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6" r:id="rId1"/>
  </p:sldMasterIdLst>
  <p:notesMasterIdLst>
    <p:notesMasterId r:id="rId14"/>
  </p:notesMasterIdLst>
  <p:handoutMasterIdLst>
    <p:handoutMasterId r:id="rId15"/>
  </p:handoutMasterIdLst>
  <p:sldIdLst>
    <p:sldId id="280" r:id="rId2"/>
    <p:sldId id="312" r:id="rId3"/>
    <p:sldId id="303" r:id="rId4"/>
    <p:sldId id="313" r:id="rId5"/>
    <p:sldId id="314" r:id="rId6"/>
    <p:sldId id="316" r:id="rId7"/>
    <p:sldId id="315" r:id="rId8"/>
    <p:sldId id="317" r:id="rId9"/>
    <p:sldId id="318" r:id="rId10"/>
    <p:sldId id="319" r:id="rId11"/>
    <p:sldId id="325" r:id="rId12"/>
    <p:sldId id="32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Sellars" initials="AS" lastIdx="3" clrIdx="0">
    <p:extLst>
      <p:ext uri="{19B8F6BF-5375-455C-9EA6-DF929625EA0E}">
        <p15:presenceInfo xmlns:p15="http://schemas.microsoft.com/office/powerpoint/2012/main" userId="05db49ec42f7366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4E8B"/>
    <a:srgbClr val="FF5571"/>
    <a:srgbClr val="A5AC00"/>
    <a:srgbClr val="FF8006"/>
    <a:srgbClr val="00A083"/>
    <a:srgbClr val="FCBA00"/>
    <a:srgbClr val="F59B2D"/>
    <a:srgbClr val="8C2789"/>
    <a:srgbClr val="0B4A75"/>
    <a:srgbClr val="2CA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52" autoAdjust="0"/>
    <p:restoredTop sz="94614"/>
  </p:normalViewPr>
  <p:slideViewPr>
    <p:cSldViewPr snapToGrid="0" showGuides="1">
      <p:cViewPr varScale="1">
        <p:scale>
          <a:sx n="114" d="100"/>
          <a:sy n="114" d="100"/>
        </p:scale>
        <p:origin x="252" y="10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71" d="100"/>
          <a:sy n="71" d="100"/>
        </p:scale>
        <p:origin x="265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BE6BFE-3CFF-4C6C-9E53-184BBC69E5E5}" type="datetimeFigureOut">
              <a:rPr lang="en-US" smtClean="0"/>
              <a:t>2/16/2023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88375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05C1D3-7D3C-7345-81B7-83ECE6346BB3}" type="datetimeFigureOut">
              <a:rPr lang="en-US" smtClean="0"/>
              <a:t>2/16/2023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338505-BB72-D04B-9DD4-A82E2BFC5914}" type="slidenum">
              <a:rPr lang="en-US" smtClean="0"/>
              <a:t>‹#›</a:t>
            </a:fld>
            <a:endParaRPr lang="en-US"/>
          </a:p>
        </p:txBody>
      </p:sp>
    </p:spTree>
    <p:extLst>
      <p:ext uri="{BB962C8B-B14F-4D97-AF65-F5344CB8AC3E}">
        <p14:creationId xmlns:p14="http://schemas.microsoft.com/office/powerpoint/2010/main" val="1717100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R-01_Cov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F44E1B-E844-4BF5-A57C-7AB06FEEEA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207240" cy="6866573"/>
          </a:xfrm>
          <a:prstGeom prst="rect">
            <a:avLst/>
          </a:prstGeom>
        </p:spPr>
      </p:pic>
      <p:pic>
        <p:nvPicPr>
          <p:cNvPr id="6" name="Picture 5" descr="Logo&#10;&#10;Description automatically generated">
            <a:extLst>
              <a:ext uri="{FF2B5EF4-FFF2-40B4-BE49-F238E27FC236}">
                <a16:creationId xmlns:a16="http://schemas.microsoft.com/office/drawing/2014/main" id="{E4DCE23D-5727-0C4E-B601-164C6CE655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457200"/>
            <a:ext cx="1731057" cy="821415"/>
          </a:xfrm>
          <a:prstGeom prst="rect">
            <a:avLst/>
          </a:prstGeom>
        </p:spPr>
      </p:pic>
      <p:sp>
        <p:nvSpPr>
          <p:cNvPr id="3" name="Content Placeholder 2">
            <a:extLst>
              <a:ext uri="{FF2B5EF4-FFF2-40B4-BE49-F238E27FC236}">
                <a16:creationId xmlns:a16="http://schemas.microsoft.com/office/drawing/2014/main" id="{8F0E9406-283C-420E-BA37-AC3B59A0B3FD}"/>
              </a:ext>
            </a:extLst>
          </p:cNvPr>
          <p:cNvSpPr>
            <a:spLocks noGrp="1"/>
          </p:cNvSpPr>
          <p:nvPr>
            <p:ph sz="quarter" idx="10" hasCustomPrompt="1"/>
          </p:nvPr>
        </p:nvSpPr>
        <p:spPr>
          <a:xfrm>
            <a:off x="0" y="1645920"/>
            <a:ext cx="12207240" cy="3108960"/>
          </a:xfrm>
          <a:gradFill>
            <a:gsLst>
              <a:gs pos="0">
                <a:srgbClr val="003F65"/>
              </a:gs>
              <a:gs pos="100000">
                <a:srgbClr val="245FAC"/>
              </a:gs>
            </a:gsLst>
            <a:lin ang="10800000" scaled="1"/>
          </a:gradFill>
        </p:spPr>
        <p:txBody>
          <a:bodyPr lIns="914400" tIns="457200" rIns="914400" bIns="914400" anchor="ctr" anchorCtr="0">
            <a:noAutofit/>
          </a:bodyPr>
          <a:lstStyle>
            <a:lvl1pPr marL="0" indent="0" algn="ctr">
              <a:buNone/>
              <a:defRPr sz="5400" cap="none" baseline="0">
                <a:solidFill>
                  <a:schemeClr val="bg1"/>
                </a:solidFill>
                <a:latin typeface="+mj-lt"/>
              </a:defRPr>
            </a:lvl1pPr>
            <a:lvl2pPr marL="457200" indent="0">
              <a:buNone/>
              <a:defRPr sz="5400"/>
            </a:lvl2pPr>
            <a:lvl3pPr marL="914400" indent="0">
              <a:buNone/>
              <a:defRPr sz="5400"/>
            </a:lvl3pPr>
            <a:lvl4pPr marL="1371600" indent="0">
              <a:buNone/>
              <a:defRPr sz="5400"/>
            </a:lvl4pPr>
            <a:lvl5pPr marL="1828800" indent="0">
              <a:buNone/>
              <a:defRPr sz="5400"/>
            </a:lvl5pPr>
          </a:lstStyle>
          <a:p>
            <a:pPr lvl="0"/>
            <a:r>
              <a:rPr lang="en-US" dirty="0"/>
              <a:t>Click to edit Presentation Title</a:t>
            </a:r>
          </a:p>
        </p:txBody>
      </p:sp>
      <p:sp>
        <p:nvSpPr>
          <p:cNvPr id="5" name="Content Placeholder 4">
            <a:extLst>
              <a:ext uri="{FF2B5EF4-FFF2-40B4-BE49-F238E27FC236}">
                <a16:creationId xmlns:a16="http://schemas.microsoft.com/office/drawing/2014/main" id="{7D030E52-8E55-43C1-89A3-F10879A0075B}"/>
              </a:ext>
            </a:extLst>
          </p:cNvPr>
          <p:cNvSpPr>
            <a:spLocks noGrp="1"/>
          </p:cNvSpPr>
          <p:nvPr>
            <p:ph sz="quarter" idx="11" hasCustomPrompt="1"/>
          </p:nvPr>
        </p:nvSpPr>
        <p:spPr>
          <a:xfrm>
            <a:off x="9750055" y="6309360"/>
            <a:ext cx="2147777" cy="365760"/>
          </a:xfrm>
        </p:spPr>
        <p:txBody>
          <a:bodyPr>
            <a:normAutofit/>
          </a:bodyPr>
          <a:lstStyle>
            <a:lvl1pPr marL="0" indent="0" algn="ctr">
              <a:spcBef>
                <a:spcPts val="0"/>
              </a:spcBef>
              <a:buNone/>
              <a:defRPr sz="2000" b="1" cap="all"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 YYYY</a:t>
            </a:r>
          </a:p>
        </p:txBody>
      </p:sp>
      <p:sp>
        <p:nvSpPr>
          <p:cNvPr id="10" name="Content Placeholder 4">
            <a:extLst>
              <a:ext uri="{FF2B5EF4-FFF2-40B4-BE49-F238E27FC236}">
                <a16:creationId xmlns:a16="http://schemas.microsoft.com/office/drawing/2014/main" id="{CCB918A9-6978-4812-872C-F8F9FB243A2C}"/>
              </a:ext>
            </a:extLst>
          </p:cNvPr>
          <p:cNvSpPr>
            <a:spLocks noGrp="1"/>
          </p:cNvSpPr>
          <p:nvPr>
            <p:ph sz="quarter" idx="12" hasCustomPrompt="1"/>
          </p:nvPr>
        </p:nvSpPr>
        <p:spPr>
          <a:xfrm>
            <a:off x="0" y="4206240"/>
            <a:ext cx="12207240" cy="457200"/>
          </a:xfrm>
        </p:spPr>
        <p:txBody>
          <a:bodyPr lIns="457200" rIns="457200">
            <a:noAutofit/>
          </a:bodyPr>
          <a:lstStyle>
            <a:lvl1pPr marL="0" indent="0" algn="ctr">
              <a:spcBef>
                <a:spcPts val="0"/>
              </a:spcBef>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FSA, MAAA;   Presenter Name, FSA, MAAA;   Presenter Name, FSA, MAAA</a:t>
            </a:r>
          </a:p>
          <a:p>
            <a:pPr lvl="0"/>
            <a:endParaRPr lang="en-US" dirty="0"/>
          </a:p>
        </p:txBody>
      </p:sp>
      <p:pic>
        <p:nvPicPr>
          <p:cNvPr id="12" name="Picture 11">
            <a:extLst>
              <a:ext uri="{FF2B5EF4-FFF2-40B4-BE49-F238E27FC236}">
                <a16:creationId xmlns:a16="http://schemas.microsoft.com/office/drawing/2014/main" id="{688031A5-F59F-41EE-881C-98AFF59740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637" r="637"/>
          <a:stretch/>
        </p:blipFill>
        <p:spPr>
          <a:xfrm>
            <a:off x="10541118" y="5303520"/>
            <a:ext cx="746280" cy="914400"/>
          </a:xfrm>
          <a:prstGeom prst="rect">
            <a:avLst/>
          </a:prstGeom>
        </p:spPr>
      </p:pic>
    </p:spTree>
    <p:extLst>
      <p:ext uri="{BB962C8B-B14F-4D97-AF65-F5344CB8AC3E}">
        <p14:creationId xmlns:p14="http://schemas.microsoft.com/office/powerpoint/2010/main" val="249880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eftHal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nchorCtr="0"/>
          <a:lstStyle/>
          <a:p>
            <a:r>
              <a:rPr lang="en-US" dirty="0"/>
              <a:t>CLICK TO EDIT MASTER TITLE STYLE</a:t>
            </a:r>
          </a:p>
        </p:txBody>
      </p:sp>
      <p:sp>
        <p:nvSpPr>
          <p:cNvPr id="7" name="Content Placeholder 6"/>
          <p:cNvSpPr>
            <a:spLocks noGrp="1"/>
          </p:cNvSpPr>
          <p:nvPr>
            <p:ph sz="quarter" idx="12"/>
          </p:nvPr>
        </p:nvSpPr>
        <p:spPr>
          <a:xfrm>
            <a:off x="838200" y="1610469"/>
            <a:ext cx="5257800"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oogle Shape;12;p7">
            <a:extLst>
              <a:ext uri="{FF2B5EF4-FFF2-40B4-BE49-F238E27FC236}">
                <a16:creationId xmlns:a16="http://schemas.microsoft.com/office/drawing/2014/main" id="{6F489052-5858-2A47-929D-39278E5EA1B6}"/>
              </a:ext>
            </a:extLst>
          </p:cNvPr>
          <p:cNvSpPr txBox="1">
            <a:spLocks noGrp="1"/>
          </p:cNvSpPr>
          <p:nvPr>
            <p:ph type="dt" idx="2"/>
          </p:nvPr>
        </p:nvSpPr>
        <p:spPr>
          <a:xfrm>
            <a:off x="9632539" y="6565157"/>
            <a:ext cx="1879041" cy="14978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dirty="0"/>
              <a:t>Date</a:t>
            </a:r>
            <a:endParaRPr lang="en-US" sz="1300" dirty="0"/>
          </a:p>
        </p:txBody>
      </p:sp>
      <p:sp>
        <p:nvSpPr>
          <p:cNvPr id="10" name="Google Shape;13;p7">
            <a:extLst>
              <a:ext uri="{FF2B5EF4-FFF2-40B4-BE49-F238E27FC236}">
                <a16:creationId xmlns:a16="http://schemas.microsoft.com/office/drawing/2014/main" id="{F03A8BFD-CAA9-7D45-925B-4B81127FB1F7}"/>
              </a:ext>
            </a:extLst>
          </p:cNvPr>
          <p:cNvSpPr txBox="1">
            <a:spLocks noGrp="1"/>
          </p:cNvSpPr>
          <p:nvPr>
            <p:ph type="sldNum" idx="4"/>
          </p:nvPr>
        </p:nvSpPr>
        <p:spPr>
          <a:xfrm>
            <a:off x="11511571" y="6565157"/>
            <a:ext cx="484870" cy="1497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25"/>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sz="1300" dirty="0"/>
          </a:p>
        </p:txBody>
      </p:sp>
      <p:pic>
        <p:nvPicPr>
          <p:cNvPr id="6" name="Picture 5" descr="Logo&#10;&#10;Description automatically generated">
            <a:extLst>
              <a:ext uri="{FF2B5EF4-FFF2-40B4-BE49-F238E27FC236}">
                <a16:creationId xmlns:a16="http://schemas.microsoft.com/office/drawing/2014/main" id="{8D9EB85B-98C5-E54D-A506-1FDBEF8A8A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71" y="6048876"/>
            <a:ext cx="1245847" cy="591175"/>
          </a:xfrm>
          <a:prstGeom prst="rect">
            <a:avLst/>
          </a:prstGeom>
        </p:spPr>
      </p:pic>
    </p:spTree>
    <p:extLst>
      <p:ext uri="{BB962C8B-B14F-4D97-AF65-F5344CB8AC3E}">
        <p14:creationId xmlns:p14="http://schemas.microsoft.com/office/powerpoint/2010/main" val="3664202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ightHal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nchorCtr="0"/>
          <a:lstStyle/>
          <a:p>
            <a:r>
              <a:rPr lang="en-US" dirty="0"/>
              <a:t>CLICK TO EDIT MASTER TITLE STYLE</a:t>
            </a:r>
          </a:p>
        </p:txBody>
      </p:sp>
      <p:sp>
        <p:nvSpPr>
          <p:cNvPr id="9" name="Google Shape;12;p7">
            <a:extLst>
              <a:ext uri="{FF2B5EF4-FFF2-40B4-BE49-F238E27FC236}">
                <a16:creationId xmlns:a16="http://schemas.microsoft.com/office/drawing/2014/main" id="{6F489052-5858-2A47-929D-39278E5EA1B6}"/>
              </a:ext>
            </a:extLst>
          </p:cNvPr>
          <p:cNvSpPr txBox="1">
            <a:spLocks noGrp="1"/>
          </p:cNvSpPr>
          <p:nvPr>
            <p:ph type="dt" idx="2"/>
          </p:nvPr>
        </p:nvSpPr>
        <p:spPr>
          <a:xfrm>
            <a:off x="9632539" y="6565157"/>
            <a:ext cx="1879041" cy="14978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dirty="0"/>
              <a:t>Date</a:t>
            </a:r>
            <a:endParaRPr lang="en-US" sz="1300" dirty="0"/>
          </a:p>
        </p:txBody>
      </p:sp>
      <p:sp>
        <p:nvSpPr>
          <p:cNvPr id="10" name="Google Shape;13;p7">
            <a:extLst>
              <a:ext uri="{FF2B5EF4-FFF2-40B4-BE49-F238E27FC236}">
                <a16:creationId xmlns:a16="http://schemas.microsoft.com/office/drawing/2014/main" id="{F03A8BFD-CAA9-7D45-925B-4B81127FB1F7}"/>
              </a:ext>
            </a:extLst>
          </p:cNvPr>
          <p:cNvSpPr txBox="1">
            <a:spLocks noGrp="1"/>
          </p:cNvSpPr>
          <p:nvPr>
            <p:ph type="sldNum" idx="4"/>
          </p:nvPr>
        </p:nvSpPr>
        <p:spPr>
          <a:xfrm>
            <a:off x="11511571" y="6565157"/>
            <a:ext cx="484870" cy="1497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25"/>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sz="1300" dirty="0"/>
          </a:p>
        </p:txBody>
      </p:sp>
      <p:pic>
        <p:nvPicPr>
          <p:cNvPr id="6" name="Picture 5" descr="Logo&#10;&#10;Description automatically generated">
            <a:extLst>
              <a:ext uri="{FF2B5EF4-FFF2-40B4-BE49-F238E27FC236}">
                <a16:creationId xmlns:a16="http://schemas.microsoft.com/office/drawing/2014/main" id="{8D9EB85B-98C5-E54D-A506-1FDBEF8A8A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71" y="6048876"/>
            <a:ext cx="1245847" cy="591175"/>
          </a:xfrm>
          <a:prstGeom prst="rect">
            <a:avLst/>
          </a:prstGeom>
        </p:spPr>
      </p:pic>
      <p:sp>
        <p:nvSpPr>
          <p:cNvPr id="8" name="Content Placeholder 6">
            <a:extLst>
              <a:ext uri="{FF2B5EF4-FFF2-40B4-BE49-F238E27FC236}">
                <a16:creationId xmlns:a16="http://schemas.microsoft.com/office/drawing/2014/main" id="{319CAB30-1867-46F8-897B-439D18368B9F}"/>
              </a:ext>
            </a:extLst>
          </p:cNvPr>
          <p:cNvSpPr>
            <a:spLocks noGrp="1"/>
          </p:cNvSpPr>
          <p:nvPr>
            <p:ph sz="quarter" idx="13"/>
          </p:nvPr>
        </p:nvSpPr>
        <p:spPr>
          <a:xfrm>
            <a:off x="6096000" y="1610469"/>
            <a:ext cx="5257800"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8896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nchorCtr="0"/>
          <a:lstStyle/>
          <a:p>
            <a:r>
              <a:rPr lang="en-US" dirty="0"/>
              <a:t>CLICK TO EDIT MASTER TITLE STYLE</a:t>
            </a:r>
          </a:p>
        </p:txBody>
      </p:sp>
      <p:sp>
        <p:nvSpPr>
          <p:cNvPr id="9" name="Google Shape;12;p7">
            <a:extLst>
              <a:ext uri="{FF2B5EF4-FFF2-40B4-BE49-F238E27FC236}">
                <a16:creationId xmlns:a16="http://schemas.microsoft.com/office/drawing/2014/main" id="{6F489052-5858-2A47-929D-39278E5EA1B6}"/>
              </a:ext>
            </a:extLst>
          </p:cNvPr>
          <p:cNvSpPr txBox="1">
            <a:spLocks noGrp="1"/>
          </p:cNvSpPr>
          <p:nvPr>
            <p:ph type="dt" idx="2"/>
          </p:nvPr>
        </p:nvSpPr>
        <p:spPr>
          <a:xfrm>
            <a:off x="9632539" y="6565157"/>
            <a:ext cx="1879041" cy="14978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dirty="0"/>
              <a:t>Date</a:t>
            </a:r>
            <a:endParaRPr lang="en-US" sz="1300" dirty="0"/>
          </a:p>
        </p:txBody>
      </p:sp>
      <p:sp>
        <p:nvSpPr>
          <p:cNvPr id="10" name="Google Shape;13;p7">
            <a:extLst>
              <a:ext uri="{FF2B5EF4-FFF2-40B4-BE49-F238E27FC236}">
                <a16:creationId xmlns:a16="http://schemas.microsoft.com/office/drawing/2014/main" id="{F03A8BFD-CAA9-7D45-925B-4B81127FB1F7}"/>
              </a:ext>
            </a:extLst>
          </p:cNvPr>
          <p:cNvSpPr txBox="1">
            <a:spLocks noGrp="1"/>
          </p:cNvSpPr>
          <p:nvPr>
            <p:ph type="sldNum" idx="4"/>
          </p:nvPr>
        </p:nvSpPr>
        <p:spPr>
          <a:xfrm>
            <a:off x="11511571" y="6565157"/>
            <a:ext cx="484870" cy="1497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25"/>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sz="1300" dirty="0"/>
          </a:p>
        </p:txBody>
      </p:sp>
      <p:pic>
        <p:nvPicPr>
          <p:cNvPr id="6" name="Picture 5" descr="Logo&#10;&#10;Description automatically generated">
            <a:extLst>
              <a:ext uri="{FF2B5EF4-FFF2-40B4-BE49-F238E27FC236}">
                <a16:creationId xmlns:a16="http://schemas.microsoft.com/office/drawing/2014/main" id="{8D9EB85B-98C5-E54D-A506-1FDBEF8A8A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71" y="6048876"/>
            <a:ext cx="1245847" cy="591175"/>
          </a:xfrm>
          <a:prstGeom prst="rect">
            <a:avLst/>
          </a:prstGeom>
        </p:spPr>
      </p:pic>
    </p:spTree>
    <p:extLst>
      <p:ext uri="{BB962C8B-B14F-4D97-AF65-F5344CB8AC3E}">
        <p14:creationId xmlns:p14="http://schemas.microsoft.com/office/powerpoint/2010/main" val="109325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titrus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D2E6CD-5A5E-7942-8BFF-ED585A1E3A2B}"/>
              </a:ext>
            </a:extLst>
          </p:cNvPr>
          <p:cNvSpPr txBox="1"/>
          <p:nvPr userDrawn="1"/>
        </p:nvSpPr>
        <p:spPr>
          <a:xfrm>
            <a:off x="838200" y="1727200"/>
            <a:ext cx="10515600" cy="4154984"/>
          </a:xfrm>
          <a:prstGeom prst="rect">
            <a:avLst/>
          </a:prstGeom>
          <a:noFill/>
        </p:spPr>
        <p:txBody>
          <a:bodyPr wrap="square" rtlCol="0">
            <a:spAutoFit/>
          </a:bodyPr>
          <a:lstStyle/>
          <a:p>
            <a:r>
              <a:rPr lang="en-US" sz="1100" kern="1200" dirty="0">
                <a:solidFill>
                  <a:schemeClr val="tx1"/>
                </a:solidFill>
                <a:effectLst/>
                <a:latin typeface="+mn-lt"/>
                <a:ea typeface="+mn-ea"/>
                <a:cs typeface="+mn-cs"/>
              </a:rPr>
              <a:t>Active participation in the Society of Actuaries is an important aspect of membership.  While the positive contributions of professional societies and associations are well-recognized and encouraged, association activities are vulnerable to close antitrust scrutiny.  By their very nature, associations bring together industry competitors and other market participants.  </a:t>
            </a:r>
          </a:p>
          <a:p>
            <a:r>
              <a:rPr lang="en-US" sz="1100" kern="1200" dirty="0">
                <a:solidFill>
                  <a:schemeClr val="tx1"/>
                </a:solidFill>
                <a:effectLst/>
                <a:latin typeface="+mn-lt"/>
                <a:ea typeface="+mn-ea"/>
                <a:cs typeface="+mn-cs"/>
              </a:rPr>
              <a:t>The United States antitrust laws aim to protect consumers by preserving the free economy and prohibiting anti-competitive business practices; they promote competition.  There are both state and federal antitrust laws, although state antitrust laws closely follow federal law.  The Sherman Act, is the primary U.S. antitrust law pertaining to association activities.   The Sherman Act prohibits every contract, combination or conspiracy that places an unreasonable restraint on trade.  There are, however, some activities that are illegal under all circumstances, such as price fixing, market allocation and collusive bidding.  </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There is no safe harbor under the antitrust law for professional association activities.  Therefore, association meeting participants should refrain from discussing any activity that could potentially be construed as having an anti-competitive effect. Discussions relating to product or service pricing, market allocations, membership restrictions, product standardization or other conditions on trade could arguably be perceived as a restraint on trade and may expose the SOA and its members to antitrust enforcement procedures.</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While participating in all SOA in person meetings, webinars, teleconferences or side discussions, you should avoid discussing competitively sensitive information with competitors and follow these guidelines:</a:t>
            </a:r>
          </a:p>
          <a:p>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Do not</a:t>
            </a:r>
            <a:r>
              <a:rPr lang="en-US" sz="1100" kern="1200" dirty="0">
                <a:solidFill>
                  <a:schemeClr val="tx1"/>
                </a:solidFill>
                <a:effectLst/>
                <a:latin typeface="+mn-lt"/>
                <a:ea typeface="+mn-ea"/>
                <a:cs typeface="+mn-cs"/>
              </a:rPr>
              <a:t> discuss prices for services or products or anything else that might affect prices</a:t>
            </a: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Do not</a:t>
            </a:r>
            <a:r>
              <a:rPr lang="en-US" sz="1100" kern="1200" dirty="0">
                <a:solidFill>
                  <a:schemeClr val="tx1"/>
                </a:solidFill>
                <a:effectLst/>
                <a:latin typeface="+mn-lt"/>
                <a:ea typeface="+mn-ea"/>
                <a:cs typeface="+mn-cs"/>
              </a:rPr>
              <a:t> discuss what you or other entities plan to do in a particular geographic or product markets or with particular customers.</a:t>
            </a: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Do not</a:t>
            </a:r>
            <a:r>
              <a:rPr lang="en-US" sz="1100" kern="1200" dirty="0">
                <a:solidFill>
                  <a:schemeClr val="tx1"/>
                </a:solidFill>
                <a:effectLst/>
                <a:latin typeface="+mn-lt"/>
                <a:ea typeface="+mn-ea"/>
                <a:cs typeface="+mn-cs"/>
              </a:rPr>
              <a:t> speak on behalf of the SOA or any of its committees unless specifically authorized to do so.</a:t>
            </a: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Do</a:t>
            </a:r>
            <a:r>
              <a:rPr lang="en-US" sz="1100" kern="1200" dirty="0">
                <a:solidFill>
                  <a:schemeClr val="tx1"/>
                </a:solidFill>
                <a:effectLst/>
                <a:latin typeface="+mn-lt"/>
                <a:ea typeface="+mn-ea"/>
                <a:cs typeface="+mn-cs"/>
              </a:rPr>
              <a:t> leave a meeting where any anticompetitive pricing or market allocation discussion occurs.</a:t>
            </a: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Do</a:t>
            </a:r>
            <a:r>
              <a:rPr lang="en-US" sz="1100" kern="1200" dirty="0">
                <a:solidFill>
                  <a:schemeClr val="tx1"/>
                </a:solidFill>
                <a:effectLst/>
                <a:latin typeface="+mn-lt"/>
                <a:ea typeface="+mn-ea"/>
                <a:cs typeface="+mn-cs"/>
              </a:rPr>
              <a:t> alert SOA staff and/or legal counsel to any concerning discussions</a:t>
            </a: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Do</a:t>
            </a:r>
            <a:r>
              <a:rPr lang="en-US" sz="1100" kern="1200" dirty="0">
                <a:solidFill>
                  <a:schemeClr val="tx1"/>
                </a:solidFill>
                <a:effectLst/>
                <a:latin typeface="+mn-lt"/>
                <a:ea typeface="+mn-ea"/>
                <a:cs typeface="+mn-cs"/>
              </a:rPr>
              <a:t> consult with legal counsel before raising any matter or making a statement that may involve competitively sensitive information.</a:t>
            </a:r>
          </a:p>
          <a:p>
            <a:pPr lvl="0"/>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Adherence to these guidelines involves not only avoidance of antitrust violations, but avoidance of behavior which might be so construed.  These guidelines only provide an overview of prohibited activities.  SOA legal counsel reviews meeting agenda and materials as deemed appropriate and any discussion that departs from the formal agenda should be scrutinized carefully.  Antitrust compliance is everyone’s responsibility; however, please seek legal counsel if you have any questions or concerns.</a:t>
            </a:r>
          </a:p>
        </p:txBody>
      </p:sp>
      <p:sp>
        <p:nvSpPr>
          <p:cNvPr id="6" name="Google Shape;12;p7">
            <a:extLst>
              <a:ext uri="{FF2B5EF4-FFF2-40B4-BE49-F238E27FC236}">
                <a16:creationId xmlns:a16="http://schemas.microsoft.com/office/drawing/2014/main" id="{AF965BB6-1239-8F4D-AB46-1CB47EC2F216}"/>
              </a:ext>
            </a:extLst>
          </p:cNvPr>
          <p:cNvSpPr txBox="1">
            <a:spLocks noGrp="1"/>
          </p:cNvSpPr>
          <p:nvPr>
            <p:ph type="dt" idx="2"/>
          </p:nvPr>
        </p:nvSpPr>
        <p:spPr>
          <a:xfrm>
            <a:off x="9632539" y="6565157"/>
            <a:ext cx="1879041" cy="14978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dirty="0"/>
              <a:t>Date</a:t>
            </a:r>
            <a:endParaRPr lang="en-US" sz="1300" dirty="0"/>
          </a:p>
        </p:txBody>
      </p:sp>
      <p:sp>
        <p:nvSpPr>
          <p:cNvPr id="9" name="Google Shape;13;p7">
            <a:extLst>
              <a:ext uri="{FF2B5EF4-FFF2-40B4-BE49-F238E27FC236}">
                <a16:creationId xmlns:a16="http://schemas.microsoft.com/office/drawing/2014/main" id="{2E9CA571-A41D-A84F-BEF9-24438584D8FD}"/>
              </a:ext>
            </a:extLst>
          </p:cNvPr>
          <p:cNvSpPr txBox="1">
            <a:spLocks noGrp="1"/>
          </p:cNvSpPr>
          <p:nvPr>
            <p:ph type="sldNum" idx="4"/>
          </p:nvPr>
        </p:nvSpPr>
        <p:spPr>
          <a:xfrm>
            <a:off x="11511571" y="6565157"/>
            <a:ext cx="484870" cy="1497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25"/>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sz="1300" dirty="0"/>
          </a:p>
        </p:txBody>
      </p:sp>
      <p:pic>
        <p:nvPicPr>
          <p:cNvPr id="7" name="Picture 6" descr="Logo&#10;&#10;Description automatically generated">
            <a:extLst>
              <a:ext uri="{FF2B5EF4-FFF2-40B4-BE49-F238E27FC236}">
                <a16:creationId xmlns:a16="http://schemas.microsoft.com/office/drawing/2014/main" id="{232445DA-C3FF-2645-B403-7772B5AAC4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71" y="6048876"/>
            <a:ext cx="1245847" cy="591175"/>
          </a:xfrm>
          <a:prstGeom prst="rect">
            <a:avLst/>
          </a:prstGeom>
        </p:spPr>
      </p:pic>
      <p:sp>
        <p:nvSpPr>
          <p:cNvPr id="8" name="Rectangle 7">
            <a:extLst>
              <a:ext uri="{FF2B5EF4-FFF2-40B4-BE49-F238E27FC236}">
                <a16:creationId xmlns:a16="http://schemas.microsoft.com/office/drawing/2014/main" id="{8EC31ACD-0E1D-4AFB-A764-B88B6A3A0341}"/>
              </a:ext>
            </a:extLst>
          </p:cNvPr>
          <p:cNvSpPr/>
          <p:nvPr userDrawn="1"/>
        </p:nvSpPr>
        <p:spPr>
          <a:xfrm>
            <a:off x="838200" y="338328"/>
            <a:ext cx="10515600" cy="128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4000" b="1" dirty="0">
                <a:solidFill>
                  <a:schemeClr val="tx1"/>
                </a:solidFill>
              </a:rPr>
              <a:t>SOA Antitrust Compliance Guidelines</a:t>
            </a:r>
          </a:p>
        </p:txBody>
      </p:sp>
    </p:spTree>
    <p:extLst>
      <p:ext uri="{BB962C8B-B14F-4D97-AF65-F5344CB8AC3E}">
        <p14:creationId xmlns:p14="http://schemas.microsoft.com/office/powerpoint/2010/main" val="2703696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D2E6CD-5A5E-7942-8BFF-ED585A1E3A2B}"/>
              </a:ext>
            </a:extLst>
          </p:cNvPr>
          <p:cNvSpPr txBox="1"/>
          <p:nvPr userDrawn="1"/>
        </p:nvSpPr>
        <p:spPr>
          <a:xfrm>
            <a:off x="1534160" y="1727200"/>
            <a:ext cx="8991600" cy="3939540"/>
          </a:xfrm>
          <a:prstGeom prst="rect">
            <a:avLst/>
          </a:prstGeom>
          <a:noFill/>
        </p:spPr>
        <p:txBody>
          <a:bodyPr wrap="square" rtlCol="0">
            <a:spAutoFit/>
          </a:bodyPr>
          <a:lstStyle/>
          <a:p>
            <a:pPr algn="ctr">
              <a:lnSpc>
                <a:spcPct val="100000"/>
              </a:lnSpc>
            </a:pPr>
            <a:r>
              <a:rPr lang="en-US" sz="2500" i="1" kern="1200" dirty="0">
                <a:solidFill>
                  <a:schemeClr val="tx1"/>
                </a:solidFill>
                <a:effectLst/>
                <a:latin typeface="+mn-lt"/>
                <a:ea typeface="+mn-ea"/>
                <a:cs typeface="+mn-cs"/>
              </a:rPr>
              <a:t>Presentations are intended for educational purposes only and do not replace independent professional judgment.  Statements of fact and opinions expressed are those of the participants individually and, unless expressly stated to the contrary, are not the opinion or position of the Society of Actuaries, its cosponsors or its committees.  The Society of Actuaries does not endorse or approve, and assumes no responsibility for, the content, accuracy or completeness of the information presented.  Attendees should note that the sessions are audio-recorded and may be published in various media, including print, audio and video formats without further notice.</a:t>
            </a:r>
            <a:endParaRPr lang="en-US" sz="2500" kern="1200" dirty="0">
              <a:solidFill>
                <a:schemeClr val="tx1"/>
              </a:solidFill>
              <a:effectLst/>
              <a:latin typeface="+mn-lt"/>
              <a:ea typeface="+mn-ea"/>
              <a:cs typeface="+mn-cs"/>
            </a:endParaRPr>
          </a:p>
        </p:txBody>
      </p:sp>
      <p:sp>
        <p:nvSpPr>
          <p:cNvPr id="6" name="Google Shape;12;p7">
            <a:extLst>
              <a:ext uri="{FF2B5EF4-FFF2-40B4-BE49-F238E27FC236}">
                <a16:creationId xmlns:a16="http://schemas.microsoft.com/office/drawing/2014/main" id="{CB8E2B56-1ED9-5E4A-A9CB-4AEE4842E03B}"/>
              </a:ext>
            </a:extLst>
          </p:cNvPr>
          <p:cNvSpPr txBox="1">
            <a:spLocks noGrp="1"/>
          </p:cNvSpPr>
          <p:nvPr>
            <p:ph type="dt" idx="2"/>
          </p:nvPr>
        </p:nvSpPr>
        <p:spPr>
          <a:xfrm>
            <a:off x="9632539" y="6565157"/>
            <a:ext cx="1879041" cy="14978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dirty="0"/>
              <a:t>Date</a:t>
            </a:r>
            <a:endParaRPr lang="en-US" sz="1300" dirty="0"/>
          </a:p>
        </p:txBody>
      </p:sp>
      <p:sp>
        <p:nvSpPr>
          <p:cNvPr id="9" name="Google Shape;13;p7">
            <a:extLst>
              <a:ext uri="{FF2B5EF4-FFF2-40B4-BE49-F238E27FC236}">
                <a16:creationId xmlns:a16="http://schemas.microsoft.com/office/drawing/2014/main" id="{44426058-1518-0F40-8520-5F1A6DACC36D}"/>
              </a:ext>
            </a:extLst>
          </p:cNvPr>
          <p:cNvSpPr txBox="1">
            <a:spLocks noGrp="1"/>
          </p:cNvSpPr>
          <p:nvPr>
            <p:ph type="sldNum" idx="4"/>
          </p:nvPr>
        </p:nvSpPr>
        <p:spPr>
          <a:xfrm>
            <a:off x="11511571" y="6565157"/>
            <a:ext cx="484870" cy="1497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25"/>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sz="1300" dirty="0"/>
          </a:p>
        </p:txBody>
      </p:sp>
      <p:pic>
        <p:nvPicPr>
          <p:cNvPr id="7" name="Picture 6" descr="Logo&#10;&#10;Description automatically generated">
            <a:extLst>
              <a:ext uri="{FF2B5EF4-FFF2-40B4-BE49-F238E27FC236}">
                <a16:creationId xmlns:a16="http://schemas.microsoft.com/office/drawing/2014/main" id="{4455E092-DAEF-324F-B0E8-FE60EA5D4B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71" y="6048876"/>
            <a:ext cx="1245847" cy="591175"/>
          </a:xfrm>
          <a:prstGeom prst="rect">
            <a:avLst/>
          </a:prstGeom>
        </p:spPr>
      </p:pic>
      <p:sp>
        <p:nvSpPr>
          <p:cNvPr id="4" name="Rectangle 3">
            <a:extLst>
              <a:ext uri="{FF2B5EF4-FFF2-40B4-BE49-F238E27FC236}">
                <a16:creationId xmlns:a16="http://schemas.microsoft.com/office/drawing/2014/main" id="{B954CF1C-B919-46C9-B147-931ADCF77CD2}"/>
              </a:ext>
            </a:extLst>
          </p:cNvPr>
          <p:cNvSpPr/>
          <p:nvPr userDrawn="1"/>
        </p:nvSpPr>
        <p:spPr>
          <a:xfrm>
            <a:off x="838200" y="338328"/>
            <a:ext cx="10515600" cy="128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4000" b="1" dirty="0">
                <a:solidFill>
                  <a:schemeClr val="tx1"/>
                </a:solidFill>
              </a:rPr>
              <a:t>Presentation Disclaimer</a:t>
            </a:r>
          </a:p>
        </p:txBody>
      </p:sp>
    </p:spTree>
    <p:extLst>
      <p:ext uri="{BB962C8B-B14F-4D97-AF65-F5344CB8AC3E}">
        <p14:creationId xmlns:p14="http://schemas.microsoft.com/office/powerpoint/2010/main" val="1222812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t_End">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DBC07C-6238-8446-AE26-33A954ABF8F8}"/>
              </a:ext>
            </a:extLst>
          </p:cNvPr>
          <p:cNvPicPr>
            <a:picLocks noChangeAspect="1"/>
          </p:cNvPicPr>
          <p:nvPr userDrawn="1"/>
        </p:nvPicPr>
        <p:blipFill>
          <a:blip r:embed="rId2"/>
          <a:stretch>
            <a:fillRect/>
          </a:stretch>
        </p:blipFill>
        <p:spPr>
          <a:xfrm rot="10800000">
            <a:off x="-17710" y="0"/>
            <a:ext cx="12243796" cy="6858000"/>
          </a:xfrm>
          <a:prstGeom prst="rect">
            <a:avLst/>
          </a:prstGeom>
        </p:spPr>
      </p:pic>
      <p:pic>
        <p:nvPicPr>
          <p:cNvPr id="14" name="Picture 13" descr="A black and white logo&#10;&#10;Description automatically generated with low confidence">
            <a:extLst>
              <a:ext uri="{FF2B5EF4-FFF2-40B4-BE49-F238E27FC236}">
                <a16:creationId xmlns:a16="http://schemas.microsoft.com/office/drawing/2014/main" id="{D7338885-9B1E-AD4F-A5AB-227988C369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4400" y="2779515"/>
            <a:ext cx="2743200" cy="1298970"/>
          </a:xfrm>
          <a:prstGeom prst="rect">
            <a:avLst/>
          </a:prstGeom>
        </p:spPr>
      </p:pic>
    </p:spTree>
    <p:extLst>
      <p:ext uri="{BB962C8B-B14F-4D97-AF65-F5344CB8AC3E}">
        <p14:creationId xmlns:p14="http://schemas.microsoft.com/office/powerpoint/2010/main" val="2468134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PD_End">
    <p:spTree>
      <p:nvGrpSpPr>
        <p:cNvPr id="1" name=""/>
        <p:cNvGrpSpPr/>
        <p:nvPr/>
      </p:nvGrpSpPr>
      <p:grpSpPr>
        <a:xfrm>
          <a:off x="0" y="0"/>
          <a:ext cx="0" cy="0"/>
          <a:chOff x="0" y="0"/>
          <a:chExt cx="0" cy="0"/>
        </a:xfrm>
      </p:grpSpPr>
      <p:pic>
        <p:nvPicPr>
          <p:cNvPr id="6" name="Picture 5" descr="A picture containing person, cellphone&#10;&#10;Description automatically generated">
            <a:extLst>
              <a:ext uri="{FF2B5EF4-FFF2-40B4-BE49-F238E27FC236}">
                <a16:creationId xmlns:a16="http://schemas.microsoft.com/office/drawing/2014/main" id="{19C34DE4-805C-402D-993A-578C3F1947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2" y="0"/>
            <a:ext cx="12176256" cy="6858000"/>
          </a:xfrm>
          <a:prstGeom prst="rect">
            <a:avLst/>
          </a:prstGeom>
        </p:spPr>
      </p:pic>
      <p:sp>
        <p:nvSpPr>
          <p:cNvPr id="5" name="Rectangle 4">
            <a:extLst>
              <a:ext uri="{FF2B5EF4-FFF2-40B4-BE49-F238E27FC236}">
                <a16:creationId xmlns:a16="http://schemas.microsoft.com/office/drawing/2014/main" id="{AB852063-A047-43F4-B242-C27415815B85}"/>
              </a:ext>
            </a:extLst>
          </p:cNvPr>
          <p:cNvSpPr/>
          <p:nvPr userDrawn="1"/>
        </p:nvSpPr>
        <p:spPr>
          <a:xfrm>
            <a:off x="0" y="0"/>
            <a:ext cx="12192000" cy="6858000"/>
          </a:xfrm>
          <a:prstGeom prst="rect">
            <a:avLst/>
          </a:prstGeom>
          <a:gradFill flip="none" rotWithShape="1">
            <a:gsLst>
              <a:gs pos="0">
                <a:schemeClr val="accent1">
                  <a:lumMod val="96000"/>
                  <a:alpha val="0"/>
                </a:schemeClr>
              </a:gs>
              <a:gs pos="100000">
                <a:schemeClr val="accent1">
                  <a:lumMod val="10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7170568-AFE2-4493-B44A-DAAD8DDC5474}"/>
              </a:ext>
            </a:extLst>
          </p:cNvPr>
          <p:cNvSpPr/>
          <p:nvPr userDrawn="1"/>
        </p:nvSpPr>
        <p:spPr>
          <a:xfrm>
            <a:off x="640080" y="2763520"/>
            <a:ext cx="4582160" cy="3505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90000"/>
              </a:lnSpc>
            </a:pPr>
            <a:r>
              <a:rPr lang="en-US" sz="5700" b="1" dirty="0"/>
              <a:t>Fill Out the Evaluation and Claim Your CPD Credits</a:t>
            </a:r>
          </a:p>
        </p:txBody>
      </p:sp>
    </p:spTree>
    <p:extLst>
      <p:ext uri="{BB962C8B-B14F-4D97-AF65-F5344CB8AC3E}">
        <p14:creationId xmlns:p14="http://schemas.microsoft.com/office/powerpoint/2010/main" val="1901389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R-02_Cov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F44E1B-E844-4BF5-A57C-7AB06FEEEA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1"/>
            <a:ext cx="12208256" cy="6867144"/>
          </a:xfrm>
          <a:prstGeom prst="rect">
            <a:avLst/>
          </a:prstGeom>
        </p:spPr>
      </p:pic>
      <p:pic>
        <p:nvPicPr>
          <p:cNvPr id="6" name="Picture 5" descr="Logo&#10;&#10;Description automatically generated">
            <a:extLst>
              <a:ext uri="{FF2B5EF4-FFF2-40B4-BE49-F238E27FC236}">
                <a16:creationId xmlns:a16="http://schemas.microsoft.com/office/drawing/2014/main" id="{E4DCE23D-5727-0C4E-B601-164C6CE655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457200"/>
            <a:ext cx="1731057" cy="821415"/>
          </a:xfrm>
          <a:prstGeom prst="rect">
            <a:avLst/>
          </a:prstGeom>
        </p:spPr>
      </p:pic>
      <p:sp>
        <p:nvSpPr>
          <p:cNvPr id="3" name="Content Placeholder 2">
            <a:extLst>
              <a:ext uri="{FF2B5EF4-FFF2-40B4-BE49-F238E27FC236}">
                <a16:creationId xmlns:a16="http://schemas.microsoft.com/office/drawing/2014/main" id="{8F0E9406-283C-420E-BA37-AC3B59A0B3FD}"/>
              </a:ext>
            </a:extLst>
          </p:cNvPr>
          <p:cNvSpPr>
            <a:spLocks noGrp="1"/>
          </p:cNvSpPr>
          <p:nvPr>
            <p:ph sz="quarter" idx="10" hasCustomPrompt="1"/>
          </p:nvPr>
        </p:nvSpPr>
        <p:spPr>
          <a:xfrm>
            <a:off x="0" y="1645920"/>
            <a:ext cx="12207240" cy="3108960"/>
          </a:xfrm>
          <a:gradFill>
            <a:gsLst>
              <a:gs pos="0">
                <a:srgbClr val="003F65"/>
              </a:gs>
              <a:gs pos="100000">
                <a:srgbClr val="245FAC"/>
              </a:gs>
            </a:gsLst>
            <a:lin ang="10800000" scaled="1"/>
          </a:gradFill>
        </p:spPr>
        <p:txBody>
          <a:bodyPr lIns="914400" tIns="457200" rIns="914400" bIns="914400" anchor="ctr" anchorCtr="0">
            <a:noAutofit/>
          </a:bodyPr>
          <a:lstStyle>
            <a:lvl1pPr marL="0" indent="0" algn="ctr">
              <a:buNone/>
              <a:defRPr sz="5400" cap="none" baseline="0">
                <a:solidFill>
                  <a:schemeClr val="bg1"/>
                </a:solidFill>
                <a:latin typeface="+mj-lt"/>
              </a:defRPr>
            </a:lvl1pPr>
            <a:lvl2pPr marL="457200" indent="0">
              <a:buNone/>
              <a:defRPr sz="5400"/>
            </a:lvl2pPr>
            <a:lvl3pPr marL="914400" indent="0">
              <a:buNone/>
              <a:defRPr sz="5400"/>
            </a:lvl3pPr>
            <a:lvl4pPr marL="1371600" indent="0">
              <a:buNone/>
              <a:defRPr sz="5400"/>
            </a:lvl4pPr>
            <a:lvl5pPr marL="1828800" indent="0">
              <a:buNone/>
              <a:defRPr sz="5400"/>
            </a:lvl5pPr>
          </a:lstStyle>
          <a:p>
            <a:pPr lvl="0"/>
            <a:r>
              <a:rPr lang="en-US" dirty="0"/>
              <a:t>Click to edit Presentation Title</a:t>
            </a:r>
          </a:p>
        </p:txBody>
      </p:sp>
      <p:sp>
        <p:nvSpPr>
          <p:cNvPr id="5" name="Content Placeholder 4">
            <a:extLst>
              <a:ext uri="{FF2B5EF4-FFF2-40B4-BE49-F238E27FC236}">
                <a16:creationId xmlns:a16="http://schemas.microsoft.com/office/drawing/2014/main" id="{7D030E52-8E55-43C1-89A3-F10879A0075B}"/>
              </a:ext>
            </a:extLst>
          </p:cNvPr>
          <p:cNvSpPr>
            <a:spLocks noGrp="1"/>
          </p:cNvSpPr>
          <p:nvPr>
            <p:ph sz="quarter" idx="11" hasCustomPrompt="1"/>
          </p:nvPr>
        </p:nvSpPr>
        <p:spPr>
          <a:xfrm>
            <a:off x="9750055" y="6309360"/>
            <a:ext cx="2147777" cy="365760"/>
          </a:xfrm>
        </p:spPr>
        <p:txBody>
          <a:bodyPr>
            <a:normAutofit/>
          </a:bodyPr>
          <a:lstStyle>
            <a:lvl1pPr marL="0" indent="0" algn="r">
              <a:spcBef>
                <a:spcPts val="0"/>
              </a:spcBef>
              <a:buNone/>
              <a:defRPr sz="2000" b="1" cap="all"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 YYYY</a:t>
            </a:r>
          </a:p>
        </p:txBody>
      </p:sp>
      <p:sp>
        <p:nvSpPr>
          <p:cNvPr id="10" name="Content Placeholder 4">
            <a:extLst>
              <a:ext uri="{FF2B5EF4-FFF2-40B4-BE49-F238E27FC236}">
                <a16:creationId xmlns:a16="http://schemas.microsoft.com/office/drawing/2014/main" id="{CCB918A9-6978-4812-872C-F8F9FB243A2C}"/>
              </a:ext>
            </a:extLst>
          </p:cNvPr>
          <p:cNvSpPr>
            <a:spLocks noGrp="1"/>
          </p:cNvSpPr>
          <p:nvPr>
            <p:ph sz="quarter" idx="12" hasCustomPrompt="1"/>
          </p:nvPr>
        </p:nvSpPr>
        <p:spPr>
          <a:xfrm>
            <a:off x="0" y="4206240"/>
            <a:ext cx="12207240" cy="457200"/>
          </a:xfrm>
        </p:spPr>
        <p:txBody>
          <a:bodyPr lIns="457200" rIns="457200">
            <a:noAutofit/>
          </a:bodyPr>
          <a:lstStyle>
            <a:lvl1pPr marL="0" indent="0" algn="ctr">
              <a:spcBef>
                <a:spcPts val="0"/>
              </a:spcBef>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FSA, MAAA;   Presenter Name, FSA, MAAA;   Presenter Name, FSA, MAAA</a:t>
            </a:r>
          </a:p>
          <a:p>
            <a:pPr lvl="0"/>
            <a:endParaRPr lang="en-US" dirty="0"/>
          </a:p>
        </p:txBody>
      </p:sp>
      <p:pic>
        <p:nvPicPr>
          <p:cNvPr id="12" name="Picture 11">
            <a:extLst>
              <a:ext uri="{FF2B5EF4-FFF2-40B4-BE49-F238E27FC236}">
                <a16:creationId xmlns:a16="http://schemas.microsoft.com/office/drawing/2014/main" id="{688031A5-F59F-41EE-881C-98AFF59740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637" r="637"/>
          <a:stretch/>
        </p:blipFill>
        <p:spPr>
          <a:xfrm>
            <a:off x="11064240" y="5303520"/>
            <a:ext cx="746280" cy="914400"/>
          </a:xfrm>
          <a:prstGeom prst="rect">
            <a:avLst/>
          </a:prstGeom>
        </p:spPr>
      </p:pic>
    </p:spTree>
    <p:extLst>
      <p:ext uri="{BB962C8B-B14F-4D97-AF65-F5344CB8AC3E}">
        <p14:creationId xmlns:p14="http://schemas.microsoft.com/office/powerpoint/2010/main" val="3101103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R-DEI_Cov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F44E1B-E844-4BF5-A57C-7AB06FEEEA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1"/>
            <a:ext cx="12208256" cy="6867144"/>
          </a:xfrm>
          <a:prstGeom prst="rect">
            <a:avLst/>
          </a:prstGeom>
        </p:spPr>
      </p:pic>
      <p:pic>
        <p:nvPicPr>
          <p:cNvPr id="6" name="Picture 5" descr="Logo&#10;&#10;Description automatically generated">
            <a:extLst>
              <a:ext uri="{FF2B5EF4-FFF2-40B4-BE49-F238E27FC236}">
                <a16:creationId xmlns:a16="http://schemas.microsoft.com/office/drawing/2014/main" id="{E4DCE23D-5727-0C4E-B601-164C6CE655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457200"/>
            <a:ext cx="1731057" cy="821415"/>
          </a:xfrm>
          <a:prstGeom prst="rect">
            <a:avLst/>
          </a:prstGeom>
        </p:spPr>
      </p:pic>
      <p:sp>
        <p:nvSpPr>
          <p:cNvPr id="3" name="Content Placeholder 2">
            <a:extLst>
              <a:ext uri="{FF2B5EF4-FFF2-40B4-BE49-F238E27FC236}">
                <a16:creationId xmlns:a16="http://schemas.microsoft.com/office/drawing/2014/main" id="{8F0E9406-283C-420E-BA37-AC3B59A0B3FD}"/>
              </a:ext>
            </a:extLst>
          </p:cNvPr>
          <p:cNvSpPr>
            <a:spLocks noGrp="1"/>
          </p:cNvSpPr>
          <p:nvPr>
            <p:ph sz="quarter" idx="10" hasCustomPrompt="1"/>
          </p:nvPr>
        </p:nvSpPr>
        <p:spPr>
          <a:xfrm>
            <a:off x="0" y="1645920"/>
            <a:ext cx="12207240" cy="3108960"/>
          </a:xfrm>
          <a:gradFill>
            <a:gsLst>
              <a:gs pos="0">
                <a:srgbClr val="003F65"/>
              </a:gs>
              <a:gs pos="100000">
                <a:srgbClr val="245FAC"/>
              </a:gs>
            </a:gsLst>
            <a:lin ang="10800000" scaled="1"/>
          </a:gradFill>
        </p:spPr>
        <p:txBody>
          <a:bodyPr lIns="914400" tIns="457200" rIns="914400" bIns="914400" anchor="ctr" anchorCtr="0">
            <a:noAutofit/>
          </a:bodyPr>
          <a:lstStyle>
            <a:lvl1pPr marL="0" indent="0" algn="ctr">
              <a:buNone/>
              <a:defRPr sz="5400" cap="none" baseline="0">
                <a:solidFill>
                  <a:schemeClr val="bg1"/>
                </a:solidFill>
                <a:latin typeface="+mj-lt"/>
              </a:defRPr>
            </a:lvl1pPr>
            <a:lvl2pPr marL="457200" indent="0">
              <a:buNone/>
              <a:defRPr sz="5400"/>
            </a:lvl2pPr>
            <a:lvl3pPr marL="914400" indent="0">
              <a:buNone/>
              <a:defRPr sz="5400"/>
            </a:lvl3pPr>
            <a:lvl4pPr marL="1371600" indent="0">
              <a:buNone/>
              <a:defRPr sz="5400"/>
            </a:lvl4pPr>
            <a:lvl5pPr marL="1828800" indent="0">
              <a:buNone/>
              <a:defRPr sz="5400"/>
            </a:lvl5pPr>
          </a:lstStyle>
          <a:p>
            <a:pPr lvl="0"/>
            <a:r>
              <a:rPr lang="en-US" dirty="0"/>
              <a:t>Click to edit Presentation Title</a:t>
            </a:r>
          </a:p>
        </p:txBody>
      </p:sp>
      <p:sp>
        <p:nvSpPr>
          <p:cNvPr id="5" name="Content Placeholder 4">
            <a:extLst>
              <a:ext uri="{FF2B5EF4-FFF2-40B4-BE49-F238E27FC236}">
                <a16:creationId xmlns:a16="http://schemas.microsoft.com/office/drawing/2014/main" id="{7D030E52-8E55-43C1-89A3-F10879A0075B}"/>
              </a:ext>
            </a:extLst>
          </p:cNvPr>
          <p:cNvSpPr>
            <a:spLocks noGrp="1"/>
          </p:cNvSpPr>
          <p:nvPr>
            <p:ph sz="quarter" idx="11" hasCustomPrompt="1"/>
          </p:nvPr>
        </p:nvSpPr>
        <p:spPr>
          <a:xfrm>
            <a:off x="9484243" y="6309360"/>
            <a:ext cx="2317897" cy="365760"/>
          </a:xfrm>
        </p:spPr>
        <p:txBody>
          <a:bodyPr>
            <a:normAutofit/>
          </a:bodyPr>
          <a:lstStyle>
            <a:lvl1pPr marL="0" indent="0" algn="r">
              <a:spcBef>
                <a:spcPts val="0"/>
              </a:spcBef>
              <a:buNone/>
              <a:defRPr sz="2000" b="1" cap="all"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 YYYY</a:t>
            </a:r>
          </a:p>
        </p:txBody>
      </p:sp>
      <p:sp>
        <p:nvSpPr>
          <p:cNvPr id="10" name="Content Placeholder 4">
            <a:extLst>
              <a:ext uri="{FF2B5EF4-FFF2-40B4-BE49-F238E27FC236}">
                <a16:creationId xmlns:a16="http://schemas.microsoft.com/office/drawing/2014/main" id="{CCB918A9-6978-4812-872C-F8F9FB243A2C}"/>
              </a:ext>
            </a:extLst>
          </p:cNvPr>
          <p:cNvSpPr>
            <a:spLocks noGrp="1"/>
          </p:cNvSpPr>
          <p:nvPr>
            <p:ph sz="quarter" idx="12" hasCustomPrompt="1"/>
          </p:nvPr>
        </p:nvSpPr>
        <p:spPr>
          <a:xfrm>
            <a:off x="0" y="4206240"/>
            <a:ext cx="12207240" cy="457200"/>
          </a:xfrm>
        </p:spPr>
        <p:txBody>
          <a:bodyPr lIns="457200" rIns="457200">
            <a:noAutofit/>
          </a:bodyPr>
          <a:lstStyle>
            <a:lvl1pPr marL="0" indent="0" algn="ctr">
              <a:spcBef>
                <a:spcPts val="0"/>
              </a:spcBef>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FSA, MAAA;   Presenter Name, FSA, MAAA;   Presenter Name, FSA, MAAA</a:t>
            </a:r>
          </a:p>
          <a:p>
            <a:pPr lvl="0"/>
            <a:endParaRPr lang="en-US" dirty="0"/>
          </a:p>
        </p:txBody>
      </p:sp>
      <p:pic>
        <p:nvPicPr>
          <p:cNvPr id="12" name="Picture 11">
            <a:extLst>
              <a:ext uri="{FF2B5EF4-FFF2-40B4-BE49-F238E27FC236}">
                <a16:creationId xmlns:a16="http://schemas.microsoft.com/office/drawing/2014/main" id="{688031A5-F59F-41EE-881C-98AFF59740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1612" r="1612"/>
          <a:stretch/>
        </p:blipFill>
        <p:spPr>
          <a:xfrm>
            <a:off x="10972800" y="5303520"/>
            <a:ext cx="746280" cy="914400"/>
          </a:xfrm>
          <a:prstGeom prst="rect">
            <a:avLst/>
          </a:prstGeom>
        </p:spPr>
      </p:pic>
      <p:pic>
        <p:nvPicPr>
          <p:cNvPr id="8" name="Picture 7">
            <a:extLst>
              <a:ext uri="{FF2B5EF4-FFF2-40B4-BE49-F238E27FC236}">
                <a16:creationId xmlns:a16="http://schemas.microsoft.com/office/drawing/2014/main" id="{47D96257-42A2-429A-AF1E-AD5A715082B6}"/>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l="637" r="637"/>
          <a:stretch/>
        </p:blipFill>
        <p:spPr>
          <a:xfrm>
            <a:off x="10058400" y="5303520"/>
            <a:ext cx="746280" cy="914400"/>
          </a:xfrm>
          <a:prstGeom prst="rect">
            <a:avLst/>
          </a:prstGeom>
        </p:spPr>
      </p:pic>
    </p:spTree>
    <p:extLst>
      <p:ext uri="{BB962C8B-B14F-4D97-AF65-F5344CB8AC3E}">
        <p14:creationId xmlns:p14="http://schemas.microsoft.com/office/powerpoint/2010/main" val="3871398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R-HCCT_Cov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F44E1B-E844-4BF5-A57C-7AB06FEEEA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1"/>
            <a:ext cx="12208256" cy="6867144"/>
          </a:xfrm>
          <a:prstGeom prst="rect">
            <a:avLst/>
          </a:prstGeom>
        </p:spPr>
      </p:pic>
      <p:pic>
        <p:nvPicPr>
          <p:cNvPr id="6" name="Picture 5" descr="Logo&#10;&#10;Description automatically generated">
            <a:extLst>
              <a:ext uri="{FF2B5EF4-FFF2-40B4-BE49-F238E27FC236}">
                <a16:creationId xmlns:a16="http://schemas.microsoft.com/office/drawing/2014/main" id="{E4DCE23D-5727-0C4E-B601-164C6CE655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457200"/>
            <a:ext cx="1731057" cy="821415"/>
          </a:xfrm>
          <a:prstGeom prst="rect">
            <a:avLst/>
          </a:prstGeom>
        </p:spPr>
      </p:pic>
      <p:sp>
        <p:nvSpPr>
          <p:cNvPr id="3" name="Content Placeholder 2">
            <a:extLst>
              <a:ext uri="{FF2B5EF4-FFF2-40B4-BE49-F238E27FC236}">
                <a16:creationId xmlns:a16="http://schemas.microsoft.com/office/drawing/2014/main" id="{8F0E9406-283C-420E-BA37-AC3B59A0B3FD}"/>
              </a:ext>
            </a:extLst>
          </p:cNvPr>
          <p:cNvSpPr>
            <a:spLocks noGrp="1"/>
          </p:cNvSpPr>
          <p:nvPr>
            <p:ph sz="quarter" idx="10" hasCustomPrompt="1"/>
          </p:nvPr>
        </p:nvSpPr>
        <p:spPr>
          <a:xfrm>
            <a:off x="0" y="1645920"/>
            <a:ext cx="12207240" cy="3108960"/>
          </a:xfrm>
          <a:gradFill>
            <a:gsLst>
              <a:gs pos="0">
                <a:srgbClr val="003F65"/>
              </a:gs>
              <a:gs pos="100000">
                <a:srgbClr val="245FAC"/>
              </a:gs>
            </a:gsLst>
            <a:lin ang="10800000" scaled="1"/>
          </a:gradFill>
        </p:spPr>
        <p:txBody>
          <a:bodyPr lIns="914400" tIns="457200" rIns="914400" bIns="914400" anchor="ctr" anchorCtr="0">
            <a:noAutofit/>
          </a:bodyPr>
          <a:lstStyle>
            <a:lvl1pPr marL="0" indent="0" algn="ctr">
              <a:buNone/>
              <a:defRPr sz="5400" cap="none" baseline="0">
                <a:solidFill>
                  <a:schemeClr val="bg1"/>
                </a:solidFill>
                <a:latin typeface="+mj-lt"/>
              </a:defRPr>
            </a:lvl1pPr>
            <a:lvl2pPr marL="457200" indent="0">
              <a:buNone/>
              <a:defRPr sz="5400"/>
            </a:lvl2pPr>
            <a:lvl3pPr marL="914400" indent="0">
              <a:buNone/>
              <a:defRPr sz="5400"/>
            </a:lvl3pPr>
            <a:lvl4pPr marL="1371600" indent="0">
              <a:buNone/>
              <a:defRPr sz="5400"/>
            </a:lvl4pPr>
            <a:lvl5pPr marL="1828800" indent="0">
              <a:buNone/>
              <a:defRPr sz="5400"/>
            </a:lvl5pPr>
          </a:lstStyle>
          <a:p>
            <a:pPr lvl="0"/>
            <a:r>
              <a:rPr lang="en-US" dirty="0"/>
              <a:t>Click to edit Presentation Title</a:t>
            </a:r>
          </a:p>
        </p:txBody>
      </p:sp>
      <p:sp>
        <p:nvSpPr>
          <p:cNvPr id="5" name="Content Placeholder 4">
            <a:extLst>
              <a:ext uri="{FF2B5EF4-FFF2-40B4-BE49-F238E27FC236}">
                <a16:creationId xmlns:a16="http://schemas.microsoft.com/office/drawing/2014/main" id="{7D030E52-8E55-43C1-89A3-F10879A0075B}"/>
              </a:ext>
            </a:extLst>
          </p:cNvPr>
          <p:cNvSpPr>
            <a:spLocks noGrp="1"/>
          </p:cNvSpPr>
          <p:nvPr>
            <p:ph sz="quarter" idx="11" hasCustomPrompt="1"/>
          </p:nvPr>
        </p:nvSpPr>
        <p:spPr>
          <a:xfrm>
            <a:off x="9548037" y="6309360"/>
            <a:ext cx="2254103" cy="365760"/>
          </a:xfrm>
        </p:spPr>
        <p:txBody>
          <a:bodyPr>
            <a:normAutofit/>
          </a:bodyPr>
          <a:lstStyle>
            <a:lvl1pPr marL="0" indent="0" algn="r">
              <a:spcBef>
                <a:spcPts val="0"/>
              </a:spcBef>
              <a:buNone/>
              <a:defRPr sz="2000" b="1" cap="all"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 YYYY</a:t>
            </a:r>
          </a:p>
        </p:txBody>
      </p:sp>
      <p:sp>
        <p:nvSpPr>
          <p:cNvPr id="10" name="Content Placeholder 4">
            <a:extLst>
              <a:ext uri="{FF2B5EF4-FFF2-40B4-BE49-F238E27FC236}">
                <a16:creationId xmlns:a16="http://schemas.microsoft.com/office/drawing/2014/main" id="{CCB918A9-6978-4812-872C-F8F9FB243A2C}"/>
              </a:ext>
            </a:extLst>
          </p:cNvPr>
          <p:cNvSpPr>
            <a:spLocks noGrp="1"/>
          </p:cNvSpPr>
          <p:nvPr>
            <p:ph sz="quarter" idx="12" hasCustomPrompt="1"/>
          </p:nvPr>
        </p:nvSpPr>
        <p:spPr>
          <a:xfrm>
            <a:off x="0" y="4206240"/>
            <a:ext cx="12207240" cy="457200"/>
          </a:xfrm>
        </p:spPr>
        <p:txBody>
          <a:bodyPr lIns="457200" rIns="457200">
            <a:noAutofit/>
          </a:bodyPr>
          <a:lstStyle>
            <a:lvl1pPr marL="0" indent="0" algn="ctr">
              <a:spcBef>
                <a:spcPts val="0"/>
              </a:spcBef>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FSA, MAAA;   Presenter Name, FSA, MAAA;   Presenter Name, FSA, MAAA</a:t>
            </a:r>
          </a:p>
          <a:p>
            <a:pPr lvl="0"/>
            <a:endParaRPr lang="en-US" dirty="0"/>
          </a:p>
        </p:txBody>
      </p:sp>
      <p:pic>
        <p:nvPicPr>
          <p:cNvPr id="12" name="Picture 11">
            <a:extLst>
              <a:ext uri="{FF2B5EF4-FFF2-40B4-BE49-F238E27FC236}">
                <a16:creationId xmlns:a16="http://schemas.microsoft.com/office/drawing/2014/main" id="{688031A5-F59F-41EE-881C-98AFF59740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37" r="437"/>
          <a:stretch/>
        </p:blipFill>
        <p:spPr>
          <a:xfrm>
            <a:off x="10972800" y="5303520"/>
            <a:ext cx="746280" cy="914400"/>
          </a:xfrm>
          <a:prstGeom prst="rect">
            <a:avLst/>
          </a:prstGeom>
        </p:spPr>
      </p:pic>
      <p:pic>
        <p:nvPicPr>
          <p:cNvPr id="8" name="Picture 7">
            <a:extLst>
              <a:ext uri="{FF2B5EF4-FFF2-40B4-BE49-F238E27FC236}">
                <a16:creationId xmlns:a16="http://schemas.microsoft.com/office/drawing/2014/main" id="{47D96257-42A2-429A-AF1E-AD5A715082B6}"/>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l="637" r="637"/>
          <a:stretch/>
        </p:blipFill>
        <p:spPr>
          <a:xfrm>
            <a:off x="10058400" y="5303520"/>
            <a:ext cx="746280" cy="914400"/>
          </a:xfrm>
          <a:prstGeom prst="rect">
            <a:avLst/>
          </a:prstGeom>
        </p:spPr>
      </p:pic>
    </p:spTree>
    <p:extLst>
      <p:ext uri="{BB962C8B-B14F-4D97-AF65-F5344CB8AC3E}">
        <p14:creationId xmlns:p14="http://schemas.microsoft.com/office/powerpoint/2010/main" val="133561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R-ML_Cov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F44E1B-E844-4BF5-A57C-7AB06FEEEA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1"/>
            <a:ext cx="12208256" cy="6867144"/>
          </a:xfrm>
          <a:prstGeom prst="rect">
            <a:avLst/>
          </a:prstGeom>
        </p:spPr>
      </p:pic>
      <p:pic>
        <p:nvPicPr>
          <p:cNvPr id="6" name="Picture 5" descr="Logo&#10;&#10;Description automatically generated">
            <a:extLst>
              <a:ext uri="{FF2B5EF4-FFF2-40B4-BE49-F238E27FC236}">
                <a16:creationId xmlns:a16="http://schemas.microsoft.com/office/drawing/2014/main" id="{E4DCE23D-5727-0C4E-B601-164C6CE655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457200"/>
            <a:ext cx="1731057" cy="821415"/>
          </a:xfrm>
          <a:prstGeom prst="rect">
            <a:avLst/>
          </a:prstGeom>
        </p:spPr>
      </p:pic>
      <p:sp>
        <p:nvSpPr>
          <p:cNvPr id="3" name="Content Placeholder 2">
            <a:extLst>
              <a:ext uri="{FF2B5EF4-FFF2-40B4-BE49-F238E27FC236}">
                <a16:creationId xmlns:a16="http://schemas.microsoft.com/office/drawing/2014/main" id="{8F0E9406-283C-420E-BA37-AC3B59A0B3FD}"/>
              </a:ext>
            </a:extLst>
          </p:cNvPr>
          <p:cNvSpPr>
            <a:spLocks noGrp="1"/>
          </p:cNvSpPr>
          <p:nvPr>
            <p:ph sz="quarter" idx="10" hasCustomPrompt="1"/>
          </p:nvPr>
        </p:nvSpPr>
        <p:spPr>
          <a:xfrm>
            <a:off x="0" y="1645920"/>
            <a:ext cx="12207240" cy="3108960"/>
          </a:xfrm>
          <a:gradFill>
            <a:gsLst>
              <a:gs pos="0">
                <a:srgbClr val="003F65"/>
              </a:gs>
              <a:gs pos="100000">
                <a:srgbClr val="245FAC"/>
              </a:gs>
            </a:gsLst>
            <a:lin ang="10800000" scaled="1"/>
          </a:gradFill>
        </p:spPr>
        <p:txBody>
          <a:bodyPr lIns="914400" tIns="457200" rIns="914400" bIns="914400" anchor="ctr" anchorCtr="0">
            <a:noAutofit/>
          </a:bodyPr>
          <a:lstStyle>
            <a:lvl1pPr marL="0" indent="0" algn="ctr">
              <a:buNone/>
              <a:defRPr sz="5400" cap="none" baseline="0">
                <a:solidFill>
                  <a:schemeClr val="bg1"/>
                </a:solidFill>
                <a:latin typeface="+mj-lt"/>
              </a:defRPr>
            </a:lvl1pPr>
            <a:lvl2pPr marL="457200" indent="0">
              <a:buNone/>
              <a:defRPr sz="5400"/>
            </a:lvl2pPr>
            <a:lvl3pPr marL="914400" indent="0">
              <a:buNone/>
              <a:defRPr sz="5400"/>
            </a:lvl3pPr>
            <a:lvl4pPr marL="1371600" indent="0">
              <a:buNone/>
              <a:defRPr sz="5400"/>
            </a:lvl4pPr>
            <a:lvl5pPr marL="1828800" indent="0">
              <a:buNone/>
              <a:defRPr sz="5400"/>
            </a:lvl5pPr>
          </a:lstStyle>
          <a:p>
            <a:pPr lvl="0"/>
            <a:r>
              <a:rPr lang="en-US" dirty="0"/>
              <a:t>Click to edit Presentation Title</a:t>
            </a:r>
          </a:p>
        </p:txBody>
      </p:sp>
      <p:sp>
        <p:nvSpPr>
          <p:cNvPr id="5" name="Content Placeholder 4">
            <a:extLst>
              <a:ext uri="{FF2B5EF4-FFF2-40B4-BE49-F238E27FC236}">
                <a16:creationId xmlns:a16="http://schemas.microsoft.com/office/drawing/2014/main" id="{7D030E52-8E55-43C1-89A3-F10879A0075B}"/>
              </a:ext>
            </a:extLst>
          </p:cNvPr>
          <p:cNvSpPr>
            <a:spLocks noGrp="1"/>
          </p:cNvSpPr>
          <p:nvPr>
            <p:ph sz="quarter" idx="11" hasCustomPrompt="1"/>
          </p:nvPr>
        </p:nvSpPr>
        <p:spPr>
          <a:xfrm>
            <a:off x="9303489" y="6309360"/>
            <a:ext cx="2498651" cy="365760"/>
          </a:xfrm>
        </p:spPr>
        <p:txBody>
          <a:bodyPr>
            <a:normAutofit/>
          </a:bodyPr>
          <a:lstStyle>
            <a:lvl1pPr marL="0" indent="0" algn="r">
              <a:spcBef>
                <a:spcPts val="0"/>
              </a:spcBef>
              <a:buNone/>
              <a:defRPr sz="2000" b="1" cap="all"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 YYYY</a:t>
            </a:r>
          </a:p>
        </p:txBody>
      </p:sp>
      <p:sp>
        <p:nvSpPr>
          <p:cNvPr id="10" name="Content Placeholder 4">
            <a:extLst>
              <a:ext uri="{FF2B5EF4-FFF2-40B4-BE49-F238E27FC236}">
                <a16:creationId xmlns:a16="http://schemas.microsoft.com/office/drawing/2014/main" id="{CCB918A9-6978-4812-872C-F8F9FB243A2C}"/>
              </a:ext>
            </a:extLst>
          </p:cNvPr>
          <p:cNvSpPr>
            <a:spLocks noGrp="1"/>
          </p:cNvSpPr>
          <p:nvPr>
            <p:ph sz="quarter" idx="12" hasCustomPrompt="1"/>
          </p:nvPr>
        </p:nvSpPr>
        <p:spPr>
          <a:xfrm>
            <a:off x="0" y="4206240"/>
            <a:ext cx="12207240" cy="457200"/>
          </a:xfrm>
        </p:spPr>
        <p:txBody>
          <a:bodyPr lIns="457200" rIns="457200">
            <a:noAutofit/>
          </a:bodyPr>
          <a:lstStyle>
            <a:lvl1pPr marL="0" indent="0" algn="ctr">
              <a:spcBef>
                <a:spcPts val="0"/>
              </a:spcBef>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FSA, MAAA;   Presenter Name, FSA, MAAA;   Presenter Name, FSA, MAAA</a:t>
            </a:r>
          </a:p>
          <a:p>
            <a:pPr lvl="0"/>
            <a:endParaRPr lang="en-US" dirty="0"/>
          </a:p>
        </p:txBody>
      </p:sp>
      <p:pic>
        <p:nvPicPr>
          <p:cNvPr id="12" name="Picture 11">
            <a:extLst>
              <a:ext uri="{FF2B5EF4-FFF2-40B4-BE49-F238E27FC236}">
                <a16:creationId xmlns:a16="http://schemas.microsoft.com/office/drawing/2014/main" id="{688031A5-F59F-41EE-881C-98AFF59740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637" r="637"/>
          <a:stretch/>
        </p:blipFill>
        <p:spPr>
          <a:xfrm>
            <a:off x="10972800" y="5303520"/>
            <a:ext cx="746280" cy="914400"/>
          </a:xfrm>
          <a:prstGeom prst="rect">
            <a:avLst/>
          </a:prstGeom>
        </p:spPr>
      </p:pic>
      <p:pic>
        <p:nvPicPr>
          <p:cNvPr id="8" name="Picture 7">
            <a:extLst>
              <a:ext uri="{FF2B5EF4-FFF2-40B4-BE49-F238E27FC236}">
                <a16:creationId xmlns:a16="http://schemas.microsoft.com/office/drawing/2014/main" id="{47D96257-42A2-429A-AF1E-AD5A715082B6}"/>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l="637" r="637"/>
          <a:stretch/>
        </p:blipFill>
        <p:spPr>
          <a:xfrm>
            <a:off x="10058400" y="5303520"/>
            <a:ext cx="746280" cy="914400"/>
          </a:xfrm>
          <a:prstGeom prst="rect">
            <a:avLst/>
          </a:prstGeom>
        </p:spPr>
      </p:pic>
    </p:spTree>
    <p:extLst>
      <p:ext uri="{BB962C8B-B14F-4D97-AF65-F5344CB8AC3E}">
        <p14:creationId xmlns:p14="http://schemas.microsoft.com/office/powerpoint/2010/main" val="139010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R_Se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422968-D9DE-414C-932C-31F6D941E59E}"/>
              </a:ext>
            </a:extLst>
          </p:cNvPr>
          <p:cNvSpPr/>
          <p:nvPr userDrawn="1"/>
        </p:nvSpPr>
        <p:spPr>
          <a:xfrm>
            <a:off x="0" y="0"/>
            <a:ext cx="12192000" cy="6858000"/>
          </a:xfrm>
          <a:prstGeom prst="rect">
            <a:avLst/>
          </a:prstGeom>
          <a:gradFill>
            <a:gsLst>
              <a:gs pos="0">
                <a:srgbClr val="B7D337"/>
              </a:gs>
              <a:gs pos="99000">
                <a:srgbClr val="79A44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Google Shape;12;p7">
            <a:extLst>
              <a:ext uri="{FF2B5EF4-FFF2-40B4-BE49-F238E27FC236}">
                <a16:creationId xmlns:a16="http://schemas.microsoft.com/office/drawing/2014/main" id="{7D899B2F-875E-E84E-A504-3A4450E6B86B}"/>
              </a:ext>
            </a:extLst>
          </p:cNvPr>
          <p:cNvSpPr txBox="1">
            <a:spLocks noGrp="1"/>
          </p:cNvSpPr>
          <p:nvPr>
            <p:ph type="dt" idx="2"/>
          </p:nvPr>
        </p:nvSpPr>
        <p:spPr>
          <a:xfrm>
            <a:off x="9632539" y="6565157"/>
            <a:ext cx="1879041" cy="14978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dirty="0"/>
              <a:t>Date</a:t>
            </a:r>
            <a:endParaRPr lang="en-US" sz="1300" dirty="0"/>
          </a:p>
        </p:txBody>
      </p:sp>
      <p:sp>
        <p:nvSpPr>
          <p:cNvPr id="7" name="Google Shape;13;p7">
            <a:extLst>
              <a:ext uri="{FF2B5EF4-FFF2-40B4-BE49-F238E27FC236}">
                <a16:creationId xmlns:a16="http://schemas.microsoft.com/office/drawing/2014/main" id="{64E3BA23-B95C-8540-8414-1772FBFDC3E5}"/>
              </a:ext>
            </a:extLst>
          </p:cNvPr>
          <p:cNvSpPr txBox="1">
            <a:spLocks noGrp="1"/>
          </p:cNvSpPr>
          <p:nvPr>
            <p:ph type="sldNum" idx="4"/>
          </p:nvPr>
        </p:nvSpPr>
        <p:spPr>
          <a:xfrm>
            <a:off x="11511571" y="6565157"/>
            <a:ext cx="484870" cy="1497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25"/>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sz="1300" dirty="0"/>
          </a:p>
        </p:txBody>
      </p:sp>
      <p:sp>
        <p:nvSpPr>
          <p:cNvPr id="11" name="Title 1">
            <a:extLst>
              <a:ext uri="{FF2B5EF4-FFF2-40B4-BE49-F238E27FC236}">
                <a16:creationId xmlns:a16="http://schemas.microsoft.com/office/drawing/2014/main" id="{35BCFF97-2BAA-E94F-8561-DDB3C9F5F1E5}"/>
              </a:ext>
            </a:extLst>
          </p:cNvPr>
          <p:cNvSpPr>
            <a:spLocks noGrp="1"/>
          </p:cNvSpPr>
          <p:nvPr>
            <p:ph type="title" hasCustomPrompt="1"/>
          </p:nvPr>
        </p:nvSpPr>
        <p:spPr>
          <a:xfrm>
            <a:off x="0" y="1270001"/>
            <a:ext cx="12192000" cy="2105341"/>
          </a:xfrm>
          <a:prstGeom prst="rect">
            <a:avLst/>
          </a:prstGeom>
        </p:spPr>
        <p:txBody>
          <a:bodyPr anchor="b">
            <a:noAutofit/>
          </a:bodyPr>
          <a:lstStyle>
            <a:lvl1pPr algn="ctr">
              <a:defRPr sz="5000">
                <a:solidFill>
                  <a:schemeClr val="bg1"/>
                </a:solidFill>
                <a:latin typeface="+mj-lt"/>
              </a:defRPr>
            </a:lvl1pPr>
          </a:lstStyle>
          <a:p>
            <a:r>
              <a:rPr lang="en-US" dirty="0"/>
              <a:t>CLICK TO EDIT MASTER TITLE STYLE</a:t>
            </a:r>
          </a:p>
        </p:txBody>
      </p:sp>
      <p:pic>
        <p:nvPicPr>
          <p:cNvPr id="3" name="Picture 2" descr="Icon&#10;&#10;Description automatically generated">
            <a:extLst>
              <a:ext uri="{FF2B5EF4-FFF2-40B4-BE49-F238E27FC236}">
                <a16:creationId xmlns:a16="http://schemas.microsoft.com/office/drawing/2014/main" id="{7AC51214-9DE6-424D-907E-B5AEC8C185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210" y="5863701"/>
            <a:ext cx="552420" cy="552420"/>
          </a:xfrm>
          <a:prstGeom prst="rect">
            <a:avLst/>
          </a:prstGeom>
        </p:spPr>
      </p:pic>
      <p:sp>
        <p:nvSpPr>
          <p:cNvPr id="9" name="TextBox 8">
            <a:extLst>
              <a:ext uri="{FF2B5EF4-FFF2-40B4-BE49-F238E27FC236}">
                <a16:creationId xmlns:a16="http://schemas.microsoft.com/office/drawing/2014/main" id="{2E6DDE82-2D8C-B54A-B8BC-DB9110474577}"/>
              </a:ext>
            </a:extLst>
          </p:cNvPr>
          <p:cNvSpPr txBox="1"/>
          <p:nvPr userDrawn="1"/>
        </p:nvSpPr>
        <p:spPr>
          <a:xfrm>
            <a:off x="956629" y="5893690"/>
            <a:ext cx="1698941" cy="492443"/>
          </a:xfrm>
          <a:prstGeom prst="rect">
            <a:avLst/>
          </a:prstGeom>
          <a:noFill/>
        </p:spPr>
        <p:txBody>
          <a:bodyPr wrap="square" rtlCol="0">
            <a:spAutoFit/>
          </a:bodyPr>
          <a:lstStyle/>
          <a:p>
            <a:pPr algn="l"/>
            <a:r>
              <a:rPr lang="en-US" sz="1300" b="0" dirty="0">
                <a:solidFill>
                  <a:schemeClr val="bg1"/>
                </a:solidFill>
                <a:latin typeface="+mj-lt"/>
              </a:rPr>
              <a:t>Aging and </a:t>
            </a:r>
          </a:p>
          <a:p>
            <a:pPr algn="l"/>
            <a:r>
              <a:rPr lang="en-US" sz="1300" b="0" dirty="0">
                <a:solidFill>
                  <a:schemeClr val="bg1"/>
                </a:solidFill>
                <a:latin typeface="+mj-lt"/>
              </a:rPr>
              <a:t>Retirement</a:t>
            </a:r>
          </a:p>
        </p:txBody>
      </p:sp>
      <p:pic>
        <p:nvPicPr>
          <p:cNvPr id="14" name="Picture 13" descr="A black and white logo&#10;&#10;Description automatically generated with low confidence">
            <a:extLst>
              <a:ext uri="{FF2B5EF4-FFF2-40B4-BE49-F238E27FC236}">
                <a16:creationId xmlns:a16="http://schemas.microsoft.com/office/drawing/2014/main" id="{1254427A-A900-1048-A228-35C04308B7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9655" y="419502"/>
            <a:ext cx="1398045" cy="662007"/>
          </a:xfrm>
          <a:prstGeom prst="rect">
            <a:avLst/>
          </a:prstGeom>
        </p:spPr>
      </p:pic>
    </p:spTree>
    <p:extLst>
      <p:ext uri="{BB962C8B-B14F-4D97-AF65-F5344CB8AC3E}">
        <p14:creationId xmlns:p14="http://schemas.microsoft.com/office/powerpoint/2010/main" val="1946491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A_Section">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DBC07C-6238-8446-AE26-33A954ABF8F8}"/>
              </a:ext>
            </a:extLst>
          </p:cNvPr>
          <p:cNvPicPr>
            <a:picLocks noChangeAspect="1"/>
          </p:cNvPicPr>
          <p:nvPr userDrawn="1"/>
        </p:nvPicPr>
        <p:blipFill>
          <a:blip r:embed="rId2"/>
          <a:stretch>
            <a:fillRect/>
          </a:stretch>
        </p:blipFill>
        <p:spPr>
          <a:xfrm rot="10800000">
            <a:off x="-17710" y="0"/>
            <a:ext cx="12243796" cy="6858000"/>
          </a:xfrm>
          <a:prstGeom prst="rect">
            <a:avLst/>
          </a:prstGeom>
        </p:spPr>
      </p:pic>
      <p:sp>
        <p:nvSpPr>
          <p:cNvPr id="9" name="Google Shape;12;p7">
            <a:extLst>
              <a:ext uri="{FF2B5EF4-FFF2-40B4-BE49-F238E27FC236}">
                <a16:creationId xmlns:a16="http://schemas.microsoft.com/office/drawing/2014/main" id="{FFC598CC-3607-6449-BBAC-8801B219AC91}"/>
              </a:ext>
            </a:extLst>
          </p:cNvPr>
          <p:cNvSpPr txBox="1">
            <a:spLocks noGrp="1"/>
          </p:cNvSpPr>
          <p:nvPr>
            <p:ph type="dt" idx="2"/>
          </p:nvPr>
        </p:nvSpPr>
        <p:spPr>
          <a:xfrm>
            <a:off x="9632539" y="6565157"/>
            <a:ext cx="1879041" cy="14978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dirty="0"/>
              <a:t>Date</a:t>
            </a:r>
            <a:endParaRPr lang="en-US" sz="1300" dirty="0"/>
          </a:p>
        </p:txBody>
      </p:sp>
      <p:sp>
        <p:nvSpPr>
          <p:cNvPr id="10" name="Google Shape;13;p7">
            <a:extLst>
              <a:ext uri="{FF2B5EF4-FFF2-40B4-BE49-F238E27FC236}">
                <a16:creationId xmlns:a16="http://schemas.microsoft.com/office/drawing/2014/main" id="{645C2BB6-EC84-984C-976E-5B6DC56DC5F8}"/>
              </a:ext>
            </a:extLst>
          </p:cNvPr>
          <p:cNvSpPr txBox="1">
            <a:spLocks noGrp="1"/>
          </p:cNvSpPr>
          <p:nvPr>
            <p:ph type="sldNum" idx="4"/>
          </p:nvPr>
        </p:nvSpPr>
        <p:spPr>
          <a:xfrm>
            <a:off x="11511571" y="6565157"/>
            <a:ext cx="484870" cy="1497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25"/>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sz="1300" dirty="0"/>
          </a:p>
        </p:txBody>
      </p:sp>
      <p:sp>
        <p:nvSpPr>
          <p:cNvPr id="7" name="Title 1">
            <a:extLst>
              <a:ext uri="{FF2B5EF4-FFF2-40B4-BE49-F238E27FC236}">
                <a16:creationId xmlns:a16="http://schemas.microsoft.com/office/drawing/2014/main" id="{DCED6AE8-293B-E74D-AF72-6866FA47ABE4}"/>
              </a:ext>
            </a:extLst>
          </p:cNvPr>
          <p:cNvSpPr>
            <a:spLocks noGrp="1"/>
          </p:cNvSpPr>
          <p:nvPr>
            <p:ph type="title" hasCustomPrompt="1"/>
          </p:nvPr>
        </p:nvSpPr>
        <p:spPr>
          <a:xfrm>
            <a:off x="720676" y="1270001"/>
            <a:ext cx="10767024" cy="2105341"/>
          </a:xfrm>
          <a:prstGeom prst="rect">
            <a:avLst/>
          </a:prstGeom>
        </p:spPr>
        <p:txBody>
          <a:bodyPr anchor="b">
            <a:noAutofit/>
          </a:bodyPr>
          <a:lstStyle>
            <a:lvl1pPr>
              <a:defRPr sz="5000">
                <a:solidFill>
                  <a:schemeClr val="bg1"/>
                </a:solidFill>
                <a:latin typeface="+mj-lt"/>
              </a:defRPr>
            </a:lvl1pPr>
          </a:lstStyle>
          <a:p>
            <a:r>
              <a:rPr lang="en-US" dirty="0"/>
              <a:t>CLICK TO EDIT MASTER TITLE STYLE</a:t>
            </a:r>
          </a:p>
        </p:txBody>
      </p:sp>
      <p:pic>
        <p:nvPicPr>
          <p:cNvPr id="14" name="Picture 13" descr="A black and white logo&#10;&#10;Description automatically generated with low confidence">
            <a:extLst>
              <a:ext uri="{FF2B5EF4-FFF2-40B4-BE49-F238E27FC236}">
                <a16:creationId xmlns:a16="http://schemas.microsoft.com/office/drawing/2014/main" id="{D7338885-9B1E-AD4F-A5AB-227988C369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9655" y="419502"/>
            <a:ext cx="1398045" cy="662007"/>
          </a:xfrm>
          <a:prstGeom prst="rect">
            <a:avLst/>
          </a:prstGeom>
        </p:spPr>
      </p:pic>
    </p:spTree>
    <p:extLst>
      <p:ext uri="{BB962C8B-B14F-4D97-AF65-F5344CB8AC3E}">
        <p14:creationId xmlns:p14="http://schemas.microsoft.com/office/powerpoint/2010/main" val="3347331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ing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nchorCtr="0"/>
          <a:lstStyle/>
          <a:p>
            <a:r>
              <a:rPr lang="en-US" dirty="0"/>
              <a:t>CLICK TO EDIT MASTER TITLE STYLE</a:t>
            </a:r>
          </a:p>
        </p:txBody>
      </p:sp>
      <p:sp>
        <p:nvSpPr>
          <p:cNvPr id="7" name="Content Placeholder 6"/>
          <p:cNvSpPr>
            <a:spLocks noGrp="1"/>
          </p:cNvSpPr>
          <p:nvPr>
            <p:ph sz="quarter" idx="12"/>
          </p:nvPr>
        </p:nvSpPr>
        <p:spPr>
          <a:xfrm>
            <a:off x="838200" y="1610469"/>
            <a:ext cx="10515600"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oogle Shape;12;p7">
            <a:extLst>
              <a:ext uri="{FF2B5EF4-FFF2-40B4-BE49-F238E27FC236}">
                <a16:creationId xmlns:a16="http://schemas.microsoft.com/office/drawing/2014/main" id="{6F489052-5858-2A47-929D-39278E5EA1B6}"/>
              </a:ext>
            </a:extLst>
          </p:cNvPr>
          <p:cNvSpPr txBox="1">
            <a:spLocks noGrp="1"/>
          </p:cNvSpPr>
          <p:nvPr>
            <p:ph type="dt" idx="2"/>
          </p:nvPr>
        </p:nvSpPr>
        <p:spPr>
          <a:xfrm>
            <a:off x="9632539" y="6565157"/>
            <a:ext cx="1879041" cy="14978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dirty="0"/>
              <a:t>Date</a:t>
            </a:r>
            <a:endParaRPr lang="en-US" sz="1300" dirty="0"/>
          </a:p>
        </p:txBody>
      </p:sp>
      <p:sp>
        <p:nvSpPr>
          <p:cNvPr id="10" name="Google Shape;13;p7">
            <a:extLst>
              <a:ext uri="{FF2B5EF4-FFF2-40B4-BE49-F238E27FC236}">
                <a16:creationId xmlns:a16="http://schemas.microsoft.com/office/drawing/2014/main" id="{F03A8BFD-CAA9-7D45-925B-4B81127FB1F7}"/>
              </a:ext>
            </a:extLst>
          </p:cNvPr>
          <p:cNvSpPr txBox="1">
            <a:spLocks noGrp="1"/>
          </p:cNvSpPr>
          <p:nvPr>
            <p:ph type="sldNum" idx="4"/>
          </p:nvPr>
        </p:nvSpPr>
        <p:spPr>
          <a:xfrm>
            <a:off x="11511571" y="6565157"/>
            <a:ext cx="484870" cy="1497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25"/>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sz="1300" dirty="0"/>
          </a:p>
        </p:txBody>
      </p:sp>
      <p:pic>
        <p:nvPicPr>
          <p:cNvPr id="6" name="Picture 5" descr="Logo&#10;&#10;Description automatically generated">
            <a:extLst>
              <a:ext uri="{FF2B5EF4-FFF2-40B4-BE49-F238E27FC236}">
                <a16:creationId xmlns:a16="http://schemas.microsoft.com/office/drawing/2014/main" id="{8D9EB85B-98C5-E54D-A506-1FDBEF8A8A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71" y="6048876"/>
            <a:ext cx="1245847" cy="591175"/>
          </a:xfrm>
          <a:prstGeom prst="rect">
            <a:avLst/>
          </a:prstGeom>
        </p:spPr>
      </p:pic>
    </p:spTree>
    <p:extLst>
      <p:ext uri="{BB962C8B-B14F-4D97-AF65-F5344CB8AC3E}">
        <p14:creationId xmlns:p14="http://schemas.microsoft.com/office/powerpoint/2010/main" val="3344062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ou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nchorCtr="0"/>
          <a:lstStyle/>
          <a:p>
            <a:r>
              <a:rPr lang="en-US" dirty="0"/>
              <a:t>CLICK TO EDIT MASTER TITLE STYLE</a:t>
            </a:r>
          </a:p>
        </p:txBody>
      </p:sp>
      <p:sp>
        <p:nvSpPr>
          <p:cNvPr id="7" name="Content Placeholder 6"/>
          <p:cNvSpPr>
            <a:spLocks noGrp="1"/>
          </p:cNvSpPr>
          <p:nvPr>
            <p:ph sz="quarter" idx="12"/>
          </p:nvPr>
        </p:nvSpPr>
        <p:spPr>
          <a:xfrm>
            <a:off x="838200" y="1610469"/>
            <a:ext cx="5257800"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oogle Shape;12;p7">
            <a:extLst>
              <a:ext uri="{FF2B5EF4-FFF2-40B4-BE49-F238E27FC236}">
                <a16:creationId xmlns:a16="http://schemas.microsoft.com/office/drawing/2014/main" id="{6F489052-5858-2A47-929D-39278E5EA1B6}"/>
              </a:ext>
            </a:extLst>
          </p:cNvPr>
          <p:cNvSpPr txBox="1">
            <a:spLocks noGrp="1"/>
          </p:cNvSpPr>
          <p:nvPr>
            <p:ph type="dt" idx="2"/>
          </p:nvPr>
        </p:nvSpPr>
        <p:spPr>
          <a:xfrm>
            <a:off x="9632539" y="6565157"/>
            <a:ext cx="1879041" cy="14978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dirty="0"/>
              <a:t>Date</a:t>
            </a:r>
            <a:endParaRPr lang="en-US" sz="1300" dirty="0"/>
          </a:p>
        </p:txBody>
      </p:sp>
      <p:sp>
        <p:nvSpPr>
          <p:cNvPr id="10" name="Google Shape;13;p7">
            <a:extLst>
              <a:ext uri="{FF2B5EF4-FFF2-40B4-BE49-F238E27FC236}">
                <a16:creationId xmlns:a16="http://schemas.microsoft.com/office/drawing/2014/main" id="{F03A8BFD-CAA9-7D45-925B-4B81127FB1F7}"/>
              </a:ext>
            </a:extLst>
          </p:cNvPr>
          <p:cNvSpPr txBox="1">
            <a:spLocks noGrp="1"/>
          </p:cNvSpPr>
          <p:nvPr>
            <p:ph type="sldNum" idx="4"/>
          </p:nvPr>
        </p:nvSpPr>
        <p:spPr>
          <a:xfrm>
            <a:off x="11511571" y="6565157"/>
            <a:ext cx="484870" cy="1497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25"/>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sz="1300" dirty="0"/>
          </a:p>
        </p:txBody>
      </p:sp>
      <p:pic>
        <p:nvPicPr>
          <p:cNvPr id="6" name="Picture 5" descr="Logo&#10;&#10;Description automatically generated">
            <a:extLst>
              <a:ext uri="{FF2B5EF4-FFF2-40B4-BE49-F238E27FC236}">
                <a16:creationId xmlns:a16="http://schemas.microsoft.com/office/drawing/2014/main" id="{8D9EB85B-98C5-E54D-A506-1FDBEF8A8A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71" y="6048876"/>
            <a:ext cx="1245847" cy="591175"/>
          </a:xfrm>
          <a:prstGeom prst="rect">
            <a:avLst/>
          </a:prstGeom>
        </p:spPr>
      </p:pic>
      <p:sp>
        <p:nvSpPr>
          <p:cNvPr id="8" name="Content Placeholder 6">
            <a:extLst>
              <a:ext uri="{FF2B5EF4-FFF2-40B4-BE49-F238E27FC236}">
                <a16:creationId xmlns:a16="http://schemas.microsoft.com/office/drawing/2014/main" id="{319CAB30-1867-46F8-897B-439D18368B9F}"/>
              </a:ext>
            </a:extLst>
          </p:cNvPr>
          <p:cNvSpPr>
            <a:spLocks noGrp="1"/>
          </p:cNvSpPr>
          <p:nvPr>
            <p:ph sz="quarter" idx="13"/>
          </p:nvPr>
        </p:nvSpPr>
        <p:spPr>
          <a:xfrm>
            <a:off x="6096000" y="1610469"/>
            <a:ext cx="5257800"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7762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838200" y="333483"/>
            <a:ext cx="10515600" cy="12769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type="body" idx="1"/>
          </p:nvPr>
        </p:nvSpPr>
        <p:spPr>
          <a:xfrm>
            <a:off x="838200" y="1610470"/>
            <a:ext cx="10515600" cy="40422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Google Shape;12;p7">
            <a:extLst>
              <a:ext uri="{FF2B5EF4-FFF2-40B4-BE49-F238E27FC236}">
                <a16:creationId xmlns:a16="http://schemas.microsoft.com/office/drawing/2014/main" id="{F5211A91-DB2A-4649-982B-2C653AB1E870}"/>
              </a:ext>
            </a:extLst>
          </p:cNvPr>
          <p:cNvSpPr txBox="1">
            <a:spLocks noGrp="1"/>
          </p:cNvSpPr>
          <p:nvPr>
            <p:ph type="dt" idx="2"/>
          </p:nvPr>
        </p:nvSpPr>
        <p:spPr>
          <a:xfrm>
            <a:off x="9632539" y="6565157"/>
            <a:ext cx="1879041" cy="14978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dirty="0"/>
              <a:t>Date</a:t>
            </a:r>
            <a:endParaRPr lang="en-US" sz="1300" dirty="0"/>
          </a:p>
        </p:txBody>
      </p:sp>
      <p:sp>
        <p:nvSpPr>
          <p:cNvPr id="9" name="Google Shape;13;p7">
            <a:extLst>
              <a:ext uri="{FF2B5EF4-FFF2-40B4-BE49-F238E27FC236}">
                <a16:creationId xmlns:a16="http://schemas.microsoft.com/office/drawing/2014/main" id="{7582465E-6BB4-9D4A-898F-172C5554D8D8}"/>
              </a:ext>
            </a:extLst>
          </p:cNvPr>
          <p:cNvSpPr txBox="1">
            <a:spLocks noGrp="1"/>
          </p:cNvSpPr>
          <p:nvPr>
            <p:ph type="sldNum" idx="4"/>
          </p:nvPr>
        </p:nvSpPr>
        <p:spPr>
          <a:xfrm>
            <a:off x="11511571" y="6565157"/>
            <a:ext cx="484870" cy="1497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25"/>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sz="1300" dirty="0"/>
          </a:p>
        </p:txBody>
      </p:sp>
    </p:spTree>
    <p:extLst>
      <p:ext uri="{BB962C8B-B14F-4D97-AF65-F5344CB8AC3E}">
        <p14:creationId xmlns:p14="http://schemas.microsoft.com/office/powerpoint/2010/main" val="1160591449"/>
      </p:ext>
    </p:extLst>
  </p:cSld>
  <p:clrMap bg1="lt1" tx1="dk1" bg2="lt2" tx2="dk2" accent1="accent1" accent2="accent2" accent3="accent3" accent4="accent4" accent5="accent5" accent6="accent6" hlink="hlink" folHlink="folHlink"/>
  <p:sldLayoutIdLst>
    <p:sldLayoutId id="2147483793" r:id="rId1"/>
    <p:sldLayoutId id="2147483822" r:id="rId2"/>
    <p:sldLayoutId id="2147483823" r:id="rId3"/>
    <p:sldLayoutId id="2147483824" r:id="rId4"/>
    <p:sldLayoutId id="2147483825" r:id="rId5"/>
    <p:sldLayoutId id="2147483797" r:id="rId6"/>
    <p:sldLayoutId id="2147483789"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Lst>
  <p:hf hdr="0" dt="0"/>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dollybakes.co.uk/2012/07/horwich-summer-fete-baking-for-babies.html" TargetMode="External"/><Relationship Id="rId2" Type="http://schemas.openxmlformats.org/officeDocument/2006/relationships/image" Target="../media/image31.JPG"/><Relationship Id="rId1" Type="http://schemas.openxmlformats.org/officeDocument/2006/relationships/slideLayout" Target="../slideLayouts/slideLayout6.xml"/><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mardigrasoutlet.com/18-umbrella-black-1" TargetMode="External"/><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bestacademictutors.com/explain-how-multidisciplinary-collaboration-can-affect-clinical-decision-making-discuss-how-collaboration-can-lead-to-improved-patient-outcomes-discuss-how-lack-of-collaboration-can-lead-to-poor-pat/" TargetMode="External"/><Relationship Id="rId2" Type="http://schemas.openxmlformats.org/officeDocument/2006/relationships/image" Target="../media/image18.png"/><Relationship Id="rId1" Type="http://schemas.openxmlformats.org/officeDocument/2006/relationships/slideLayout" Target="../slideLayouts/slideLayout8.xml"/><Relationship Id="rId5" Type="http://schemas.openxmlformats.org/officeDocument/2006/relationships/hyperlink" Target="https://www.thebodypro.com/article/does-multidisciplinary-care-improve-health-outcome" TargetMode="Externa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124247024@N07/14090438714" TargetMode="External"/><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sergiocaredda.eu/people/a-new-paradigm-for-people-management" TargetMode="External"/><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hyperlink" Target="https://technofaq.org/posts/2020/02/how-conferences-shape-the-gaming-industrys-tech-department/" TargetMode="External"/><Relationship Id="rId2" Type="http://schemas.openxmlformats.org/officeDocument/2006/relationships/image" Target="../media/image2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DAABADE-42B4-42DA-9F10-A828B4848278}"/>
              </a:ext>
            </a:extLst>
          </p:cNvPr>
          <p:cNvSpPr>
            <a:spLocks noGrp="1"/>
          </p:cNvSpPr>
          <p:nvPr>
            <p:ph sz="quarter" idx="10"/>
          </p:nvPr>
        </p:nvSpPr>
        <p:spPr/>
        <p:txBody>
          <a:bodyPr/>
          <a:lstStyle/>
          <a:p>
            <a:r>
              <a:rPr lang="en-US" dirty="0"/>
              <a:t>Virtual Open House </a:t>
            </a:r>
          </a:p>
          <a:p>
            <a:r>
              <a:rPr lang="en-US" dirty="0"/>
              <a:t>Aging and Retirement Research</a:t>
            </a:r>
          </a:p>
        </p:txBody>
      </p:sp>
      <p:sp>
        <p:nvSpPr>
          <p:cNvPr id="5" name="Content Placeholder 4">
            <a:extLst>
              <a:ext uri="{FF2B5EF4-FFF2-40B4-BE49-F238E27FC236}">
                <a16:creationId xmlns:a16="http://schemas.microsoft.com/office/drawing/2014/main" id="{6AAD9C91-4F10-4376-9799-32BD00967093}"/>
              </a:ext>
            </a:extLst>
          </p:cNvPr>
          <p:cNvSpPr>
            <a:spLocks noGrp="1"/>
          </p:cNvSpPr>
          <p:nvPr>
            <p:ph sz="quarter" idx="11"/>
          </p:nvPr>
        </p:nvSpPr>
        <p:spPr>
          <a:xfrm>
            <a:off x="9784080" y="6309360"/>
            <a:ext cx="2147777" cy="365760"/>
          </a:xfrm>
        </p:spPr>
        <p:txBody>
          <a:bodyPr/>
          <a:lstStyle/>
          <a:p>
            <a:r>
              <a:rPr lang="en-US" dirty="0"/>
              <a:t>February | 2022</a:t>
            </a:r>
          </a:p>
        </p:txBody>
      </p:sp>
      <p:sp>
        <p:nvSpPr>
          <p:cNvPr id="6" name="Content Placeholder 5">
            <a:extLst>
              <a:ext uri="{FF2B5EF4-FFF2-40B4-BE49-F238E27FC236}">
                <a16:creationId xmlns:a16="http://schemas.microsoft.com/office/drawing/2014/main" id="{70EC4808-6161-410D-9C1D-DBB54C2C87D8}"/>
              </a:ext>
            </a:extLst>
          </p:cNvPr>
          <p:cNvSpPr>
            <a:spLocks noGrp="1"/>
          </p:cNvSpPr>
          <p:nvPr>
            <p:ph sz="quarter" idx="12"/>
          </p:nvPr>
        </p:nvSpPr>
        <p:spPr/>
        <p:txBody>
          <a:bodyPr/>
          <a:lstStyle/>
          <a:p>
            <a:r>
              <a:rPr lang="en-US" dirty="0"/>
              <a:t>Steven Siegel, Senior Practice Research Actuary </a:t>
            </a:r>
          </a:p>
        </p:txBody>
      </p:sp>
      <p:sp>
        <p:nvSpPr>
          <p:cNvPr id="2" name="Slide Number Placeholder 1">
            <a:extLst>
              <a:ext uri="{FF2B5EF4-FFF2-40B4-BE49-F238E27FC236}">
                <a16:creationId xmlns:a16="http://schemas.microsoft.com/office/drawing/2014/main" id="{0B83AC71-AAA0-C04E-A74B-7014A7137792}"/>
              </a:ext>
            </a:extLst>
          </p:cNvPr>
          <p:cNvSpPr>
            <a:spLocks noGrp="1"/>
          </p:cNvSpPr>
          <p:nvPr>
            <p:ph type="sldNum" idx="4294967295"/>
          </p:nvPr>
        </p:nvSpPr>
        <p:spPr>
          <a:xfrm>
            <a:off x="11706225" y="6565900"/>
            <a:ext cx="485775" cy="149225"/>
          </a:xfrm>
        </p:spPr>
        <p:txBody>
          <a:bodyPr/>
          <a:lstStyle/>
          <a:p>
            <a:fld id="{00000000-1234-1234-1234-123412341234}" type="slidenum">
              <a:rPr lang="en-US" smtClean="0"/>
              <a:pPr/>
              <a:t>1</a:t>
            </a:fld>
            <a:endParaRPr lang="en-US" sz="1300" dirty="0"/>
          </a:p>
        </p:txBody>
      </p:sp>
    </p:spTree>
    <p:extLst>
      <p:ext uri="{BB962C8B-B14F-4D97-AF65-F5344CB8AC3E}">
        <p14:creationId xmlns:p14="http://schemas.microsoft.com/office/powerpoint/2010/main" val="880219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66FD-9E22-544E-881E-D4336EEFC608}"/>
              </a:ext>
            </a:extLst>
          </p:cNvPr>
          <p:cNvSpPr>
            <a:spLocks noGrp="1"/>
          </p:cNvSpPr>
          <p:nvPr>
            <p:ph type="title"/>
          </p:nvPr>
        </p:nvSpPr>
        <p:spPr/>
        <p:txBody>
          <a:bodyPr/>
          <a:lstStyle/>
          <a:p>
            <a:r>
              <a:rPr lang="en-US" dirty="0"/>
              <a:t>Communication Strategies</a:t>
            </a:r>
          </a:p>
        </p:txBody>
      </p:sp>
      <p:sp>
        <p:nvSpPr>
          <p:cNvPr id="3" name="Content Placeholder 2">
            <a:extLst>
              <a:ext uri="{FF2B5EF4-FFF2-40B4-BE49-F238E27FC236}">
                <a16:creationId xmlns:a16="http://schemas.microsoft.com/office/drawing/2014/main" id="{ED9D4C28-B53F-2540-A01A-B6984758A45C}"/>
              </a:ext>
            </a:extLst>
          </p:cNvPr>
          <p:cNvSpPr>
            <a:spLocks noGrp="1"/>
          </p:cNvSpPr>
          <p:nvPr>
            <p:ph sz="quarter" idx="12"/>
          </p:nvPr>
        </p:nvSpPr>
        <p:spPr>
          <a:xfrm>
            <a:off x="838200" y="1410789"/>
            <a:ext cx="6803571" cy="4412905"/>
          </a:xfrm>
        </p:spPr>
        <p:txBody>
          <a:bodyPr>
            <a:normAutofit fontScale="85000" lnSpcReduction="20000"/>
          </a:bodyPr>
          <a:lstStyle/>
          <a:p>
            <a:pPr marL="0" marR="0" lvl="0" indent="0">
              <a:lnSpc>
                <a:spcPct val="107000"/>
              </a:lnSpc>
              <a:spcBef>
                <a:spcPts val="0"/>
              </a:spcBef>
              <a:spcAft>
                <a:spcPts val="0"/>
              </a:spcAft>
              <a:buNone/>
            </a:pPr>
            <a:r>
              <a:rPr lang="en-US" sz="2400" b="1" dirty="0">
                <a:effectLst/>
                <a:latin typeface="Calibri Light" panose="020F0302020204030204" pitchFamily="34" charset="0"/>
                <a:ea typeface="Calibri Light" panose="020F0302020204030204" pitchFamily="34" charset="0"/>
                <a:cs typeface="Arial" panose="020B0604020202020204" pitchFamily="34" charset="0"/>
              </a:rPr>
              <a:t>Traditional Means – Reports, Software Tools, etc. </a:t>
            </a:r>
          </a:p>
          <a:p>
            <a:pPr marL="0" marR="0" lvl="0" indent="0">
              <a:lnSpc>
                <a:spcPct val="107000"/>
              </a:lnSpc>
              <a:spcBef>
                <a:spcPts val="0"/>
              </a:spcBef>
              <a:spcAft>
                <a:spcPts val="0"/>
              </a:spcAft>
              <a:buNone/>
            </a:pPr>
            <a:endParaRPr lang="en-US" sz="2400" b="1" dirty="0">
              <a:effectLst/>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r>
              <a:rPr lang="en-US" sz="2400" b="1" dirty="0">
                <a:latin typeface="Calibri Light" panose="020F0302020204030204" pitchFamily="34" charset="0"/>
                <a:ea typeface="Calibri Light" panose="020F0302020204030204" pitchFamily="34" charset="0"/>
                <a:cs typeface="Arial" panose="020B0604020202020204" pitchFamily="34" charset="0"/>
              </a:rPr>
              <a:t>Videos/Podcasts</a:t>
            </a:r>
          </a:p>
          <a:p>
            <a:pPr marL="0" marR="0" lvl="0" indent="0">
              <a:lnSpc>
                <a:spcPct val="107000"/>
              </a:lnSpc>
              <a:spcBef>
                <a:spcPts val="0"/>
              </a:spcBef>
              <a:spcAft>
                <a:spcPts val="0"/>
              </a:spcAft>
              <a:buNone/>
            </a:pPr>
            <a:endParaRPr lang="en-US" sz="2400" b="1" dirty="0">
              <a:effectLst/>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r>
              <a:rPr lang="en-US" sz="2400" b="1" dirty="0">
                <a:latin typeface="Calibri Light" panose="020F0302020204030204" pitchFamily="34" charset="0"/>
                <a:ea typeface="Calibri Light" panose="020F0302020204030204" pitchFamily="34" charset="0"/>
                <a:cs typeface="Arial" panose="020B0604020202020204" pitchFamily="34" charset="0"/>
              </a:rPr>
              <a:t>Fast Facts </a:t>
            </a:r>
            <a:endParaRPr lang="en-US" sz="2400" b="1" dirty="0">
              <a:effectLst/>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endParaRPr lang="en-US" sz="2400" b="1" dirty="0">
              <a:effectLst/>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r>
              <a:rPr lang="en-US" sz="2400" b="1" dirty="0">
                <a:effectLst/>
                <a:latin typeface="Calibri Light" panose="020F0302020204030204" pitchFamily="34" charset="0"/>
                <a:ea typeface="Calibri Light" panose="020F0302020204030204" pitchFamily="34" charset="0"/>
                <a:cs typeface="Arial" panose="020B0604020202020204" pitchFamily="34" charset="0"/>
              </a:rPr>
              <a:t>Articles – Section Newsletters, Trade Publications </a:t>
            </a:r>
          </a:p>
          <a:p>
            <a:pPr marL="0" marR="0" lvl="0" indent="0">
              <a:lnSpc>
                <a:spcPct val="107000"/>
              </a:lnSpc>
              <a:spcBef>
                <a:spcPts val="0"/>
              </a:spcBef>
              <a:spcAft>
                <a:spcPts val="0"/>
              </a:spcAft>
              <a:buNone/>
            </a:pPr>
            <a:endParaRPr lang="en-US" sz="2400" b="1" dirty="0">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r>
              <a:rPr lang="en-US" sz="2400" b="1" dirty="0">
                <a:effectLst/>
                <a:latin typeface="Calibri Light" panose="020F0302020204030204" pitchFamily="34" charset="0"/>
                <a:ea typeface="Calibri Light" panose="020F0302020204030204" pitchFamily="34" charset="0"/>
                <a:cs typeface="Arial" panose="020B0604020202020204" pitchFamily="34" charset="0"/>
              </a:rPr>
              <a:t>Announcements – Email Listserv with over 300 professionals</a:t>
            </a:r>
          </a:p>
          <a:p>
            <a:pPr marL="0" marR="0" lvl="0" indent="0">
              <a:lnSpc>
                <a:spcPct val="107000"/>
              </a:lnSpc>
              <a:spcBef>
                <a:spcPts val="0"/>
              </a:spcBef>
              <a:spcAft>
                <a:spcPts val="0"/>
              </a:spcAft>
              <a:buNone/>
            </a:pPr>
            <a:endParaRPr lang="en-US" sz="2400" b="1" dirty="0">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r>
              <a:rPr lang="en-US" sz="2400" b="1" dirty="0">
                <a:effectLst/>
                <a:latin typeface="Calibri Light" panose="020F0302020204030204" pitchFamily="34" charset="0"/>
                <a:ea typeface="Calibri Light" panose="020F0302020204030204" pitchFamily="34" charset="0"/>
                <a:cs typeface="Arial" panose="020B0604020202020204" pitchFamily="34" charset="0"/>
              </a:rPr>
              <a:t>Frequent Media Citations</a:t>
            </a:r>
          </a:p>
          <a:p>
            <a:pPr marL="0" marR="0" lvl="0" indent="0">
              <a:lnSpc>
                <a:spcPct val="107000"/>
              </a:lnSpc>
              <a:spcBef>
                <a:spcPts val="0"/>
              </a:spcBef>
              <a:spcAft>
                <a:spcPts val="0"/>
              </a:spcAft>
              <a:buNone/>
            </a:pPr>
            <a:endParaRPr lang="en-US" sz="2400" b="1" dirty="0">
              <a:effectLst/>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r>
              <a:rPr lang="en-US" sz="2400" b="1" dirty="0">
                <a:effectLst/>
                <a:latin typeface="Calibri Light" panose="020F0302020204030204" pitchFamily="34" charset="0"/>
                <a:ea typeface="Calibri Light" panose="020F0302020204030204" pitchFamily="34" charset="0"/>
                <a:cs typeface="Arial" panose="020B0604020202020204" pitchFamily="34" charset="0"/>
              </a:rPr>
              <a:t>Exploring New Ways to Reach Consumers </a:t>
            </a:r>
          </a:p>
          <a:p>
            <a:pPr marL="0" marR="0" lvl="0" indent="0">
              <a:lnSpc>
                <a:spcPct val="107000"/>
              </a:lnSpc>
              <a:spcBef>
                <a:spcPts val="0"/>
              </a:spcBef>
              <a:spcAft>
                <a:spcPts val="0"/>
              </a:spcAft>
              <a:buNone/>
            </a:pPr>
            <a:endParaRPr lang="en-US" sz="2400" b="1" dirty="0">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r>
              <a:rPr lang="en-US" sz="2400" b="1" dirty="0">
                <a:effectLst/>
                <a:latin typeface="Calibri Light" panose="020F0302020204030204" pitchFamily="34" charset="0"/>
                <a:ea typeface="Calibri Light" panose="020F0302020204030204" pitchFamily="34" charset="0"/>
                <a:cs typeface="Arial" panose="020B0604020202020204" pitchFamily="34" charset="0"/>
              </a:rPr>
              <a:t>Check out: https://www.soa.org/research/topics/aging-ret-topic-landing/</a:t>
            </a:r>
          </a:p>
          <a:p>
            <a:pPr marL="0" marR="0" lvl="0" indent="0">
              <a:lnSpc>
                <a:spcPct val="107000"/>
              </a:lnSpc>
              <a:spcBef>
                <a:spcPts val="0"/>
              </a:spcBef>
              <a:spcAft>
                <a:spcPts val="0"/>
              </a:spcAft>
              <a:buNone/>
            </a:pPr>
            <a:endParaRPr lang="en-US" sz="2400" b="1" dirty="0">
              <a:effectLst/>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endParaRPr lang="en-US" sz="1800" b="1" dirty="0">
              <a:effectLst/>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endParaRPr lang="en-US" sz="1800" b="1" dirty="0">
              <a:effectLst/>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endParaRPr lang="en-US" sz="1800" b="1" dirty="0">
              <a:effectLst/>
              <a:latin typeface="Calibri Light" panose="020F0302020204030204" pitchFamily="34" charset="0"/>
              <a:ea typeface="Calibri Light" panose="020F0302020204030204" pitchFamily="34" charset="0"/>
              <a:cs typeface="Arial" panose="020B0604020202020204" pitchFamily="34" charset="0"/>
            </a:endParaRPr>
          </a:p>
          <a:p>
            <a:endParaRPr lang="en-US" dirty="0"/>
          </a:p>
        </p:txBody>
      </p:sp>
      <p:sp>
        <p:nvSpPr>
          <p:cNvPr id="5" name="Google Shape;13;p7">
            <a:extLst>
              <a:ext uri="{FF2B5EF4-FFF2-40B4-BE49-F238E27FC236}">
                <a16:creationId xmlns:a16="http://schemas.microsoft.com/office/drawing/2014/main" id="{3477D219-60EB-C54A-A37C-9A6DF49CDFBA}"/>
              </a:ext>
            </a:extLst>
          </p:cNvPr>
          <p:cNvSpPr txBox="1">
            <a:spLocks/>
          </p:cNvSpPr>
          <p:nvPr/>
        </p:nvSpPr>
        <p:spPr>
          <a:xfrm>
            <a:off x="5853565" y="6565157"/>
            <a:ext cx="484870" cy="149788"/>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825"/>
              <a:buFont typeface="Arial"/>
              <a:buNone/>
              <a:defRPr sz="1300" b="0" i="0" u="none" strike="noStrike" kern="1200" cap="none">
                <a:solidFill>
                  <a:schemeClr val="lt1"/>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9pPr>
          </a:lstStyle>
          <a:p>
            <a:fld id="{00000000-1234-1234-1234-123412341234}" type="slidenum">
              <a:rPr lang="en-US" smtClean="0"/>
              <a:pPr/>
              <a:t>10</a:t>
            </a:fld>
            <a:endParaRPr lang="en-US" dirty="0"/>
          </a:p>
        </p:txBody>
      </p:sp>
      <p:pic>
        <p:nvPicPr>
          <p:cNvPr id="6" name="Picture 5">
            <a:extLst>
              <a:ext uri="{FF2B5EF4-FFF2-40B4-BE49-F238E27FC236}">
                <a16:creationId xmlns:a16="http://schemas.microsoft.com/office/drawing/2014/main" id="{AFFB5885-3B29-981D-AC36-44E71F697487}"/>
              </a:ext>
            </a:extLst>
          </p:cNvPr>
          <p:cNvPicPr>
            <a:picLocks noChangeAspect="1"/>
          </p:cNvPicPr>
          <p:nvPr/>
        </p:nvPicPr>
        <p:blipFill>
          <a:blip r:embed="rId2"/>
          <a:stretch>
            <a:fillRect/>
          </a:stretch>
        </p:blipFill>
        <p:spPr>
          <a:xfrm>
            <a:off x="7548465" y="1034306"/>
            <a:ext cx="4506687" cy="4726407"/>
          </a:xfrm>
          <a:prstGeom prst="rect">
            <a:avLst/>
          </a:prstGeom>
        </p:spPr>
      </p:pic>
      <p:sp>
        <p:nvSpPr>
          <p:cNvPr id="7" name="Arrow: Right 6">
            <a:extLst>
              <a:ext uri="{FF2B5EF4-FFF2-40B4-BE49-F238E27FC236}">
                <a16:creationId xmlns:a16="http://schemas.microsoft.com/office/drawing/2014/main" id="{4773AB68-5342-8860-DE23-72060F924421}"/>
              </a:ext>
            </a:extLst>
          </p:cNvPr>
          <p:cNvSpPr/>
          <p:nvPr/>
        </p:nvSpPr>
        <p:spPr>
          <a:xfrm>
            <a:off x="3845767" y="3831771"/>
            <a:ext cx="3582955" cy="7576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D4159BB-1324-2920-38B4-6EF0B6AC5E20}"/>
              </a:ext>
            </a:extLst>
          </p:cNvPr>
          <p:cNvSpPr txBox="1"/>
          <p:nvPr/>
        </p:nvSpPr>
        <p:spPr>
          <a:xfrm>
            <a:off x="7949682" y="5934269"/>
            <a:ext cx="4105470" cy="646331"/>
          </a:xfrm>
          <a:prstGeom prst="rect">
            <a:avLst/>
          </a:prstGeom>
          <a:noFill/>
        </p:spPr>
        <p:txBody>
          <a:bodyPr wrap="square" rtlCol="0">
            <a:spAutoFit/>
          </a:bodyPr>
          <a:lstStyle/>
          <a:p>
            <a:r>
              <a:rPr lang="en-US" dirty="0"/>
              <a:t>Image from: New York Times, 4/24/2022</a:t>
            </a:r>
          </a:p>
          <a:p>
            <a:endParaRPr lang="en-US" dirty="0"/>
          </a:p>
        </p:txBody>
      </p:sp>
      <p:sp>
        <p:nvSpPr>
          <p:cNvPr id="9" name="TextBox 8">
            <a:extLst>
              <a:ext uri="{FF2B5EF4-FFF2-40B4-BE49-F238E27FC236}">
                <a16:creationId xmlns:a16="http://schemas.microsoft.com/office/drawing/2014/main" id="{53600D61-E3CD-B2E8-58C6-DCABCB87DE47}"/>
              </a:ext>
            </a:extLst>
          </p:cNvPr>
          <p:cNvSpPr txBox="1"/>
          <p:nvPr/>
        </p:nvSpPr>
        <p:spPr>
          <a:xfrm>
            <a:off x="7557796" y="1119673"/>
            <a:ext cx="4497356" cy="4637315"/>
          </a:xfrm>
          <a:prstGeom prst="rect">
            <a:avLst/>
          </a:prstGeom>
          <a:noFill/>
          <a:ln>
            <a:solidFill>
              <a:srgbClr val="C00000"/>
            </a:solidFill>
          </a:ln>
        </p:spPr>
        <p:txBody>
          <a:bodyPr wrap="square" rtlCol="0">
            <a:spAutoFit/>
          </a:bodyPr>
          <a:lstStyle/>
          <a:p>
            <a:endParaRPr lang="en-US" dirty="0"/>
          </a:p>
        </p:txBody>
      </p:sp>
    </p:spTree>
    <p:extLst>
      <p:ext uri="{BB962C8B-B14F-4D97-AF65-F5344CB8AC3E}">
        <p14:creationId xmlns:p14="http://schemas.microsoft.com/office/powerpoint/2010/main" val="2155719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66FD-9E22-544E-881E-D4336EEFC608}"/>
              </a:ext>
            </a:extLst>
          </p:cNvPr>
          <p:cNvSpPr>
            <a:spLocks noGrp="1"/>
          </p:cNvSpPr>
          <p:nvPr>
            <p:ph type="title"/>
          </p:nvPr>
        </p:nvSpPr>
        <p:spPr/>
        <p:txBody>
          <a:bodyPr/>
          <a:lstStyle/>
          <a:p>
            <a:r>
              <a:rPr lang="en-US" dirty="0"/>
              <a:t>Special thanks to our Steering Committee! </a:t>
            </a:r>
          </a:p>
        </p:txBody>
      </p:sp>
      <p:sp>
        <p:nvSpPr>
          <p:cNvPr id="3" name="Content Placeholder 2">
            <a:extLst>
              <a:ext uri="{FF2B5EF4-FFF2-40B4-BE49-F238E27FC236}">
                <a16:creationId xmlns:a16="http://schemas.microsoft.com/office/drawing/2014/main" id="{ED9D4C28-B53F-2540-A01A-B6984758A45C}"/>
              </a:ext>
            </a:extLst>
          </p:cNvPr>
          <p:cNvSpPr>
            <a:spLocks noGrp="1"/>
          </p:cNvSpPr>
          <p:nvPr>
            <p:ph sz="quarter" idx="12"/>
          </p:nvPr>
        </p:nvSpPr>
        <p:spPr/>
        <p:txBody>
          <a:bodyPr>
            <a:normAutofit/>
          </a:bodyPr>
          <a:lstStyle/>
          <a:p>
            <a:pPr marL="0" marR="0" lvl="0" indent="0">
              <a:lnSpc>
                <a:spcPct val="107000"/>
              </a:lnSpc>
              <a:spcBef>
                <a:spcPts val="0"/>
              </a:spcBef>
              <a:spcAft>
                <a:spcPts val="0"/>
              </a:spcAft>
              <a:buNone/>
            </a:pPr>
            <a:endParaRPr lang="en-US" sz="1800" b="1" dirty="0">
              <a:effectLst/>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endParaRPr lang="en-US" sz="1800" b="1" dirty="0">
              <a:effectLst/>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endParaRPr lang="en-US" sz="1800" b="1" dirty="0">
              <a:effectLst/>
              <a:latin typeface="Calibri Light" panose="020F0302020204030204" pitchFamily="34" charset="0"/>
              <a:ea typeface="Calibri Light" panose="020F0302020204030204" pitchFamily="34" charset="0"/>
              <a:cs typeface="Arial" panose="020B0604020202020204" pitchFamily="34" charset="0"/>
            </a:endParaRPr>
          </a:p>
          <a:p>
            <a:endParaRPr lang="en-US" dirty="0"/>
          </a:p>
        </p:txBody>
      </p:sp>
      <p:sp>
        <p:nvSpPr>
          <p:cNvPr id="5" name="Google Shape;13;p7">
            <a:extLst>
              <a:ext uri="{FF2B5EF4-FFF2-40B4-BE49-F238E27FC236}">
                <a16:creationId xmlns:a16="http://schemas.microsoft.com/office/drawing/2014/main" id="{3477D219-60EB-C54A-A37C-9A6DF49CDFBA}"/>
              </a:ext>
            </a:extLst>
          </p:cNvPr>
          <p:cNvSpPr txBox="1">
            <a:spLocks/>
          </p:cNvSpPr>
          <p:nvPr/>
        </p:nvSpPr>
        <p:spPr>
          <a:xfrm>
            <a:off x="5853565" y="6565157"/>
            <a:ext cx="484870" cy="149788"/>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825"/>
              <a:buFont typeface="Arial"/>
              <a:buNone/>
              <a:defRPr sz="1300" b="0" i="0" u="none" strike="noStrike" kern="1200" cap="none">
                <a:solidFill>
                  <a:schemeClr val="lt1"/>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9pPr>
          </a:lstStyle>
          <a:p>
            <a:fld id="{00000000-1234-1234-1234-123412341234}" type="slidenum">
              <a:rPr lang="en-US" smtClean="0"/>
              <a:pPr/>
              <a:t>11</a:t>
            </a:fld>
            <a:endParaRPr lang="en-US" dirty="0"/>
          </a:p>
        </p:txBody>
      </p:sp>
      <p:graphicFrame>
        <p:nvGraphicFramePr>
          <p:cNvPr id="4" name="Table 3">
            <a:extLst>
              <a:ext uri="{FF2B5EF4-FFF2-40B4-BE49-F238E27FC236}">
                <a16:creationId xmlns:a16="http://schemas.microsoft.com/office/drawing/2014/main" id="{AA9363F6-CEFF-649E-EE4E-B1CA1346DC7C}"/>
              </a:ext>
            </a:extLst>
          </p:cNvPr>
          <p:cNvGraphicFramePr>
            <a:graphicFrameLocks noGrp="1"/>
          </p:cNvGraphicFramePr>
          <p:nvPr>
            <p:extLst>
              <p:ext uri="{D42A27DB-BD31-4B8C-83A1-F6EECF244321}">
                <p14:modId xmlns:p14="http://schemas.microsoft.com/office/powerpoint/2010/main" val="3336182728"/>
              </p:ext>
            </p:extLst>
          </p:nvPr>
        </p:nvGraphicFramePr>
        <p:xfrm>
          <a:off x="4126705" y="1228545"/>
          <a:ext cx="3453720" cy="5486400"/>
        </p:xfrm>
        <a:graphic>
          <a:graphicData uri="http://schemas.openxmlformats.org/drawingml/2006/table">
            <a:tbl>
              <a:tblPr firstRow="1" firstCol="1" bandRow="1"/>
              <a:tblGrid>
                <a:gridCol w="3453720">
                  <a:extLst>
                    <a:ext uri="{9D8B030D-6E8A-4147-A177-3AD203B41FA5}">
                      <a16:colId xmlns:a16="http://schemas.microsoft.com/office/drawing/2014/main" val="3491354704"/>
                    </a:ext>
                  </a:extLst>
                </a:gridCol>
              </a:tblGrid>
              <a:tr h="4650655">
                <a:tc>
                  <a:txBody>
                    <a:bodyPr/>
                    <a:lstStyle/>
                    <a:p>
                      <a:pPr marL="0" marR="0" algn="ctr">
                        <a:spcBef>
                          <a:spcPts val="0"/>
                        </a:spcBef>
                        <a:spcAft>
                          <a:spcPts val="0"/>
                        </a:spcAft>
                      </a:pPr>
                      <a:r>
                        <a:rPr lang="en-US" sz="1800" b="1" dirty="0">
                          <a:solidFill>
                            <a:srgbClr val="FFFFFF"/>
                          </a:solidFill>
                          <a:effectLst/>
                          <a:latin typeface="Calibri" panose="020F0502020204030204" pitchFamily="34" charset="0"/>
                          <a:ea typeface="Calibri Light" panose="020F0302020204030204" pitchFamily="34" charset="0"/>
                          <a:cs typeface="Times New Roman" panose="02020603050405020304" pitchFamily="18" charset="0"/>
                        </a:rPr>
                        <a:t>Ruth Schau, Chair</a:t>
                      </a:r>
                    </a:p>
                    <a:p>
                      <a:pPr marL="0" marR="0" algn="ctr" defTabSz="914400" rtl="0" eaLnBrk="1" latinLnBrk="0" hangingPunct="1">
                        <a:spcBef>
                          <a:spcPts val="0"/>
                        </a:spcBef>
                        <a:spcAft>
                          <a:spcPts val="0"/>
                        </a:spcAft>
                      </a:pPr>
                      <a:r>
                        <a:rPr lang="en-US" sz="1800" b="1" kern="1200" dirty="0">
                          <a:solidFill>
                            <a:srgbClr val="FFFFFF"/>
                          </a:solidFill>
                          <a:effectLst/>
                          <a:latin typeface="Calibri" panose="020F0502020204030204" pitchFamily="34" charset="0"/>
                          <a:cs typeface="Times New Roman" panose="02020603050405020304" pitchFamily="18" charset="0"/>
                        </a:rPr>
                        <a:t>Lisa Ullman, Vice Chair</a:t>
                      </a:r>
                    </a:p>
                    <a:p>
                      <a:pPr marL="0" marR="0" algn="ctr" defTabSz="914400" rtl="0" eaLnBrk="1" latinLnBrk="0" hangingPunct="1">
                        <a:spcBef>
                          <a:spcPts val="0"/>
                        </a:spcBef>
                        <a:spcAft>
                          <a:spcPts val="0"/>
                        </a:spcAft>
                      </a:pPr>
                      <a:r>
                        <a:rPr lang="en-US" sz="1800" b="1" kern="1200" dirty="0">
                          <a:solidFill>
                            <a:srgbClr val="FFFFFF"/>
                          </a:solidFill>
                          <a:effectLst/>
                          <a:latin typeface="Calibri" panose="020F0502020204030204" pitchFamily="34" charset="0"/>
                          <a:cs typeface="Times New Roman" panose="02020603050405020304" pitchFamily="18" charset="0"/>
                        </a:rPr>
                        <a:t>Carol Bogosian</a:t>
                      </a:r>
                    </a:p>
                    <a:p>
                      <a:pPr marL="0" marR="0" algn="ctr" defTabSz="914400" rtl="0" eaLnBrk="1" latinLnBrk="0" hangingPunct="1">
                        <a:spcBef>
                          <a:spcPts val="0"/>
                        </a:spcBef>
                        <a:spcAft>
                          <a:spcPts val="0"/>
                        </a:spcAft>
                      </a:pPr>
                      <a:r>
                        <a:rPr lang="en-US" sz="1800" b="1" kern="1200" dirty="0">
                          <a:solidFill>
                            <a:srgbClr val="FFFFFF"/>
                          </a:solidFill>
                          <a:effectLst/>
                          <a:latin typeface="Calibri" panose="020F0502020204030204" pitchFamily="34" charset="0"/>
                          <a:cs typeface="Times New Roman" panose="02020603050405020304" pitchFamily="18" charset="0"/>
                        </a:rPr>
                        <a:t>John Cutler</a:t>
                      </a:r>
                    </a:p>
                    <a:p>
                      <a:pPr marL="0" marR="0" algn="ctr" defTabSz="914400" rtl="0" eaLnBrk="1" latinLnBrk="0" hangingPunct="1">
                        <a:spcBef>
                          <a:spcPts val="0"/>
                        </a:spcBef>
                        <a:spcAft>
                          <a:spcPts val="0"/>
                        </a:spcAft>
                      </a:pPr>
                      <a:r>
                        <a:rPr lang="en-US" sz="1800" b="1" kern="1200" dirty="0">
                          <a:solidFill>
                            <a:srgbClr val="FFFFFF"/>
                          </a:solidFill>
                          <a:effectLst/>
                          <a:latin typeface="Calibri" panose="020F0502020204030204" pitchFamily="34" charset="0"/>
                          <a:cs typeface="Times New Roman" panose="02020603050405020304" pitchFamily="18" charset="0"/>
                        </a:rPr>
                        <a:t>Justin Frazier</a:t>
                      </a:r>
                    </a:p>
                    <a:p>
                      <a:pPr marL="0" marR="0" algn="ctr" defTabSz="914400" rtl="0" eaLnBrk="1" latinLnBrk="0" hangingPunct="1">
                        <a:spcBef>
                          <a:spcPts val="0"/>
                        </a:spcBef>
                        <a:spcAft>
                          <a:spcPts val="0"/>
                        </a:spcAft>
                      </a:pPr>
                      <a:r>
                        <a:rPr lang="en-US" sz="1800" b="1" kern="1200" dirty="0">
                          <a:solidFill>
                            <a:srgbClr val="FFFFFF"/>
                          </a:solidFill>
                          <a:effectLst/>
                          <a:latin typeface="Calibri" panose="020F0502020204030204" pitchFamily="34" charset="0"/>
                          <a:cs typeface="Times New Roman" panose="02020603050405020304" pitchFamily="18" charset="0"/>
                        </a:rPr>
                        <a:t>Tim Geddes</a:t>
                      </a:r>
                    </a:p>
                    <a:p>
                      <a:pPr marL="0" marR="0" algn="ctr" defTabSz="914400" rtl="0" eaLnBrk="1" latinLnBrk="0" hangingPunct="1">
                        <a:spcBef>
                          <a:spcPts val="0"/>
                        </a:spcBef>
                        <a:spcAft>
                          <a:spcPts val="0"/>
                        </a:spcAft>
                      </a:pPr>
                      <a:r>
                        <a:rPr lang="en-US" sz="1800" b="1" kern="1200" dirty="0">
                          <a:solidFill>
                            <a:srgbClr val="FFFFFF"/>
                          </a:solidFill>
                          <a:effectLst/>
                          <a:latin typeface="Calibri" panose="020F0502020204030204" pitchFamily="34" charset="0"/>
                          <a:cs typeface="Times New Roman" panose="02020603050405020304" pitchFamily="18" charset="0"/>
                        </a:rPr>
                        <a:t>Jim Glickman</a:t>
                      </a:r>
                    </a:p>
                    <a:p>
                      <a:pPr marL="0" marR="0" algn="ctr" defTabSz="914400" rtl="0" eaLnBrk="1" latinLnBrk="0" hangingPunct="1">
                        <a:spcBef>
                          <a:spcPts val="0"/>
                        </a:spcBef>
                        <a:spcAft>
                          <a:spcPts val="0"/>
                        </a:spcAft>
                      </a:pPr>
                      <a:r>
                        <a:rPr lang="en-US" sz="1800" b="1" kern="1200" dirty="0">
                          <a:solidFill>
                            <a:srgbClr val="FFFFFF"/>
                          </a:solidFill>
                          <a:effectLst/>
                          <a:latin typeface="Calibri" panose="020F0502020204030204" pitchFamily="34" charset="0"/>
                          <a:cs typeface="Times New Roman" panose="02020603050405020304" pitchFamily="18" charset="0"/>
                        </a:rPr>
                        <a:t>Joseph Goodman</a:t>
                      </a:r>
                    </a:p>
                    <a:p>
                      <a:pPr marL="0" marR="0" algn="ctr" defTabSz="914400" rtl="0" eaLnBrk="1" latinLnBrk="0" hangingPunct="1">
                        <a:spcBef>
                          <a:spcPts val="0"/>
                        </a:spcBef>
                        <a:spcAft>
                          <a:spcPts val="0"/>
                        </a:spcAft>
                      </a:pPr>
                      <a:r>
                        <a:rPr lang="en-US" sz="1800" b="1" kern="1200" dirty="0">
                          <a:solidFill>
                            <a:srgbClr val="FFFFFF"/>
                          </a:solidFill>
                          <a:effectLst/>
                          <a:latin typeface="Calibri" panose="020F0502020204030204" pitchFamily="34" charset="0"/>
                          <a:cs typeface="Times New Roman" panose="02020603050405020304" pitchFamily="18" charset="0"/>
                        </a:rPr>
                        <a:t>Sam Gutterman</a:t>
                      </a:r>
                    </a:p>
                    <a:p>
                      <a:pPr marL="0" marR="0" algn="ctr" defTabSz="914400" rtl="0" eaLnBrk="1" latinLnBrk="0" hangingPunct="1">
                        <a:spcBef>
                          <a:spcPts val="0"/>
                        </a:spcBef>
                        <a:spcAft>
                          <a:spcPts val="0"/>
                        </a:spcAft>
                      </a:pPr>
                      <a:r>
                        <a:rPr lang="en-US" sz="1800" b="1" kern="1200" dirty="0">
                          <a:solidFill>
                            <a:srgbClr val="FFFFFF"/>
                          </a:solidFill>
                          <a:effectLst/>
                          <a:latin typeface="Calibri" panose="020F0502020204030204" pitchFamily="34" charset="0"/>
                          <a:cs typeface="Times New Roman" panose="02020603050405020304" pitchFamily="18" charset="0"/>
                        </a:rPr>
                        <a:t>Howard Iams</a:t>
                      </a:r>
                    </a:p>
                    <a:p>
                      <a:pPr marL="0" marR="0" algn="ctr" defTabSz="914400" rtl="0" eaLnBrk="1" latinLnBrk="0" hangingPunct="1">
                        <a:spcBef>
                          <a:spcPts val="0"/>
                        </a:spcBef>
                        <a:spcAft>
                          <a:spcPts val="0"/>
                        </a:spcAft>
                      </a:pPr>
                      <a:r>
                        <a:rPr lang="en-US" sz="1800" b="1" kern="1200" dirty="0">
                          <a:solidFill>
                            <a:srgbClr val="FFFFFF"/>
                          </a:solidFill>
                          <a:effectLst/>
                          <a:latin typeface="Calibri" panose="020F0502020204030204" pitchFamily="34" charset="0"/>
                          <a:cs typeface="Times New Roman" panose="02020603050405020304" pitchFamily="18" charset="0"/>
                        </a:rPr>
                        <a:t>Justin Frazer</a:t>
                      </a:r>
                    </a:p>
                    <a:p>
                      <a:pPr marL="0" marR="0" algn="ctr" defTabSz="914400" rtl="0" eaLnBrk="1" latinLnBrk="0" hangingPunct="1">
                        <a:spcBef>
                          <a:spcPts val="0"/>
                        </a:spcBef>
                        <a:spcAft>
                          <a:spcPts val="0"/>
                        </a:spcAft>
                      </a:pPr>
                      <a:r>
                        <a:rPr lang="en-US" sz="1800" b="1" kern="1200" dirty="0">
                          <a:solidFill>
                            <a:srgbClr val="FFFFFF"/>
                          </a:solidFill>
                          <a:effectLst/>
                          <a:latin typeface="Calibri" panose="020F0502020204030204" pitchFamily="34" charset="0"/>
                          <a:cs typeface="Times New Roman" panose="02020603050405020304" pitchFamily="18" charset="0"/>
                        </a:rPr>
                        <a:t>Alan Newsome</a:t>
                      </a:r>
                    </a:p>
                    <a:p>
                      <a:pPr marL="0" marR="0" algn="ctr" defTabSz="914400" rtl="0" eaLnBrk="1" latinLnBrk="0" hangingPunct="1">
                        <a:spcBef>
                          <a:spcPts val="0"/>
                        </a:spcBef>
                        <a:spcAft>
                          <a:spcPts val="0"/>
                        </a:spcAft>
                      </a:pPr>
                      <a:r>
                        <a:rPr lang="en-US" sz="1800" b="1" kern="1200" dirty="0">
                          <a:solidFill>
                            <a:srgbClr val="FFFFFF"/>
                          </a:solidFill>
                          <a:effectLst/>
                          <a:latin typeface="Calibri" panose="020F0502020204030204" pitchFamily="34" charset="0"/>
                          <a:cs typeface="Times New Roman" panose="02020603050405020304" pitchFamily="18" charset="0"/>
                        </a:rPr>
                        <a:t>Cindy Levering, Former Chair</a:t>
                      </a:r>
                    </a:p>
                    <a:p>
                      <a:pPr marL="0" marR="0" algn="ctr" defTabSz="914400" rtl="0" eaLnBrk="1" latinLnBrk="0" hangingPunct="1">
                        <a:spcBef>
                          <a:spcPts val="0"/>
                        </a:spcBef>
                        <a:spcAft>
                          <a:spcPts val="0"/>
                        </a:spcAft>
                      </a:pPr>
                      <a:r>
                        <a:rPr lang="en-US" sz="1800" b="1" kern="1200" dirty="0">
                          <a:solidFill>
                            <a:srgbClr val="FFFFFF"/>
                          </a:solidFill>
                          <a:effectLst/>
                          <a:latin typeface="Calibri" panose="020F0502020204030204" pitchFamily="34" charset="0"/>
                          <a:cs typeface="Times New Roman" panose="02020603050405020304" pitchFamily="18" charset="0"/>
                        </a:rPr>
                        <a:t>Larry Pollack</a:t>
                      </a:r>
                    </a:p>
                    <a:p>
                      <a:pPr marL="0" marR="0" algn="ctr" defTabSz="914400" rtl="0" eaLnBrk="1" latinLnBrk="0" hangingPunct="1">
                        <a:spcBef>
                          <a:spcPts val="0"/>
                        </a:spcBef>
                        <a:spcAft>
                          <a:spcPts val="0"/>
                        </a:spcAft>
                      </a:pPr>
                      <a:r>
                        <a:rPr lang="en-US" sz="1800" b="1" kern="1200" dirty="0">
                          <a:solidFill>
                            <a:srgbClr val="FFFFFF"/>
                          </a:solidFill>
                          <a:effectLst/>
                          <a:latin typeface="Calibri" panose="020F0502020204030204" pitchFamily="34" charset="0"/>
                          <a:cs typeface="Times New Roman" panose="02020603050405020304" pitchFamily="18" charset="0"/>
                        </a:rPr>
                        <a:t>Anna Rappaport, Former Chair</a:t>
                      </a:r>
                    </a:p>
                    <a:p>
                      <a:pPr marL="0" marR="0" algn="ctr" defTabSz="914400" rtl="0" eaLnBrk="1" latinLnBrk="0" hangingPunct="1">
                        <a:spcBef>
                          <a:spcPts val="0"/>
                        </a:spcBef>
                        <a:spcAft>
                          <a:spcPts val="0"/>
                        </a:spcAft>
                      </a:pPr>
                      <a:r>
                        <a:rPr lang="en-US" sz="1800" b="1" kern="1200" dirty="0">
                          <a:solidFill>
                            <a:srgbClr val="FFFFFF"/>
                          </a:solidFill>
                          <a:effectLst/>
                          <a:latin typeface="Calibri" panose="020F0502020204030204" pitchFamily="34" charset="0"/>
                          <a:cs typeface="Times New Roman" panose="02020603050405020304" pitchFamily="18" charset="0"/>
                        </a:rPr>
                        <a:t>Sara Rix</a:t>
                      </a:r>
                    </a:p>
                    <a:p>
                      <a:pPr marL="0" marR="0" algn="ctr" defTabSz="914400" rtl="0" eaLnBrk="1" latinLnBrk="0" hangingPunct="1">
                        <a:spcBef>
                          <a:spcPts val="0"/>
                        </a:spcBef>
                        <a:spcAft>
                          <a:spcPts val="0"/>
                        </a:spcAft>
                      </a:pPr>
                      <a:r>
                        <a:rPr lang="en-US" sz="1800" b="1" kern="1200" dirty="0">
                          <a:solidFill>
                            <a:srgbClr val="FFFFFF"/>
                          </a:solidFill>
                          <a:effectLst/>
                          <a:latin typeface="Calibri" panose="020F0502020204030204" pitchFamily="34" charset="0"/>
                          <a:cs typeface="Times New Roman" panose="02020603050405020304" pitchFamily="18" charset="0"/>
                        </a:rPr>
                        <a:t>Andrea Sellars</a:t>
                      </a:r>
                    </a:p>
                    <a:p>
                      <a:pPr marL="0" marR="0" algn="ctr" defTabSz="914400" rtl="0" eaLnBrk="1" latinLnBrk="0" hangingPunct="1">
                        <a:spcBef>
                          <a:spcPts val="0"/>
                        </a:spcBef>
                        <a:spcAft>
                          <a:spcPts val="0"/>
                        </a:spcAft>
                      </a:pPr>
                      <a:r>
                        <a:rPr lang="en-US" sz="1800" b="1" kern="1200" dirty="0">
                          <a:solidFill>
                            <a:srgbClr val="FFFFFF"/>
                          </a:solidFill>
                          <a:effectLst/>
                          <a:latin typeface="Calibri" panose="020F0502020204030204" pitchFamily="34" charset="0"/>
                          <a:cs typeface="Times New Roman" panose="02020603050405020304" pitchFamily="18" charset="0"/>
                        </a:rPr>
                        <a:t>Faisal Siddiqi</a:t>
                      </a:r>
                    </a:p>
                    <a:p>
                      <a:pPr marL="0" marR="0" algn="ctr" defTabSz="914400" rtl="0" eaLnBrk="1" latinLnBrk="0" hangingPunct="1">
                        <a:spcBef>
                          <a:spcPts val="0"/>
                        </a:spcBef>
                        <a:spcAft>
                          <a:spcPts val="0"/>
                        </a:spcAft>
                      </a:pPr>
                      <a:r>
                        <a:rPr lang="en-US" sz="1800" b="1" kern="1200" dirty="0">
                          <a:solidFill>
                            <a:srgbClr val="FFFFFF"/>
                          </a:solidFill>
                          <a:effectLst/>
                          <a:latin typeface="Calibri" panose="020F0502020204030204" pitchFamily="34" charset="0"/>
                          <a:cs typeface="Times New Roman" panose="02020603050405020304" pitchFamily="18" charset="0"/>
                        </a:rPr>
                        <a:t>Jeff Williams</a:t>
                      </a:r>
                    </a:p>
                    <a:p>
                      <a:pPr marL="0" marR="0" algn="ctr" defTabSz="914400" rtl="0" eaLnBrk="1" latinLnBrk="0" hangingPunct="1">
                        <a:spcBef>
                          <a:spcPts val="0"/>
                        </a:spcBef>
                        <a:spcAft>
                          <a:spcPts val="0"/>
                        </a:spcAft>
                      </a:pPr>
                      <a:r>
                        <a:rPr lang="en-US" sz="1800" b="1" kern="1200" dirty="0">
                          <a:solidFill>
                            <a:srgbClr val="FFFFFF"/>
                          </a:solidFill>
                          <a:effectLst/>
                          <a:latin typeface="Calibri" panose="020F0502020204030204" pitchFamily="34" charset="0"/>
                          <a:cs typeface="Times New Roman" panose="02020603050405020304" pitchFamily="18" charset="0"/>
                        </a:rPr>
                        <a:t>Nathan Zahm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24D7C"/>
                    </a:solidFill>
                  </a:tcPr>
                </a:tc>
                <a:extLst>
                  <a:ext uri="{0D108BD9-81ED-4DB2-BD59-A6C34878D82A}">
                    <a16:rowId xmlns:a16="http://schemas.microsoft.com/office/drawing/2014/main" val="2440088208"/>
                  </a:ext>
                </a:extLst>
              </a:tr>
            </a:tbl>
          </a:graphicData>
        </a:graphic>
      </p:graphicFrame>
    </p:spTree>
    <p:extLst>
      <p:ext uri="{BB962C8B-B14F-4D97-AF65-F5344CB8AC3E}">
        <p14:creationId xmlns:p14="http://schemas.microsoft.com/office/powerpoint/2010/main" val="3740252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36F6A3-F0B0-7519-995B-F8572CE665B1}"/>
              </a:ext>
            </a:extLst>
          </p:cNvPr>
          <p:cNvSpPr txBox="1"/>
          <p:nvPr/>
        </p:nvSpPr>
        <p:spPr>
          <a:xfrm>
            <a:off x="627017" y="1483992"/>
            <a:ext cx="4100847" cy="3477875"/>
          </a:xfrm>
          <a:prstGeom prst="rect">
            <a:avLst/>
          </a:prstGeom>
          <a:noFill/>
        </p:spPr>
        <p:txBody>
          <a:bodyPr wrap="square" rtlCol="0">
            <a:spAutoFit/>
          </a:bodyPr>
          <a:lstStyle/>
          <a:p>
            <a:r>
              <a:rPr lang="en-US" sz="4400" b="1" i="1" dirty="0">
                <a:solidFill>
                  <a:srgbClr val="C00000"/>
                </a:solidFill>
                <a:latin typeface="Amasis MT Pro Black" panose="020B0604020202020204" pitchFamily="18" charset="0"/>
              </a:rPr>
              <a:t>Your turn….</a:t>
            </a:r>
          </a:p>
          <a:p>
            <a:r>
              <a:rPr lang="en-US" sz="4400" b="1" i="1" dirty="0">
                <a:solidFill>
                  <a:srgbClr val="C00000"/>
                </a:solidFill>
                <a:latin typeface="Amasis MT Pro Black" panose="020B0604020202020204" pitchFamily="18" charset="0"/>
              </a:rPr>
              <a:t>Questions? </a:t>
            </a:r>
          </a:p>
          <a:p>
            <a:r>
              <a:rPr lang="en-US" sz="4400" b="1" i="1" dirty="0">
                <a:solidFill>
                  <a:srgbClr val="C00000"/>
                </a:solidFill>
                <a:latin typeface="Amasis MT Pro Black" panose="020B0604020202020204" pitchFamily="18" charset="0"/>
              </a:rPr>
              <a:t>Comments? </a:t>
            </a:r>
          </a:p>
          <a:p>
            <a:r>
              <a:rPr lang="en-US" sz="4400" b="1" i="1" dirty="0">
                <a:solidFill>
                  <a:srgbClr val="C00000"/>
                </a:solidFill>
                <a:latin typeface="Amasis MT Pro Black" panose="020B0604020202020204" pitchFamily="18" charset="0"/>
              </a:rPr>
              <a:t>Thoughts for new projects?  </a:t>
            </a:r>
          </a:p>
        </p:txBody>
      </p:sp>
      <p:pic>
        <p:nvPicPr>
          <p:cNvPr id="6" name="Picture 5" descr="A table full of food&#10;&#10;Description automatically generated with low confidence">
            <a:extLst>
              <a:ext uri="{FF2B5EF4-FFF2-40B4-BE49-F238E27FC236}">
                <a16:creationId xmlns:a16="http://schemas.microsoft.com/office/drawing/2014/main" id="{07D10B5F-216C-C7A8-A046-C8BE8606A32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04261" y="1250596"/>
            <a:ext cx="6802581" cy="5080678"/>
          </a:xfrm>
          <a:prstGeom prst="rect">
            <a:avLst/>
          </a:prstGeom>
        </p:spPr>
      </p:pic>
      <p:sp>
        <p:nvSpPr>
          <p:cNvPr id="7" name="TextBox 6">
            <a:extLst>
              <a:ext uri="{FF2B5EF4-FFF2-40B4-BE49-F238E27FC236}">
                <a16:creationId xmlns:a16="http://schemas.microsoft.com/office/drawing/2014/main" id="{F8D300B6-A82E-1D15-4527-695B4285E630}"/>
              </a:ext>
            </a:extLst>
          </p:cNvPr>
          <p:cNvSpPr txBox="1"/>
          <p:nvPr/>
        </p:nvSpPr>
        <p:spPr>
          <a:xfrm>
            <a:off x="4925291" y="8038456"/>
            <a:ext cx="7103918" cy="230832"/>
          </a:xfrm>
          <a:prstGeom prst="rect">
            <a:avLst/>
          </a:prstGeom>
          <a:noFill/>
        </p:spPr>
        <p:txBody>
          <a:bodyPr wrap="square" rtlCol="0">
            <a:spAutoFit/>
          </a:bodyPr>
          <a:lstStyle/>
          <a:p>
            <a:r>
              <a:rPr lang="en-US" sz="900">
                <a:hlinkClick r:id="rId3" tooltip="https://www.dollybakes.co.uk/2012/07/horwich-summer-fete-baking-for-babies.html"/>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10877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626E96-AD2C-4CC2-A1EF-9E3DE7D25FD4}"/>
              </a:ext>
            </a:extLst>
          </p:cNvPr>
          <p:cNvSpPr>
            <a:spLocks noGrp="1"/>
          </p:cNvSpPr>
          <p:nvPr>
            <p:ph type="title"/>
          </p:nvPr>
        </p:nvSpPr>
        <p:spPr>
          <a:xfrm>
            <a:off x="0" y="1270002"/>
            <a:ext cx="12192000" cy="1952170"/>
          </a:xfrm>
        </p:spPr>
        <p:txBody>
          <a:bodyPr/>
          <a:lstStyle/>
          <a:p>
            <a:r>
              <a:rPr lang="en-US" dirty="0"/>
              <a:t>WELCOME TO OUR OPEN HOUSE! </a:t>
            </a:r>
          </a:p>
        </p:txBody>
      </p:sp>
      <p:sp>
        <p:nvSpPr>
          <p:cNvPr id="2" name="TextBox 1">
            <a:extLst>
              <a:ext uri="{FF2B5EF4-FFF2-40B4-BE49-F238E27FC236}">
                <a16:creationId xmlns:a16="http://schemas.microsoft.com/office/drawing/2014/main" id="{2E36F6A3-F0B0-7519-995B-F8572CE665B1}"/>
              </a:ext>
            </a:extLst>
          </p:cNvPr>
          <p:cNvSpPr txBox="1"/>
          <p:nvPr/>
        </p:nvSpPr>
        <p:spPr>
          <a:xfrm>
            <a:off x="1399592" y="3635829"/>
            <a:ext cx="6475445" cy="2123658"/>
          </a:xfrm>
          <a:prstGeom prst="rect">
            <a:avLst/>
          </a:prstGeom>
          <a:noFill/>
        </p:spPr>
        <p:txBody>
          <a:bodyPr wrap="square" rtlCol="0">
            <a:spAutoFit/>
          </a:bodyPr>
          <a:lstStyle/>
          <a:p>
            <a:r>
              <a:rPr lang="en-US" sz="4400" b="1" i="1" dirty="0">
                <a:solidFill>
                  <a:srgbClr val="C00000"/>
                </a:solidFill>
                <a:latin typeface="Amasis MT Pro Black" panose="02040A04050005020304" pitchFamily="18" charset="0"/>
              </a:rPr>
              <a:t>I knew you were coming…so I baked a virtual cake</a:t>
            </a:r>
          </a:p>
        </p:txBody>
      </p:sp>
      <p:pic>
        <p:nvPicPr>
          <p:cNvPr id="4" name="Picture 3" descr="A cake with candles on it&#10;&#10;Description automatically generated with medium confidence">
            <a:extLst>
              <a:ext uri="{FF2B5EF4-FFF2-40B4-BE49-F238E27FC236}">
                <a16:creationId xmlns:a16="http://schemas.microsoft.com/office/drawing/2014/main" id="{BCB3451E-17C1-9633-F80E-564B4AFF87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1545" y="3424206"/>
            <a:ext cx="4500455" cy="3375341"/>
          </a:xfrm>
          <a:prstGeom prst="rect">
            <a:avLst/>
          </a:prstGeom>
        </p:spPr>
      </p:pic>
    </p:spTree>
    <p:extLst>
      <p:ext uri="{BB962C8B-B14F-4D97-AF65-F5344CB8AC3E}">
        <p14:creationId xmlns:p14="http://schemas.microsoft.com/office/powerpoint/2010/main" val="137382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66FD-9E22-544E-881E-D4336EEFC608}"/>
              </a:ext>
            </a:extLst>
          </p:cNvPr>
          <p:cNvSpPr>
            <a:spLocks noGrp="1"/>
          </p:cNvSpPr>
          <p:nvPr>
            <p:ph type="title"/>
          </p:nvPr>
        </p:nvSpPr>
        <p:spPr/>
        <p:txBody>
          <a:bodyPr/>
          <a:lstStyle/>
          <a:p>
            <a:r>
              <a:rPr lang="en-US" dirty="0"/>
              <a:t>Aging and Retirement Program History/Mission </a:t>
            </a:r>
          </a:p>
        </p:txBody>
      </p:sp>
      <p:sp>
        <p:nvSpPr>
          <p:cNvPr id="3" name="Content Placeholder 2">
            <a:extLst>
              <a:ext uri="{FF2B5EF4-FFF2-40B4-BE49-F238E27FC236}">
                <a16:creationId xmlns:a16="http://schemas.microsoft.com/office/drawing/2014/main" id="{ED9D4C28-B53F-2540-A01A-B6984758A45C}"/>
              </a:ext>
            </a:extLst>
          </p:cNvPr>
          <p:cNvSpPr>
            <a:spLocks noGrp="1"/>
          </p:cNvSpPr>
          <p:nvPr>
            <p:ph sz="quarter" idx="12"/>
          </p:nvPr>
        </p:nvSpPr>
        <p:spPr>
          <a:xfrm>
            <a:off x="838200" y="1410789"/>
            <a:ext cx="10515600" cy="4781005"/>
          </a:xfrm>
        </p:spPr>
        <p:txBody>
          <a:bodyPr>
            <a:normAutofit/>
          </a:bodyPr>
          <a:lstStyle/>
          <a:p>
            <a:pPr marL="0" marR="0" indent="0">
              <a:lnSpc>
                <a:spcPct val="107000"/>
              </a:lnSpc>
              <a:spcBef>
                <a:spcPts val="1800"/>
              </a:spcBef>
              <a:spcAft>
                <a:spcPts val="300"/>
              </a:spcAft>
              <a:buNone/>
              <a:tabLst>
                <a:tab pos="228600" algn="l"/>
                <a:tab pos="457200" algn="l"/>
                <a:tab pos="685800" algn="l"/>
                <a:tab pos="914400" algn="l"/>
                <a:tab pos="1143000" algn="l"/>
              </a:tabLst>
            </a:pPr>
            <a:r>
              <a:rPr lang="en-US" sz="2000" b="1" dirty="0">
                <a:latin typeface="Calibri Light" panose="020F0302020204030204" pitchFamily="34" charset="0"/>
                <a:ea typeface="Calibri Light" panose="020F0302020204030204" pitchFamily="34" charset="0"/>
                <a:cs typeface="Times New Roman" panose="02020603050405020304" pitchFamily="18" charset="0"/>
              </a:rPr>
              <a:t>Launched in 2018 - First of the 5 Strategic Research Programs </a:t>
            </a:r>
          </a:p>
          <a:p>
            <a:pPr marL="0" marR="0" indent="0">
              <a:lnSpc>
                <a:spcPct val="107000"/>
              </a:lnSpc>
              <a:spcBef>
                <a:spcPts val="1800"/>
              </a:spcBef>
              <a:spcAft>
                <a:spcPts val="300"/>
              </a:spcAft>
              <a:buNone/>
              <a:tabLst>
                <a:tab pos="228600" algn="l"/>
                <a:tab pos="457200" algn="l"/>
                <a:tab pos="685800" algn="l"/>
                <a:tab pos="914400" algn="l"/>
                <a:tab pos="1143000" algn="l"/>
              </a:tabLst>
            </a:pPr>
            <a:r>
              <a:rPr lang="en-US" sz="2000" b="1" dirty="0">
                <a:latin typeface="Calibri Light" panose="020F0302020204030204" pitchFamily="34" charset="0"/>
                <a:ea typeface="Calibri Light" panose="020F0302020204030204" pitchFamily="34" charset="0"/>
                <a:cs typeface="Times New Roman" panose="02020603050405020304" pitchFamily="18" charset="0"/>
              </a:rPr>
              <a:t>Functions as Umbrella over all Aging and Retirement research</a:t>
            </a:r>
          </a:p>
          <a:p>
            <a:pPr marL="0" marR="0" indent="0">
              <a:lnSpc>
                <a:spcPct val="107000"/>
              </a:lnSpc>
              <a:spcBef>
                <a:spcPts val="1800"/>
              </a:spcBef>
              <a:spcAft>
                <a:spcPts val="300"/>
              </a:spcAft>
              <a:buNone/>
              <a:tabLst>
                <a:tab pos="228600" algn="l"/>
                <a:tab pos="457200" algn="l"/>
                <a:tab pos="685800" algn="l"/>
                <a:tab pos="914400" algn="l"/>
                <a:tab pos="1143000" algn="l"/>
              </a:tabLst>
            </a:pPr>
            <a:r>
              <a:rPr lang="en-US" sz="1900" b="1" dirty="0">
                <a:latin typeface="Calibri Light" panose="020F0302020204030204" pitchFamily="34" charset="0"/>
                <a:ea typeface="Calibri Light" panose="020F0302020204030204" pitchFamily="34" charset="0"/>
                <a:cs typeface="Times New Roman" panose="02020603050405020304" pitchFamily="18" charset="0"/>
              </a:rPr>
              <a:t>Brings together:</a:t>
            </a:r>
          </a:p>
          <a:p>
            <a:pPr marL="457200" lvl="1" indent="0">
              <a:lnSpc>
                <a:spcPct val="107000"/>
              </a:lnSpc>
              <a:spcBef>
                <a:spcPts val="0"/>
              </a:spcBef>
              <a:buNone/>
            </a:pPr>
            <a:r>
              <a:rPr lang="en-US" sz="1700" b="1" dirty="0">
                <a:effectLst/>
                <a:latin typeface="Calibri Light" panose="020F0302020204030204" pitchFamily="34" charset="0"/>
                <a:ea typeface="Calibri Light" panose="020F0302020204030204" pitchFamily="34" charset="0"/>
                <a:cs typeface="Arial" panose="020B0604020202020204" pitchFamily="34" charset="0"/>
              </a:rPr>
              <a:t>Post-Retirement Needs and Risks Research </a:t>
            </a:r>
          </a:p>
          <a:p>
            <a:pPr marL="457200" lvl="1" indent="0">
              <a:lnSpc>
                <a:spcPct val="107000"/>
              </a:lnSpc>
              <a:spcBef>
                <a:spcPts val="0"/>
              </a:spcBef>
              <a:buNone/>
            </a:pPr>
            <a:r>
              <a:rPr lang="en-US" sz="1700" b="1" dirty="0">
                <a:effectLst/>
                <a:latin typeface="Calibri Light" panose="020F0302020204030204" pitchFamily="34" charset="0"/>
                <a:ea typeface="Calibri Light" panose="020F0302020204030204" pitchFamily="34" charset="0"/>
                <a:cs typeface="Arial" panose="020B0604020202020204" pitchFamily="34" charset="0"/>
              </a:rPr>
              <a:t>Retirement Section Research </a:t>
            </a:r>
          </a:p>
          <a:p>
            <a:pPr marL="457200" lvl="1" indent="0">
              <a:lnSpc>
                <a:spcPct val="107000"/>
              </a:lnSpc>
              <a:spcBef>
                <a:spcPts val="0"/>
              </a:spcBef>
              <a:buNone/>
            </a:pPr>
            <a:r>
              <a:rPr lang="en-US" sz="1700" b="1" dirty="0">
                <a:effectLst/>
                <a:latin typeface="Calibri Light" panose="020F0302020204030204" pitchFamily="34" charset="0"/>
                <a:ea typeface="Calibri Light" panose="020F0302020204030204" pitchFamily="34" charset="0"/>
                <a:cs typeface="Arial" panose="020B0604020202020204" pitchFamily="34" charset="0"/>
              </a:rPr>
              <a:t>Long-Term Care Research </a:t>
            </a:r>
          </a:p>
          <a:p>
            <a:pPr marL="457200" lvl="1" indent="0">
              <a:lnSpc>
                <a:spcPct val="107000"/>
              </a:lnSpc>
              <a:spcBef>
                <a:spcPts val="0"/>
              </a:spcBef>
              <a:buNone/>
            </a:pPr>
            <a:r>
              <a:rPr lang="en-US" sz="1700" b="1" dirty="0">
                <a:effectLst/>
                <a:latin typeface="Calibri Light" panose="020F0302020204030204" pitchFamily="34" charset="0"/>
                <a:ea typeface="Calibri Light" panose="020F0302020204030204" pitchFamily="34" charset="0"/>
                <a:cs typeface="Arial" panose="020B0604020202020204" pitchFamily="34" charset="0"/>
              </a:rPr>
              <a:t>Retirement Experience Studies </a:t>
            </a:r>
          </a:p>
          <a:p>
            <a:pPr marL="457200" lvl="1" indent="0">
              <a:lnSpc>
                <a:spcPct val="107000"/>
              </a:lnSpc>
              <a:spcBef>
                <a:spcPts val="0"/>
              </a:spcBef>
              <a:buNone/>
            </a:pPr>
            <a:r>
              <a:rPr lang="en-US" sz="1700" b="1" dirty="0">
                <a:effectLst/>
                <a:latin typeface="Calibri Light" panose="020F0302020204030204" pitchFamily="34" charset="0"/>
                <a:ea typeface="Calibri Light" panose="020F0302020204030204" pitchFamily="34" charset="0"/>
                <a:cs typeface="Arial" panose="020B0604020202020204" pitchFamily="34" charset="0"/>
              </a:rPr>
              <a:t>Support of Living to 100 Conference</a:t>
            </a:r>
          </a:p>
          <a:p>
            <a:pPr marL="457200" lvl="1" indent="0">
              <a:lnSpc>
                <a:spcPct val="107000"/>
              </a:lnSpc>
              <a:spcBef>
                <a:spcPts val="0"/>
              </a:spcBef>
              <a:buNone/>
            </a:pPr>
            <a:r>
              <a:rPr lang="en-US" sz="1700" b="1" dirty="0">
                <a:latin typeface="Calibri Light" panose="020F0302020204030204" pitchFamily="34" charset="0"/>
                <a:ea typeface="Calibri Light" panose="020F0302020204030204" pitchFamily="34" charset="0"/>
                <a:cs typeface="Arial" panose="020B0604020202020204" pitchFamily="34" charset="0"/>
              </a:rPr>
              <a:t>O</a:t>
            </a:r>
            <a:r>
              <a:rPr lang="en-US" sz="1700" b="1" dirty="0">
                <a:effectLst/>
                <a:latin typeface="Calibri Light" panose="020F0302020204030204" pitchFamily="34" charset="0"/>
                <a:ea typeface="Calibri Light" panose="020F0302020204030204" pitchFamily="34" charset="0"/>
                <a:cs typeface="Arial" panose="020B0604020202020204" pitchFamily="34" charset="0"/>
              </a:rPr>
              <a:t>ther related research</a:t>
            </a:r>
            <a:r>
              <a:rPr lang="en-US" sz="1700" b="1" dirty="0">
                <a:latin typeface="Calibri Light" panose="020F0302020204030204" pitchFamily="34" charset="0"/>
                <a:ea typeface="Calibri Light" panose="020F0302020204030204" pitchFamily="34" charset="0"/>
                <a:cs typeface="Arial" panose="020B0604020202020204" pitchFamily="34" charset="0"/>
              </a:rPr>
              <a:t> efforts </a:t>
            </a:r>
            <a:endParaRPr lang="en-US" sz="1700" b="1" dirty="0">
              <a:effectLst/>
              <a:latin typeface="Calibri Light" panose="020F0302020204030204" pitchFamily="34" charset="0"/>
              <a:ea typeface="Calibri Light" panose="020F0302020204030204" pitchFamily="34" charset="0"/>
              <a:cs typeface="Arial" panose="020B0604020202020204" pitchFamily="34" charset="0"/>
            </a:endParaRPr>
          </a:p>
          <a:p>
            <a:pPr marL="0" marR="0" indent="0">
              <a:lnSpc>
                <a:spcPct val="107000"/>
              </a:lnSpc>
              <a:spcBef>
                <a:spcPts val="0"/>
              </a:spcBef>
              <a:spcAft>
                <a:spcPts val="0"/>
              </a:spcAft>
              <a:buNone/>
            </a:pPr>
            <a:r>
              <a:rPr lang="en-US" sz="2000" b="1" dirty="0">
                <a:latin typeface="Calibri Light" panose="020F0302020204030204" pitchFamily="34" charset="0"/>
                <a:ea typeface="Calibri Light" panose="020F0302020204030204" pitchFamily="34" charset="0"/>
                <a:cs typeface="Arial" panose="020B0604020202020204" pitchFamily="34" charset="0"/>
              </a:rPr>
              <a:t>Mission</a:t>
            </a:r>
          </a:p>
          <a:p>
            <a:pPr marL="457200" lvl="1" indent="0">
              <a:lnSpc>
                <a:spcPct val="107000"/>
              </a:lnSpc>
              <a:spcBef>
                <a:spcPts val="0"/>
              </a:spcBef>
              <a:buNone/>
            </a:pPr>
            <a:r>
              <a:rPr lang="en-US" sz="1700" b="1" dirty="0">
                <a:latin typeface="Calibri Light" panose="020F0302020204030204" pitchFamily="34" charset="0"/>
                <a:ea typeface="Calibri Light" panose="020F0302020204030204" pitchFamily="34" charset="0"/>
                <a:cs typeface="Arial" panose="020B0604020202020204" pitchFamily="34" charset="0"/>
              </a:rPr>
              <a:t>Explores societal impact of aging populations and solutions for mitigating risks</a:t>
            </a:r>
            <a:endParaRPr lang="en-US" sz="1700" b="1" strike="sngStrike" dirty="0">
              <a:latin typeface="Calibri Light" panose="020F0302020204030204" pitchFamily="34" charset="0"/>
              <a:ea typeface="Calibri Light" panose="020F0302020204030204" pitchFamily="34" charset="0"/>
              <a:cs typeface="Arial" panose="020B0604020202020204" pitchFamily="34" charset="0"/>
            </a:endParaRPr>
          </a:p>
          <a:p>
            <a:pPr marL="0" indent="0">
              <a:lnSpc>
                <a:spcPct val="107000"/>
              </a:lnSpc>
              <a:spcBef>
                <a:spcPts val="0"/>
              </a:spcBef>
              <a:buNone/>
            </a:pPr>
            <a:r>
              <a:rPr lang="en-US" sz="2000" b="1" dirty="0">
                <a:latin typeface="Calibri Light" panose="020F0302020204030204" pitchFamily="34" charset="0"/>
                <a:ea typeface="Calibri Light" panose="020F0302020204030204" pitchFamily="34" charset="0"/>
                <a:cs typeface="Arial" panose="020B0604020202020204" pitchFamily="34" charset="0"/>
              </a:rPr>
              <a:t>Governance</a:t>
            </a:r>
          </a:p>
          <a:p>
            <a:pPr marL="457200" lvl="1" indent="0">
              <a:lnSpc>
                <a:spcPct val="107000"/>
              </a:lnSpc>
              <a:spcBef>
                <a:spcPts val="0"/>
              </a:spcBef>
              <a:buNone/>
            </a:pPr>
            <a:r>
              <a:rPr lang="en-US" sz="1700" b="1" dirty="0">
                <a:latin typeface="Calibri Light" panose="020F0302020204030204" pitchFamily="34" charset="0"/>
                <a:ea typeface="Calibri Light" panose="020F0302020204030204" pitchFamily="34" charset="0"/>
                <a:cs typeface="Arial" panose="020B0604020202020204" pitchFamily="34" charset="0"/>
              </a:rPr>
              <a:t>Steering Committee of Actuaries and Non-Actuaries oversees all Program activities  </a:t>
            </a:r>
            <a:endParaRPr lang="en-US" dirty="0"/>
          </a:p>
        </p:txBody>
      </p:sp>
      <p:sp>
        <p:nvSpPr>
          <p:cNvPr id="5" name="Google Shape;13;p7">
            <a:extLst>
              <a:ext uri="{FF2B5EF4-FFF2-40B4-BE49-F238E27FC236}">
                <a16:creationId xmlns:a16="http://schemas.microsoft.com/office/drawing/2014/main" id="{3477D219-60EB-C54A-A37C-9A6DF49CDFBA}"/>
              </a:ext>
            </a:extLst>
          </p:cNvPr>
          <p:cNvSpPr txBox="1">
            <a:spLocks/>
          </p:cNvSpPr>
          <p:nvPr/>
        </p:nvSpPr>
        <p:spPr>
          <a:xfrm>
            <a:off x="5853565" y="6565157"/>
            <a:ext cx="484870" cy="149788"/>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825"/>
              <a:buFont typeface="Arial"/>
              <a:buNone/>
              <a:defRPr sz="1300" b="0" i="0" u="none" strike="noStrike" kern="1200" cap="none">
                <a:solidFill>
                  <a:schemeClr val="lt1"/>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9pPr>
          </a:lstStyle>
          <a:p>
            <a:fld id="{00000000-1234-1234-1234-123412341234}" type="slidenum">
              <a:rPr lang="en-US" smtClean="0"/>
              <a:pPr/>
              <a:t>3</a:t>
            </a:fld>
            <a:endParaRPr lang="en-US" dirty="0"/>
          </a:p>
        </p:txBody>
      </p:sp>
      <p:pic>
        <p:nvPicPr>
          <p:cNvPr id="6" name="Picture 5" descr="A picture containing umbrella, accessory, sky, outdoor&#10;&#10;Description automatically generated">
            <a:extLst>
              <a:ext uri="{FF2B5EF4-FFF2-40B4-BE49-F238E27FC236}">
                <a16:creationId xmlns:a16="http://schemas.microsoft.com/office/drawing/2014/main" id="{A5ED2A20-7166-74E3-0520-006C41FA700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43007" y="1394795"/>
            <a:ext cx="4476205" cy="3322454"/>
          </a:xfrm>
          <a:prstGeom prst="rect">
            <a:avLst/>
          </a:prstGeom>
        </p:spPr>
      </p:pic>
    </p:spTree>
    <p:extLst>
      <p:ext uri="{BB962C8B-B14F-4D97-AF65-F5344CB8AC3E}">
        <p14:creationId xmlns:p14="http://schemas.microsoft.com/office/powerpoint/2010/main" val="3315099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66FD-9E22-544E-881E-D4336EEFC608}"/>
              </a:ext>
            </a:extLst>
          </p:cNvPr>
          <p:cNvSpPr>
            <a:spLocks noGrp="1"/>
          </p:cNvSpPr>
          <p:nvPr>
            <p:ph type="title"/>
          </p:nvPr>
        </p:nvSpPr>
        <p:spPr>
          <a:xfrm>
            <a:off x="638147" y="333483"/>
            <a:ext cx="10715653" cy="1276985"/>
          </a:xfrm>
        </p:spPr>
        <p:txBody>
          <a:bodyPr/>
          <a:lstStyle/>
          <a:p>
            <a:r>
              <a:rPr lang="en-US" dirty="0"/>
              <a:t>Multidisciplinary Focus</a:t>
            </a:r>
          </a:p>
        </p:txBody>
      </p:sp>
      <p:sp>
        <p:nvSpPr>
          <p:cNvPr id="3" name="Content Placeholder 2">
            <a:extLst>
              <a:ext uri="{FF2B5EF4-FFF2-40B4-BE49-F238E27FC236}">
                <a16:creationId xmlns:a16="http://schemas.microsoft.com/office/drawing/2014/main" id="{ED9D4C28-B53F-2540-A01A-B6984758A45C}"/>
              </a:ext>
            </a:extLst>
          </p:cNvPr>
          <p:cNvSpPr>
            <a:spLocks noGrp="1"/>
          </p:cNvSpPr>
          <p:nvPr>
            <p:ph sz="quarter" idx="12"/>
          </p:nvPr>
        </p:nvSpPr>
        <p:spPr>
          <a:xfrm>
            <a:off x="638147" y="1382487"/>
            <a:ext cx="6877349" cy="4093027"/>
          </a:xfrm>
        </p:spPr>
        <p:txBody>
          <a:bodyPr>
            <a:noAutofit/>
          </a:bodyPr>
          <a:lstStyle/>
          <a:p>
            <a:pPr marL="0" marR="0" lvl="0" indent="0">
              <a:lnSpc>
                <a:spcPct val="107000"/>
              </a:lnSpc>
              <a:spcBef>
                <a:spcPts val="0"/>
              </a:spcBef>
              <a:spcAft>
                <a:spcPts val="0"/>
              </a:spcAft>
              <a:buNone/>
            </a:pPr>
            <a:r>
              <a:rPr lang="en-US" sz="2000" b="1" dirty="0">
                <a:latin typeface="Calibri Light" panose="020F0302020204030204" pitchFamily="34" charset="0"/>
                <a:ea typeface="Calibri Light" panose="020F0302020204030204" pitchFamily="34" charset="0"/>
                <a:cs typeface="Arial" panose="020B0604020202020204" pitchFamily="34" charset="0"/>
              </a:rPr>
              <a:t>Roots: Over 20 years in Post Retirement Needs and Risks Research</a:t>
            </a:r>
            <a:r>
              <a:rPr lang="en-US" sz="2000" b="1" dirty="0">
                <a:solidFill>
                  <a:srgbClr val="FF0000"/>
                </a:solidFill>
                <a:latin typeface="Calibri Light" panose="020F0302020204030204" pitchFamily="34" charset="0"/>
                <a:ea typeface="Calibri Light" panose="020F0302020204030204" pitchFamily="34" charset="0"/>
                <a:cs typeface="Arial" panose="020B0604020202020204" pitchFamily="34" charset="0"/>
              </a:rPr>
              <a:t> </a:t>
            </a:r>
            <a:endParaRPr lang="en-US" sz="2000" b="1" dirty="0">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endParaRPr lang="en-US" sz="2000" b="1" dirty="0">
              <a:effectLst/>
              <a:latin typeface="Calibri Light" panose="020F0302020204030204" pitchFamily="34" charset="0"/>
              <a:ea typeface="Calibri Light" panose="020F0302020204030204" pitchFamily="34" charset="0"/>
              <a:cs typeface="Arial" panose="020B0604020202020204" pitchFamily="34" charset="0"/>
            </a:endParaRPr>
          </a:p>
          <a:p>
            <a:pPr marL="0" indent="0">
              <a:lnSpc>
                <a:spcPct val="107000"/>
              </a:lnSpc>
              <a:spcBef>
                <a:spcPts val="0"/>
              </a:spcBef>
              <a:buNone/>
            </a:pPr>
            <a:r>
              <a:rPr lang="en-US" sz="2000" b="1" dirty="0">
                <a:latin typeface="Calibri Light" panose="020F0302020204030204" pitchFamily="34" charset="0"/>
                <a:cs typeface="Arial" panose="020B0604020202020204" pitchFamily="34" charset="0"/>
              </a:rPr>
              <a:t>Partners: Within and with Non-Actuarial Organizations</a:t>
            </a:r>
            <a:endParaRPr lang="en-US" sz="2000" b="1" dirty="0">
              <a:effectLst/>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endParaRPr lang="en-US" sz="2000" b="1" dirty="0">
              <a:latin typeface="Calibri Light" panose="020F0302020204030204" pitchFamily="34" charset="0"/>
              <a:cs typeface="Arial" panose="020B0604020202020204" pitchFamily="34" charset="0"/>
            </a:endParaRPr>
          </a:p>
          <a:p>
            <a:pPr marL="0" indent="0">
              <a:lnSpc>
                <a:spcPct val="107000"/>
              </a:lnSpc>
              <a:spcBef>
                <a:spcPts val="0"/>
              </a:spcBef>
              <a:buNone/>
            </a:pPr>
            <a:r>
              <a:rPr lang="en-US" sz="2000" b="1" dirty="0">
                <a:latin typeface="Calibri Light" panose="020F0302020204030204" pitchFamily="34" charset="0"/>
                <a:cs typeface="Arial" panose="020B0604020202020204" pitchFamily="34" charset="0"/>
              </a:rPr>
              <a:t>Multidisciplinary Experts:</a:t>
            </a:r>
            <a:r>
              <a:rPr lang="en-US" sz="2000" b="1" dirty="0">
                <a:latin typeface="Calibri Light" panose="020F0302020204030204" pitchFamily="34" charset="0"/>
                <a:ea typeface="Calibri Light" panose="020F0302020204030204" pitchFamily="34" charset="0"/>
                <a:cs typeface="Arial" panose="020B0604020202020204" pitchFamily="34" charset="0"/>
              </a:rPr>
              <a:t> P</a:t>
            </a:r>
            <a:r>
              <a:rPr lang="en-US" sz="2000" b="1" dirty="0">
                <a:effectLst/>
                <a:latin typeface="Calibri Light" panose="020F0302020204030204" pitchFamily="34" charset="0"/>
                <a:ea typeface="Calibri Light" panose="020F0302020204030204" pitchFamily="34" charset="0"/>
                <a:cs typeface="Arial" panose="020B0604020202020204" pitchFamily="34" charset="0"/>
              </a:rPr>
              <a:t>articipate in program activities</a:t>
            </a:r>
          </a:p>
          <a:p>
            <a:pPr marL="0" marR="0" lvl="0" indent="0">
              <a:lnSpc>
                <a:spcPct val="107000"/>
              </a:lnSpc>
              <a:spcBef>
                <a:spcPts val="0"/>
              </a:spcBef>
              <a:spcAft>
                <a:spcPts val="0"/>
              </a:spcAft>
              <a:buNone/>
            </a:pPr>
            <a:endParaRPr lang="en-US" sz="2000" b="1" dirty="0">
              <a:latin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r>
              <a:rPr lang="en-US" sz="2000" b="1" dirty="0">
                <a:latin typeface="Calibri Light" panose="020F0302020204030204" pitchFamily="34" charset="0"/>
                <a:cs typeface="Arial" panose="020B0604020202020204" pitchFamily="34" charset="0"/>
              </a:rPr>
              <a:t>Topics:</a:t>
            </a:r>
            <a:r>
              <a:rPr lang="en-US" sz="2000" b="1" dirty="0">
                <a:effectLst/>
                <a:latin typeface="Calibri Light" panose="020F0302020204030204" pitchFamily="34" charset="0"/>
                <a:ea typeface="Calibri Light" panose="020F0302020204030204" pitchFamily="34" charset="0"/>
                <a:cs typeface="Arial" panose="020B0604020202020204" pitchFamily="34" charset="0"/>
              </a:rPr>
              <a:t> Ongoing scanning </a:t>
            </a:r>
            <a:r>
              <a:rPr lang="en-US" sz="2000" b="1" dirty="0">
                <a:latin typeface="Calibri Light" panose="020F0302020204030204" pitchFamily="34" charset="0"/>
                <a:ea typeface="Calibri Light" panose="020F0302020204030204" pitchFamily="34" charset="0"/>
                <a:cs typeface="Arial" panose="020B0604020202020204" pitchFamily="34" charset="0"/>
              </a:rPr>
              <a:t>for a wide array of </a:t>
            </a:r>
            <a:r>
              <a:rPr lang="en-US" sz="2000" b="1" dirty="0">
                <a:effectLst/>
                <a:latin typeface="Calibri Light" panose="020F0302020204030204" pitchFamily="34" charset="0"/>
                <a:ea typeface="Calibri Light" panose="020F0302020204030204" pitchFamily="34" charset="0"/>
                <a:cs typeface="Arial" panose="020B0604020202020204" pitchFamily="34" charset="0"/>
              </a:rPr>
              <a:t>topics</a:t>
            </a:r>
          </a:p>
          <a:p>
            <a:pPr marL="0" marR="0" lvl="0" indent="0">
              <a:lnSpc>
                <a:spcPct val="107000"/>
              </a:lnSpc>
              <a:spcBef>
                <a:spcPts val="0"/>
              </a:spcBef>
              <a:spcAft>
                <a:spcPts val="0"/>
              </a:spcAft>
              <a:buNone/>
            </a:pPr>
            <a:endParaRPr lang="en-US" sz="2000" b="1" dirty="0">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r>
              <a:rPr lang="en-US" sz="2000" b="1" dirty="0">
                <a:latin typeface="Calibri Light" panose="020F0302020204030204" pitchFamily="34" charset="0"/>
                <a:cs typeface="Arial" panose="020B0604020202020204" pitchFamily="34" charset="0"/>
              </a:rPr>
              <a:t>Reports and consumer guides: Address timely issues and promoted beyond Actuarial Community </a:t>
            </a:r>
            <a:endParaRPr lang="en-US" sz="2000" b="1" dirty="0">
              <a:effectLst/>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endParaRPr lang="en-US" sz="2000" b="1" dirty="0">
              <a:latin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r>
              <a:rPr lang="en-US" sz="2000" b="1" dirty="0">
                <a:latin typeface="Calibri Light" panose="020F0302020204030204" pitchFamily="34" charset="0"/>
                <a:cs typeface="Arial" panose="020B0604020202020204" pitchFamily="34" charset="0"/>
              </a:rPr>
              <a:t>SOA Partner (Non-Actuary) Awards</a:t>
            </a:r>
            <a:r>
              <a:rPr lang="en-US" sz="2000" b="1" dirty="0">
                <a:effectLst/>
                <a:latin typeface="Calibri Light" panose="020F0302020204030204" pitchFamily="34" charset="0"/>
                <a:ea typeface="Calibri Light" panose="020F0302020204030204" pitchFamily="34" charset="0"/>
                <a:cs typeface="Arial" panose="020B0604020202020204" pitchFamily="34" charset="0"/>
              </a:rPr>
              <a:t>: John Cutler, Sara Rix</a:t>
            </a:r>
          </a:p>
          <a:p>
            <a:pPr marL="0" marR="0" lvl="0" indent="0">
              <a:lnSpc>
                <a:spcPct val="107000"/>
              </a:lnSpc>
              <a:spcBef>
                <a:spcPts val="0"/>
              </a:spcBef>
              <a:spcAft>
                <a:spcPts val="0"/>
              </a:spcAft>
              <a:buNone/>
            </a:pPr>
            <a:endParaRPr lang="en-US" sz="2000" b="1" dirty="0">
              <a:effectLst/>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r>
              <a:rPr lang="en-US" sz="2000" b="1" dirty="0">
                <a:effectLst/>
                <a:latin typeface="Calibri Light" panose="020F0302020204030204" pitchFamily="34" charset="0"/>
                <a:ea typeface="Calibri Light" panose="020F0302020204030204" pitchFamily="34" charset="0"/>
                <a:cs typeface="Arial" panose="020B0604020202020204" pitchFamily="34" charset="0"/>
              </a:rPr>
              <a:t>   </a:t>
            </a:r>
          </a:p>
          <a:p>
            <a:pPr marL="0" marR="0" lvl="0" indent="0">
              <a:lnSpc>
                <a:spcPct val="107000"/>
              </a:lnSpc>
              <a:spcBef>
                <a:spcPts val="0"/>
              </a:spcBef>
              <a:spcAft>
                <a:spcPts val="0"/>
              </a:spcAft>
              <a:buNone/>
            </a:pPr>
            <a:endParaRPr lang="en-US" sz="2000" b="1" dirty="0">
              <a:effectLst/>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endParaRPr lang="en-US" sz="2000" b="1" dirty="0">
              <a:effectLst/>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endParaRPr lang="en-US" sz="2000" b="1" dirty="0">
              <a:latin typeface="Calibri Light" panose="020F0302020204030204" pitchFamily="34" charset="0"/>
              <a:ea typeface="Calibri Light" panose="020F0302020204030204" pitchFamily="34" charset="0"/>
              <a:cs typeface="Arial" panose="020B0604020202020204" pitchFamily="34" charset="0"/>
            </a:endParaRPr>
          </a:p>
        </p:txBody>
      </p:sp>
      <p:sp>
        <p:nvSpPr>
          <p:cNvPr id="5" name="Google Shape;13;p7">
            <a:extLst>
              <a:ext uri="{FF2B5EF4-FFF2-40B4-BE49-F238E27FC236}">
                <a16:creationId xmlns:a16="http://schemas.microsoft.com/office/drawing/2014/main" id="{3477D219-60EB-C54A-A37C-9A6DF49CDFBA}"/>
              </a:ext>
            </a:extLst>
          </p:cNvPr>
          <p:cNvSpPr txBox="1">
            <a:spLocks/>
          </p:cNvSpPr>
          <p:nvPr/>
        </p:nvSpPr>
        <p:spPr>
          <a:xfrm>
            <a:off x="5853565" y="6565157"/>
            <a:ext cx="484870" cy="149788"/>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825"/>
              <a:buFont typeface="Arial"/>
              <a:buNone/>
              <a:defRPr sz="1300" b="0" i="0" u="none" strike="noStrike" kern="1200" cap="none">
                <a:solidFill>
                  <a:schemeClr val="lt1"/>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9pPr>
          </a:lstStyle>
          <a:p>
            <a:fld id="{00000000-1234-1234-1234-123412341234}" type="slidenum">
              <a:rPr lang="en-US" smtClean="0"/>
              <a:pPr/>
              <a:t>4</a:t>
            </a:fld>
            <a:endParaRPr lang="en-US" dirty="0"/>
          </a:p>
        </p:txBody>
      </p:sp>
      <p:pic>
        <p:nvPicPr>
          <p:cNvPr id="6" name="Picture 5" descr="A picture containing indoor, seat&#10;&#10;Description automatically generated">
            <a:extLst>
              <a:ext uri="{FF2B5EF4-FFF2-40B4-BE49-F238E27FC236}">
                <a16:creationId xmlns:a16="http://schemas.microsoft.com/office/drawing/2014/main" id="{F2DF63E4-FCDE-5032-8F57-E5A36F255A9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15496" y="1382486"/>
            <a:ext cx="4676503" cy="3991947"/>
          </a:xfrm>
          <a:prstGeom prst="rect">
            <a:avLst/>
          </a:prstGeom>
        </p:spPr>
      </p:pic>
      <p:pic>
        <p:nvPicPr>
          <p:cNvPr id="8" name="Picture 7" descr="A picture containing LEGO, toy&#10;&#10;Description automatically generated">
            <a:extLst>
              <a:ext uri="{FF2B5EF4-FFF2-40B4-BE49-F238E27FC236}">
                <a16:creationId xmlns:a16="http://schemas.microsoft.com/office/drawing/2014/main" id="{F02785AB-19AA-30F7-0E10-D3BE57B2E8C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8819509" y="1774421"/>
            <a:ext cx="45719" cy="52399"/>
          </a:xfrm>
          <a:prstGeom prst="rect">
            <a:avLst/>
          </a:prstGeom>
        </p:spPr>
      </p:pic>
      <p:sp>
        <p:nvSpPr>
          <p:cNvPr id="7" name="TextBox 6">
            <a:extLst>
              <a:ext uri="{FF2B5EF4-FFF2-40B4-BE49-F238E27FC236}">
                <a16:creationId xmlns:a16="http://schemas.microsoft.com/office/drawing/2014/main" id="{C76A4571-281C-6FCE-F82B-B3ED1F697831}"/>
              </a:ext>
            </a:extLst>
          </p:cNvPr>
          <p:cNvSpPr txBox="1"/>
          <p:nvPr/>
        </p:nvSpPr>
        <p:spPr>
          <a:xfrm>
            <a:off x="638146" y="5588653"/>
            <a:ext cx="11553853" cy="400110"/>
          </a:xfrm>
          <a:prstGeom prst="rect">
            <a:avLst/>
          </a:prstGeom>
          <a:noFill/>
        </p:spPr>
        <p:txBody>
          <a:bodyPr wrap="square" rtlCol="0">
            <a:spAutoFit/>
          </a:bodyPr>
          <a:lstStyle/>
          <a:p>
            <a:r>
              <a:rPr lang="en-US" sz="2000" b="1" dirty="0">
                <a:latin typeface="Calibri Light" panose="020F0302020204030204" pitchFamily="34" charset="0"/>
                <a:cs typeface="Arial" panose="020B0604020202020204" pitchFamily="34" charset="0"/>
              </a:rPr>
              <a:t>Extensive Email Distribution (Listserv) of 300+ Actuaries/Non-Actuaries for Conversations, Outreach, Networking</a:t>
            </a:r>
          </a:p>
        </p:txBody>
      </p:sp>
    </p:spTree>
    <p:extLst>
      <p:ext uri="{BB962C8B-B14F-4D97-AF65-F5344CB8AC3E}">
        <p14:creationId xmlns:p14="http://schemas.microsoft.com/office/powerpoint/2010/main" val="1885021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66FD-9E22-544E-881E-D4336EEFC608}"/>
              </a:ext>
            </a:extLst>
          </p:cNvPr>
          <p:cNvSpPr>
            <a:spLocks noGrp="1"/>
          </p:cNvSpPr>
          <p:nvPr>
            <p:ph type="title"/>
          </p:nvPr>
        </p:nvSpPr>
        <p:spPr/>
        <p:txBody>
          <a:bodyPr/>
          <a:lstStyle/>
          <a:p>
            <a:r>
              <a:rPr lang="en-US" dirty="0"/>
              <a:t>Partnering </a:t>
            </a:r>
          </a:p>
        </p:txBody>
      </p:sp>
      <p:sp>
        <p:nvSpPr>
          <p:cNvPr id="3" name="Content Placeholder 2">
            <a:extLst>
              <a:ext uri="{FF2B5EF4-FFF2-40B4-BE49-F238E27FC236}">
                <a16:creationId xmlns:a16="http://schemas.microsoft.com/office/drawing/2014/main" id="{ED9D4C28-B53F-2540-A01A-B6984758A45C}"/>
              </a:ext>
            </a:extLst>
          </p:cNvPr>
          <p:cNvSpPr>
            <a:spLocks noGrp="1"/>
          </p:cNvSpPr>
          <p:nvPr>
            <p:ph sz="quarter" idx="12"/>
          </p:nvPr>
        </p:nvSpPr>
        <p:spPr>
          <a:xfrm>
            <a:off x="907869" y="1610468"/>
            <a:ext cx="10515600" cy="4213225"/>
          </a:xfrm>
        </p:spPr>
        <p:txBody>
          <a:bodyPr>
            <a:normAutofit lnSpcReduction="10000"/>
          </a:bodyPr>
          <a:lstStyle/>
          <a:p>
            <a:pPr marL="0" indent="0">
              <a:buNone/>
            </a:pPr>
            <a:r>
              <a:rPr lang="en-US" sz="3200" b="1" i="1" dirty="0">
                <a:highlight>
                  <a:srgbClr val="FFFF00"/>
                </a:highlight>
              </a:rPr>
              <a:t>Actively Seek Partners</a:t>
            </a:r>
          </a:p>
          <a:p>
            <a:pPr marL="0" indent="0">
              <a:buNone/>
            </a:pPr>
            <a:r>
              <a:rPr lang="en-US" b="1" dirty="0"/>
              <a:t>Internal SOA and Actuarial Partners </a:t>
            </a:r>
          </a:p>
          <a:p>
            <a:pPr lvl="1"/>
            <a:r>
              <a:rPr lang="en-US" b="1" dirty="0"/>
              <a:t>Strategic Research Programs- Climate Change and Retirement, etc. </a:t>
            </a:r>
          </a:p>
          <a:p>
            <a:pPr lvl="1"/>
            <a:r>
              <a:rPr lang="en-US" b="1" dirty="0"/>
              <a:t>Sections – Pension Risk Transfer with Investment Section, etc. </a:t>
            </a:r>
          </a:p>
          <a:p>
            <a:pPr lvl="1"/>
            <a:r>
              <a:rPr lang="en-US" b="1" dirty="0"/>
              <a:t>Other Actuarial Organizations - CIA </a:t>
            </a:r>
          </a:p>
          <a:p>
            <a:pPr marL="0" indent="0">
              <a:buNone/>
            </a:pPr>
            <a:r>
              <a:rPr lang="en-US" b="1" dirty="0"/>
              <a:t>External Partners (examples) </a:t>
            </a:r>
          </a:p>
          <a:p>
            <a:pPr lvl="1"/>
            <a:r>
              <a:rPr lang="en-US" b="1" dirty="0"/>
              <a:t>LIMRA – Retirement Fraud</a:t>
            </a:r>
          </a:p>
          <a:p>
            <a:pPr lvl="1"/>
            <a:r>
              <a:rPr lang="en-US" b="1" dirty="0"/>
              <a:t>WISER – Retirement Risks for Women</a:t>
            </a:r>
          </a:p>
          <a:p>
            <a:pPr marL="0" lvl="1" indent="0">
              <a:spcBef>
                <a:spcPts val="1000"/>
              </a:spcBef>
              <a:buNone/>
            </a:pPr>
            <a:r>
              <a:rPr lang="en-US" sz="2800" b="1" dirty="0"/>
              <a:t>Sponsors </a:t>
            </a:r>
          </a:p>
          <a:p>
            <a:pPr lvl="1"/>
            <a:r>
              <a:rPr lang="en-US" b="1" dirty="0"/>
              <a:t>Applications to Robert Wood Johnson, Retirement Research Foundation</a:t>
            </a:r>
          </a:p>
          <a:p>
            <a:pPr marL="457200" lvl="1" indent="-457200">
              <a:spcBef>
                <a:spcPts val="1000"/>
              </a:spcBef>
            </a:pPr>
            <a:endParaRPr lang="en-US" sz="2800" b="1" dirty="0"/>
          </a:p>
          <a:p>
            <a:pPr lvl="1"/>
            <a:endParaRPr lang="en-US" b="1" dirty="0"/>
          </a:p>
          <a:p>
            <a:pPr lvl="1"/>
            <a:endParaRPr lang="en-US" b="1" dirty="0"/>
          </a:p>
          <a:p>
            <a:pPr lvl="1"/>
            <a:endParaRPr lang="en-US" dirty="0"/>
          </a:p>
        </p:txBody>
      </p:sp>
      <p:sp>
        <p:nvSpPr>
          <p:cNvPr id="5" name="Google Shape;13;p7">
            <a:extLst>
              <a:ext uri="{FF2B5EF4-FFF2-40B4-BE49-F238E27FC236}">
                <a16:creationId xmlns:a16="http://schemas.microsoft.com/office/drawing/2014/main" id="{3477D219-60EB-C54A-A37C-9A6DF49CDFBA}"/>
              </a:ext>
            </a:extLst>
          </p:cNvPr>
          <p:cNvSpPr txBox="1">
            <a:spLocks/>
          </p:cNvSpPr>
          <p:nvPr/>
        </p:nvSpPr>
        <p:spPr>
          <a:xfrm>
            <a:off x="5853565" y="6565157"/>
            <a:ext cx="484870" cy="149788"/>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825"/>
              <a:buFont typeface="Arial"/>
              <a:buNone/>
              <a:defRPr sz="1300" b="0" i="0" u="none" strike="noStrike" kern="1200" cap="none">
                <a:solidFill>
                  <a:schemeClr val="lt1"/>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9pPr>
          </a:lstStyle>
          <a:p>
            <a:fld id="{00000000-1234-1234-1234-123412341234}" type="slidenum">
              <a:rPr lang="en-US" smtClean="0"/>
              <a:pPr/>
              <a:t>5</a:t>
            </a:fld>
            <a:endParaRPr lang="en-US" dirty="0"/>
          </a:p>
        </p:txBody>
      </p:sp>
      <p:sp>
        <p:nvSpPr>
          <p:cNvPr id="7" name="Arrow: Right 6">
            <a:extLst>
              <a:ext uri="{FF2B5EF4-FFF2-40B4-BE49-F238E27FC236}">
                <a16:creationId xmlns:a16="http://schemas.microsoft.com/office/drawing/2014/main" id="{150FDB54-7112-4ECF-FBA1-7CC968952F8D}"/>
              </a:ext>
            </a:extLst>
          </p:cNvPr>
          <p:cNvSpPr/>
          <p:nvPr/>
        </p:nvSpPr>
        <p:spPr>
          <a:xfrm>
            <a:off x="4606834" y="1650274"/>
            <a:ext cx="1271451" cy="330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up of hands shaking&#10;&#10;Description automatically generated with medium confidence">
            <a:extLst>
              <a:ext uri="{FF2B5EF4-FFF2-40B4-BE49-F238E27FC236}">
                <a16:creationId xmlns:a16="http://schemas.microsoft.com/office/drawing/2014/main" id="{725BD81C-266D-523E-98D5-52715DFC5C9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18363" y="60342"/>
            <a:ext cx="3733060" cy="2490651"/>
          </a:xfrm>
          <a:prstGeom prst="rect">
            <a:avLst/>
          </a:prstGeom>
        </p:spPr>
      </p:pic>
    </p:spTree>
    <p:extLst>
      <p:ext uri="{BB962C8B-B14F-4D97-AF65-F5344CB8AC3E}">
        <p14:creationId xmlns:p14="http://schemas.microsoft.com/office/powerpoint/2010/main" val="2033346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66FD-9E22-544E-881E-D4336EEFC608}"/>
              </a:ext>
            </a:extLst>
          </p:cNvPr>
          <p:cNvSpPr>
            <a:spLocks noGrp="1"/>
          </p:cNvSpPr>
          <p:nvPr>
            <p:ph type="title"/>
          </p:nvPr>
        </p:nvSpPr>
        <p:spPr/>
        <p:txBody>
          <a:bodyPr/>
          <a:lstStyle/>
          <a:p>
            <a:r>
              <a:rPr lang="en-US" dirty="0"/>
              <a:t>Environmental Scanning</a:t>
            </a:r>
          </a:p>
        </p:txBody>
      </p:sp>
      <p:sp>
        <p:nvSpPr>
          <p:cNvPr id="3" name="Content Placeholder 2">
            <a:extLst>
              <a:ext uri="{FF2B5EF4-FFF2-40B4-BE49-F238E27FC236}">
                <a16:creationId xmlns:a16="http://schemas.microsoft.com/office/drawing/2014/main" id="{ED9D4C28-B53F-2540-A01A-B6984758A45C}"/>
              </a:ext>
            </a:extLst>
          </p:cNvPr>
          <p:cNvSpPr>
            <a:spLocks noGrp="1"/>
          </p:cNvSpPr>
          <p:nvPr>
            <p:ph sz="quarter" idx="12"/>
          </p:nvPr>
        </p:nvSpPr>
        <p:spPr>
          <a:xfrm>
            <a:off x="838200" y="1610469"/>
            <a:ext cx="10515600" cy="4370453"/>
          </a:xfrm>
        </p:spPr>
        <p:txBody>
          <a:bodyPr>
            <a:normAutofit fontScale="92500" lnSpcReduction="20000"/>
          </a:bodyPr>
          <a:lstStyle/>
          <a:p>
            <a:pPr marL="0" marR="0" lvl="0" indent="0">
              <a:lnSpc>
                <a:spcPct val="107000"/>
              </a:lnSpc>
              <a:spcBef>
                <a:spcPts val="0"/>
              </a:spcBef>
              <a:spcAft>
                <a:spcPts val="0"/>
              </a:spcAft>
              <a:buNone/>
            </a:pPr>
            <a:r>
              <a:rPr lang="en-US" sz="2200" b="1" dirty="0">
                <a:latin typeface="Calibri Light" panose="020F0302020204030204" pitchFamily="34" charset="0"/>
                <a:ea typeface="Calibri Light" panose="020F0302020204030204" pitchFamily="34" charset="0"/>
                <a:cs typeface="Arial" panose="020B0604020202020204" pitchFamily="34" charset="0"/>
              </a:rPr>
              <a:t>Brainstorming of Emerging Events or Topics </a:t>
            </a:r>
          </a:p>
          <a:p>
            <a:pPr marL="457200" lvl="1" indent="0">
              <a:lnSpc>
                <a:spcPct val="107000"/>
              </a:lnSpc>
              <a:spcBef>
                <a:spcPts val="0"/>
              </a:spcBef>
              <a:buNone/>
            </a:pPr>
            <a:r>
              <a:rPr lang="en-US" sz="1800" b="1" dirty="0">
                <a:effectLst/>
                <a:latin typeface="Calibri Light" panose="020F0302020204030204" pitchFamily="34" charset="0"/>
                <a:ea typeface="Calibri Light" panose="020F0302020204030204" pitchFamily="34" charset="0"/>
                <a:cs typeface="Arial" panose="020B0604020202020204" pitchFamily="34" charset="0"/>
              </a:rPr>
              <a:t>Wide-Ranging Example: COVID and Retirement </a:t>
            </a:r>
          </a:p>
          <a:p>
            <a:pPr marL="457200" lvl="1" indent="0">
              <a:lnSpc>
                <a:spcPct val="107000"/>
              </a:lnSpc>
              <a:spcBef>
                <a:spcPts val="0"/>
              </a:spcBef>
              <a:buNone/>
            </a:pPr>
            <a:endParaRPr lang="en-US" sz="1800" b="1" dirty="0">
              <a:effectLst/>
              <a:latin typeface="Calibri Light" panose="020F0302020204030204" pitchFamily="34" charset="0"/>
              <a:ea typeface="Calibri Light" panose="020F0302020204030204" pitchFamily="34" charset="0"/>
              <a:cs typeface="Arial" panose="020B0604020202020204" pitchFamily="34" charset="0"/>
            </a:endParaRPr>
          </a:p>
          <a:p>
            <a:pPr marL="457200" lvl="1" indent="0">
              <a:lnSpc>
                <a:spcPct val="107000"/>
              </a:lnSpc>
              <a:spcBef>
                <a:spcPts val="0"/>
              </a:spcBef>
              <a:buNone/>
            </a:pPr>
            <a:r>
              <a:rPr lang="en-US" sz="1800" b="1" dirty="0">
                <a:effectLst/>
                <a:latin typeface="Calibri Light" panose="020F0302020204030204" pitchFamily="34" charset="0"/>
                <a:ea typeface="Calibri Light" panose="020F0302020204030204" pitchFamily="34" charset="0"/>
                <a:cs typeface="Arial" panose="020B0604020202020204" pitchFamily="34" charset="0"/>
              </a:rPr>
              <a:t>Another Recent Example: Climate Change and Retirement </a:t>
            </a:r>
          </a:p>
          <a:p>
            <a:pPr marL="457200" lvl="1" indent="0">
              <a:lnSpc>
                <a:spcPct val="107000"/>
              </a:lnSpc>
              <a:spcBef>
                <a:spcPts val="0"/>
              </a:spcBef>
              <a:buNone/>
            </a:pPr>
            <a:r>
              <a:rPr lang="en-US" sz="1800" b="1" dirty="0">
                <a:latin typeface="Calibri Light" panose="020F0302020204030204" pitchFamily="34" charset="0"/>
                <a:ea typeface="Calibri Light" panose="020F0302020204030204" pitchFamily="34" charset="0"/>
                <a:cs typeface="Arial" panose="020B0604020202020204" pitchFamily="34" charset="0"/>
              </a:rPr>
              <a:t>Initially prompted by articles (</a:t>
            </a:r>
            <a:r>
              <a:rPr lang="en-US" sz="1800" b="1" dirty="0" err="1">
                <a:latin typeface="Calibri Light" panose="020F0302020204030204" pitchFamily="34" charset="0"/>
                <a:ea typeface="Calibri Light" panose="020F0302020204030204" pitchFamily="34" charset="0"/>
                <a:cs typeface="Arial" panose="020B0604020202020204" pitchFamily="34" charset="0"/>
              </a:rPr>
              <a:t>Marketwatch</a:t>
            </a:r>
            <a:r>
              <a:rPr lang="en-US" sz="1800" b="1" dirty="0">
                <a:latin typeface="Calibri Light" panose="020F0302020204030204" pitchFamily="34" charset="0"/>
                <a:ea typeface="Calibri Light" panose="020F0302020204030204" pitchFamily="34" charset="0"/>
                <a:cs typeface="Arial" panose="020B0604020202020204" pitchFamily="34" charset="0"/>
              </a:rPr>
              <a:t>, etc.) </a:t>
            </a:r>
          </a:p>
          <a:p>
            <a:pPr marL="457200" lvl="1" indent="0">
              <a:lnSpc>
                <a:spcPct val="107000"/>
              </a:lnSpc>
              <a:spcBef>
                <a:spcPts val="0"/>
              </a:spcBef>
              <a:buNone/>
            </a:pPr>
            <a:r>
              <a:rPr lang="en-US" sz="1800" b="1" dirty="0">
                <a:latin typeface="Calibri Light" panose="020F0302020204030204" pitchFamily="34" charset="0"/>
                <a:ea typeface="Calibri Light" panose="020F0302020204030204" pitchFamily="34" charset="0"/>
                <a:cs typeface="Arial" panose="020B0604020202020204" pitchFamily="34" charset="0"/>
              </a:rPr>
              <a:t>RFP/Call for Essays in partnership with Cat and Climate Program </a:t>
            </a:r>
          </a:p>
          <a:p>
            <a:pPr marL="342900" marR="0" lvl="0" indent="-342900">
              <a:lnSpc>
                <a:spcPct val="107000"/>
              </a:lnSpc>
              <a:spcBef>
                <a:spcPts val="0"/>
              </a:spcBef>
              <a:spcAft>
                <a:spcPts val="0"/>
              </a:spcAft>
              <a:buFont typeface="Symbol" panose="05050102010706020507" pitchFamily="18" charset="2"/>
              <a:buChar char=""/>
            </a:pPr>
            <a:endParaRPr lang="en-US" sz="1800" b="1" dirty="0">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r>
              <a:rPr lang="en-US" sz="2200" b="1" dirty="0">
                <a:latin typeface="Calibri Light" panose="020F0302020204030204" pitchFamily="34" charset="0"/>
                <a:cs typeface="Arial" panose="020B0604020202020204" pitchFamily="34" charset="0"/>
              </a:rPr>
              <a:t>Innovative Environmental Scanning Approach </a:t>
            </a:r>
          </a:p>
          <a:p>
            <a:pPr marL="457200" lvl="1" indent="0">
              <a:lnSpc>
                <a:spcPct val="107000"/>
              </a:lnSpc>
              <a:spcBef>
                <a:spcPts val="0"/>
              </a:spcBef>
              <a:buNone/>
            </a:pPr>
            <a:r>
              <a:rPr lang="en-US" sz="1800" b="1" dirty="0">
                <a:latin typeface="Calibri Light" panose="020F0302020204030204" pitchFamily="34" charset="0"/>
                <a:ea typeface="Calibri Light" panose="020F0302020204030204" pitchFamily="34" charset="0"/>
                <a:cs typeface="Arial" panose="020B0604020202020204" pitchFamily="34" charset="0"/>
              </a:rPr>
              <a:t>Identify Megatrends and Paradigm shifts in Retirement </a:t>
            </a:r>
          </a:p>
          <a:p>
            <a:pPr marL="457200" lvl="1" indent="0">
              <a:lnSpc>
                <a:spcPct val="107000"/>
              </a:lnSpc>
              <a:spcBef>
                <a:spcPts val="0"/>
              </a:spcBef>
              <a:buNone/>
            </a:pPr>
            <a:r>
              <a:rPr lang="en-US" sz="1800" b="1" dirty="0">
                <a:latin typeface="Calibri Light" panose="020F0302020204030204" pitchFamily="34" charset="0"/>
                <a:ea typeface="Calibri Light" panose="020F0302020204030204" pitchFamily="34" charset="0"/>
                <a:cs typeface="Arial" panose="020B0604020202020204" pitchFamily="34" charset="0"/>
              </a:rPr>
              <a:t>Engaged Team of Futurists specializing in Retirement</a:t>
            </a:r>
          </a:p>
          <a:p>
            <a:pPr marL="457200" lvl="1" indent="0">
              <a:lnSpc>
                <a:spcPct val="107000"/>
              </a:lnSpc>
              <a:spcBef>
                <a:spcPts val="0"/>
              </a:spcBef>
              <a:buNone/>
            </a:pPr>
            <a:r>
              <a:rPr lang="en-US" sz="1800" b="1" dirty="0">
                <a:latin typeface="Calibri Light" panose="020F0302020204030204" pitchFamily="34" charset="0"/>
                <a:ea typeface="Calibri Light" panose="020F0302020204030204" pitchFamily="34" charset="0"/>
                <a:cs typeface="Arial" panose="020B0604020202020204" pitchFamily="34" charset="0"/>
              </a:rPr>
              <a:t>Team brings deep experience in broad long-range thinking</a:t>
            </a:r>
          </a:p>
          <a:p>
            <a:pPr marL="0" indent="0">
              <a:lnSpc>
                <a:spcPct val="107000"/>
              </a:lnSpc>
              <a:spcBef>
                <a:spcPts val="0"/>
              </a:spcBef>
              <a:buNone/>
            </a:pPr>
            <a:endParaRPr lang="en-US" sz="2200" b="1" dirty="0">
              <a:latin typeface="Calibri Light" panose="020F0302020204030204" pitchFamily="34" charset="0"/>
              <a:ea typeface="Calibri Light" panose="020F0302020204030204" pitchFamily="34" charset="0"/>
              <a:cs typeface="Arial" panose="020B0604020202020204" pitchFamily="34" charset="0"/>
            </a:endParaRPr>
          </a:p>
          <a:p>
            <a:pPr marL="0" indent="0">
              <a:lnSpc>
                <a:spcPct val="107000"/>
              </a:lnSpc>
              <a:spcBef>
                <a:spcPts val="0"/>
              </a:spcBef>
              <a:buNone/>
            </a:pPr>
            <a:r>
              <a:rPr lang="en-US" sz="2200" b="1" dirty="0">
                <a:latin typeface="Calibri Light" panose="020F0302020204030204" pitchFamily="34" charset="0"/>
                <a:ea typeface="Calibri Light" panose="020F0302020204030204" pitchFamily="34" charset="0"/>
                <a:cs typeface="Arial" panose="020B0604020202020204" pitchFamily="34" charset="0"/>
              </a:rPr>
              <a:t>Goal --Stimulate long term horizon and broad thinking by actuaries</a:t>
            </a:r>
            <a:r>
              <a:rPr lang="en-US" sz="2200" b="1" dirty="0">
                <a:solidFill>
                  <a:srgbClr val="FF0000"/>
                </a:solidFill>
                <a:latin typeface="Calibri Light" panose="020F0302020204030204" pitchFamily="34" charset="0"/>
                <a:ea typeface="Calibri Light" panose="020F0302020204030204" pitchFamily="34" charset="0"/>
                <a:cs typeface="Arial" panose="020B0604020202020204" pitchFamily="34" charset="0"/>
              </a:rPr>
              <a:t> </a:t>
            </a:r>
          </a:p>
          <a:p>
            <a:pPr marL="457200" lvl="1" indent="0">
              <a:lnSpc>
                <a:spcPct val="107000"/>
              </a:lnSpc>
              <a:spcBef>
                <a:spcPts val="0"/>
              </a:spcBef>
              <a:buNone/>
            </a:pPr>
            <a:r>
              <a:rPr lang="en-US" sz="2200" b="1" dirty="0">
                <a:latin typeface="Calibri Light" panose="020F0302020204030204" pitchFamily="34" charset="0"/>
                <a:ea typeface="Calibri Light" panose="020F0302020204030204" pitchFamily="34" charset="0"/>
                <a:cs typeface="Arial" panose="020B0604020202020204" pitchFamily="34" charset="0"/>
              </a:rPr>
              <a:t>and other experts </a:t>
            </a:r>
          </a:p>
          <a:p>
            <a:pPr marL="457200" lvl="1" indent="0">
              <a:lnSpc>
                <a:spcPct val="107000"/>
              </a:lnSpc>
              <a:spcBef>
                <a:spcPts val="0"/>
              </a:spcBef>
              <a:buNone/>
            </a:pPr>
            <a:endParaRPr lang="en-US" sz="1800" b="1" dirty="0">
              <a:latin typeface="Calibri Light" panose="020F0302020204030204" pitchFamily="34" charset="0"/>
              <a:ea typeface="Calibri Light" panose="020F0302020204030204" pitchFamily="34" charset="0"/>
              <a:cs typeface="Arial" panose="020B0604020202020204" pitchFamily="34" charset="0"/>
            </a:endParaRPr>
          </a:p>
          <a:p>
            <a:pPr marL="0" indent="0">
              <a:lnSpc>
                <a:spcPct val="107000"/>
              </a:lnSpc>
              <a:spcBef>
                <a:spcPts val="0"/>
              </a:spcBef>
              <a:buNone/>
            </a:pPr>
            <a:r>
              <a:rPr lang="en-US" sz="2200" b="1" dirty="0">
                <a:latin typeface="Calibri Light" panose="020F0302020204030204" pitchFamily="34" charset="0"/>
                <a:cs typeface="Arial" panose="020B0604020202020204" pitchFamily="34" charset="0"/>
              </a:rPr>
              <a:t>Direct output - Priorities for future research and new conversations</a:t>
            </a:r>
          </a:p>
          <a:p>
            <a:pPr marL="0" indent="0">
              <a:lnSpc>
                <a:spcPct val="107000"/>
              </a:lnSpc>
              <a:spcBef>
                <a:spcPts val="0"/>
              </a:spcBef>
              <a:buNone/>
            </a:pPr>
            <a:endParaRPr lang="en-US" sz="2200" b="1" dirty="0">
              <a:latin typeface="Calibri Light" panose="020F0302020204030204" pitchFamily="34" charset="0"/>
              <a:cs typeface="Arial" panose="020B0604020202020204" pitchFamily="34" charset="0"/>
            </a:endParaRPr>
          </a:p>
          <a:p>
            <a:endParaRPr lang="en-US" dirty="0"/>
          </a:p>
        </p:txBody>
      </p:sp>
      <p:sp>
        <p:nvSpPr>
          <p:cNvPr id="5" name="Google Shape;13;p7">
            <a:extLst>
              <a:ext uri="{FF2B5EF4-FFF2-40B4-BE49-F238E27FC236}">
                <a16:creationId xmlns:a16="http://schemas.microsoft.com/office/drawing/2014/main" id="{3477D219-60EB-C54A-A37C-9A6DF49CDFBA}"/>
              </a:ext>
            </a:extLst>
          </p:cNvPr>
          <p:cNvSpPr txBox="1">
            <a:spLocks/>
          </p:cNvSpPr>
          <p:nvPr/>
        </p:nvSpPr>
        <p:spPr>
          <a:xfrm>
            <a:off x="5853565" y="6565157"/>
            <a:ext cx="484870" cy="149788"/>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825"/>
              <a:buFont typeface="Arial"/>
              <a:buNone/>
              <a:defRPr sz="1300" b="0" i="0" u="none" strike="noStrike" kern="1200" cap="none">
                <a:solidFill>
                  <a:schemeClr val="lt1"/>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9pPr>
          </a:lstStyle>
          <a:p>
            <a:fld id="{00000000-1234-1234-1234-123412341234}" type="slidenum">
              <a:rPr lang="en-US" smtClean="0"/>
              <a:pPr/>
              <a:t>6</a:t>
            </a:fld>
            <a:endParaRPr lang="en-US" dirty="0"/>
          </a:p>
        </p:txBody>
      </p:sp>
      <p:pic>
        <p:nvPicPr>
          <p:cNvPr id="6" name="Picture 5" descr="A yellow sign with black text&#10;&#10;Description automatically generated with low confidence">
            <a:extLst>
              <a:ext uri="{FF2B5EF4-FFF2-40B4-BE49-F238E27FC236}">
                <a16:creationId xmlns:a16="http://schemas.microsoft.com/office/drawing/2014/main" id="{7A70306E-333A-0C04-10F5-EC714C3AA7B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17837" y="783771"/>
            <a:ext cx="4702629" cy="3720799"/>
          </a:xfrm>
          <a:prstGeom prst="rect">
            <a:avLst/>
          </a:prstGeom>
        </p:spPr>
      </p:pic>
    </p:spTree>
    <p:extLst>
      <p:ext uri="{BB962C8B-B14F-4D97-AF65-F5344CB8AC3E}">
        <p14:creationId xmlns:p14="http://schemas.microsoft.com/office/powerpoint/2010/main" val="3998512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66FD-9E22-544E-881E-D4336EEFC608}"/>
              </a:ext>
            </a:extLst>
          </p:cNvPr>
          <p:cNvSpPr>
            <a:spLocks noGrp="1"/>
          </p:cNvSpPr>
          <p:nvPr>
            <p:ph type="title"/>
          </p:nvPr>
        </p:nvSpPr>
        <p:spPr>
          <a:xfrm>
            <a:off x="838200" y="333483"/>
            <a:ext cx="10515600" cy="1129073"/>
          </a:xfrm>
        </p:spPr>
        <p:txBody>
          <a:bodyPr>
            <a:normAutofit fontScale="90000"/>
          </a:bodyPr>
          <a:lstStyle/>
          <a:p>
            <a:r>
              <a:rPr lang="en-US" dirty="0"/>
              <a:t>Diversity, Equity and Inclusion Priority</a:t>
            </a:r>
            <a:br>
              <a:rPr lang="en-US" dirty="0"/>
            </a:br>
            <a:endParaRPr lang="en-US" dirty="0"/>
          </a:p>
        </p:txBody>
      </p:sp>
      <p:sp>
        <p:nvSpPr>
          <p:cNvPr id="3" name="Content Placeholder 2">
            <a:extLst>
              <a:ext uri="{FF2B5EF4-FFF2-40B4-BE49-F238E27FC236}">
                <a16:creationId xmlns:a16="http://schemas.microsoft.com/office/drawing/2014/main" id="{ED9D4C28-B53F-2540-A01A-B6984758A45C}"/>
              </a:ext>
            </a:extLst>
          </p:cNvPr>
          <p:cNvSpPr>
            <a:spLocks noGrp="1"/>
          </p:cNvSpPr>
          <p:nvPr>
            <p:ph sz="quarter" idx="12"/>
          </p:nvPr>
        </p:nvSpPr>
        <p:spPr>
          <a:xfrm>
            <a:off x="838200" y="1185706"/>
            <a:ext cx="10515600" cy="3145134"/>
          </a:xfrm>
        </p:spPr>
        <p:txBody>
          <a:bodyPr>
            <a:normAutofit fontScale="92500" lnSpcReduction="10000"/>
          </a:bodyPr>
          <a:lstStyle/>
          <a:p>
            <a:pPr marL="0" marR="0" lvl="0" indent="0">
              <a:lnSpc>
                <a:spcPct val="107000"/>
              </a:lnSpc>
              <a:spcBef>
                <a:spcPts val="0"/>
              </a:spcBef>
              <a:spcAft>
                <a:spcPts val="0"/>
              </a:spcAft>
              <a:buNone/>
            </a:pPr>
            <a:r>
              <a:rPr lang="en-US" sz="1800" b="1" dirty="0">
                <a:effectLst/>
                <a:latin typeface="Calibri Light" panose="020F0302020204030204" pitchFamily="34" charset="0"/>
                <a:ea typeface="Calibri Light" panose="020F0302020204030204" pitchFamily="34" charset="0"/>
                <a:cs typeface="Arial" panose="020B0604020202020204" pitchFamily="34" charset="0"/>
              </a:rPr>
              <a:t>Motivation: Research Links to SOA’s Overall DEI Initiative </a:t>
            </a:r>
          </a:p>
          <a:p>
            <a:pPr marL="0" marR="0" lvl="0" indent="0">
              <a:lnSpc>
                <a:spcPct val="107000"/>
              </a:lnSpc>
              <a:spcBef>
                <a:spcPts val="0"/>
              </a:spcBef>
              <a:spcAft>
                <a:spcPts val="0"/>
              </a:spcAft>
              <a:buNone/>
            </a:pPr>
            <a:endParaRPr lang="en-US" sz="1800" b="1" dirty="0">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r>
              <a:rPr lang="en-US" sz="1800" b="1" dirty="0">
                <a:latin typeface="Calibri Light" panose="020F0302020204030204" pitchFamily="34" charset="0"/>
                <a:ea typeface="Calibri Light" panose="020F0302020204030204" pitchFamily="34" charset="0"/>
                <a:cs typeface="Arial" panose="020B0604020202020204" pitchFamily="34" charset="0"/>
              </a:rPr>
              <a:t>Expand Ongoing Work: New Survey Questions to Periodic Surveys (Retirement Risk, Across Generations) </a:t>
            </a:r>
          </a:p>
          <a:p>
            <a:pPr marL="0" marR="0" lvl="0" indent="0">
              <a:lnSpc>
                <a:spcPct val="107000"/>
              </a:lnSpc>
              <a:spcBef>
                <a:spcPts val="0"/>
              </a:spcBef>
              <a:spcAft>
                <a:spcPts val="0"/>
              </a:spcAft>
              <a:buNone/>
            </a:pPr>
            <a:endParaRPr lang="en-US" sz="1800" b="1" dirty="0">
              <a:effectLst/>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r>
              <a:rPr lang="en-US" sz="1800" b="1" dirty="0">
                <a:effectLst/>
                <a:latin typeface="Calibri Light" panose="020F0302020204030204" pitchFamily="34" charset="0"/>
                <a:ea typeface="Calibri Light" panose="020F0302020204030204" pitchFamily="34" charset="0"/>
                <a:cs typeface="Arial" panose="020B0604020202020204" pitchFamily="34" charset="0"/>
              </a:rPr>
              <a:t>New Efforts</a:t>
            </a:r>
            <a:r>
              <a:rPr lang="en-US" sz="1800" b="1" dirty="0">
                <a:latin typeface="Calibri Light" panose="020F0302020204030204" pitchFamily="34" charset="0"/>
                <a:ea typeface="Calibri Light" panose="020F0302020204030204" pitchFamily="34" charset="0"/>
                <a:cs typeface="Arial" panose="020B0604020202020204" pitchFamily="34" charset="0"/>
              </a:rPr>
              <a:t>:</a:t>
            </a:r>
            <a:r>
              <a:rPr lang="en-US" sz="1800" b="1" dirty="0">
                <a:effectLst/>
                <a:latin typeface="Calibri Light" panose="020F0302020204030204" pitchFamily="34" charset="0"/>
                <a:ea typeface="Calibri Light" panose="020F0302020204030204" pitchFamily="34" charset="0"/>
                <a:cs typeface="Arial" panose="020B0604020202020204" pitchFamily="34" charset="0"/>
              </a:rPr>
              <a:t> </a:t>
            </a:r>
            <a:r>
              <a:rPr lang="en-US" sz="1800" b="1" dirty="0">
                <a:latin typeface="Calibri Light" panose="020F0302020204030204" pitchFamily="34" charset="0"/>
                <a:ea typeface="Calibri Light" panose="020F0302020204030204" pitchFamily="34" charset="0"/>
                <a:cs typeface="Arial" panose="020B0604020202020204" pitchFamily="34" charset="0"/>
              </a:rPr>
              <a:t>Essay collections Addressing Race/Ethnicity and LGBTQ+ Issues </a:t>
            </a:r>
            <a:endParaRPr lang="en-US" sz="1800" b="1" dirty="0">
              <a:effectLst/>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endParaRPr lang="en-US" sz="1800" b="1" dirty="0">
              <a:effectLst/>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r>
              <a:rPr lang="en-US" sz="1800" b="1" dirty="0">
                <a:effectLst/>
                <a:latin typeface="Calibri Light" panose="020F0302020204030204" pitchFamily="34" charset="0"/>
                <a:ea typeface="Calibri Light" panose="020F0302020204030204" pitchFamily="34" charset="0"/>
                <a:cs typeface="Arial" panose="020B0604020202020204" pitchFamily="34" charset="0"/>
              </a:rPr>
              <a:t>Partners: SAGAA (Sexuality and Gender Alliance for Actuaries) and DEI Strategic Research Program </a:t>
            </a:r>
          </a:p>
          <a:p>
            <a:pPr marL="0" marR="0" lvl="0" indent="0">
              <a:lnSpc>
                <a:spcPct val="107000"/>
              </a:lnSpc>
              <a:spcBef>
                <a:spcPts val="0"/>
              </a:spcBef>
              <a:spcAft>
                <a:spcPts val="0"/>
              </a:spcAft>
              <a:buNone/>
            </a:pPr>
            <a:endParaRPr lang="en-US" sz="1800" b="1" dirty="0">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r>
              <a:rPr lang="en-US" sz="1800" b="1" dirty="0">
                <a:latin typeface="Calibri Light" panose="020F0302020204030204" pitchFamily="34" charset="0"/>
                <a:ea typeface="Calibri Light" panose="020F0302020204030204" pitchFamily="34" charset="0"/>
                <a:cs typeface="Arial" panose="020B0604020202020204" pitchFamily="34" charset="0"/>
              </a:rPr>
              <a:t>Consistent Approach: Evaluate all projects for potential DEI exploration </a:t>
            </a:r>
          </a:p>
          <a:p>
            <a:pPr marL="0" marR="0" lvl="0" indent="0">
              <a:lnSpc>
                <a:spcPct val="107000"/>
              </a:lnSpc>
              <a:spcBef>
                <a:spcPts val="0"/>
              </a:spcBef>
              <a:spcAft>
                <a:spcPts val="0"/>
              </a:spcAft>
              <a:buNone/>
            </a:pPr>
            <a:endParaRPr lang="en-US" sz="1800" b="1" dirty="0">
              <a:latin typeface="Calibri Light" panose="020F0302020204030204" pitchFamily="34" charset="0"/>
              <a:ea typeface="Calibri Light" panose="020F0302020204030204" pitchFamily="34" charset="0"/>
              <a:cs typeface="Arial" panose="020B0604020202020204" pitchFamily="34" charset="0"/>
            </a:endParaRPr>
          </a:p>
          <a:p>
            <a:pPr marL="0" marR="0" lvl="0" indent="0" algn="ctr">
              <a:lnSpc>
                <a:spcPct val="107000"/>
              </a:lnSpc>
              <a:spcBef>
                <a:spcPts val="0"/>
              </a:spcBef>
              <a:spcAft>
                <a:spcPts val="0"/>
              </a:spcAft>
              <a:buNone/>
            </a:pPr>
            <a:r>
              <a:rPr lang="en-US" sz="3200" b="1" dirty="0">
                <a:latin typeface="Calibri Light" panose="020F0302020204030204" pitchFamily="34" charset="0"/>
                <a:ea typeface="Calibri Light" panose="020F0302020204030204" pitchFamily="34" charset="0"/>
                <a:cs typeface="Arial" panose="020B0604020202020204" pitchFamily="34" charset="0"/>
              </a:rPr>
              <a:t>Example: Finding from 2021 Risk Survey</a:t>
            </a:r>
          </a:p>
          <a:p>
            <a:pPr marL="0" marR="0" lvl="0" indent="0">
              <a:lnSpc>
                <a:spcPct val="107000"/>
              </a:lnSpc>
              <a:spcBef>
                <a:spcPts val="0"/>
              </a:spcBef>
              <a:spcAft>
                <a:spcPts val="0"/>
              </a:spcAft>
              <a:buNone/>
            </a:pPr>
            <a:endParaRPr lang="en-US" sz="1800" b="1" dirty="0">
              <a:latin typeface="Calibri Light" panose="020F0302020204030204" pitchFamily="34" charset="0"/>
              <a:ea typeface="Calibri Light" panose="020F03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1800" b="1" dirty="0">
              <a:latin typeface="Calibri Light" panose="020F0302020204030204" pitchFamily="34" charset="0"/>
              <a:ea typeface="Calibri Light" panose="020F03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1800" b="1" dirty="0">
              <a:latin typeface="Calibri Light" panose="020F0302020204030204" pitchFamily="34" charset="0"/>
              <a:ea typeface="Calibri Light" panose="020F03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1800" b="1" dirty="0">
              <a:effectLst/>
              <a:latin typeface="Calibri Light" panose="020F0302020204030204" pitchFamily="34" charset="0"/>
              <a:ea typeface="Calibri Light" panose="020F0302020204030204" pitchFamily="34" charset="0"/>
              <a:cs typeface="Arial" panose="020B0604020202020204" pitchFamily="34" charset="0"/>
            </a:endParaRPr>
          </a:p>
          <a:p>
            <a:endParaRPr lang="en-US" dirty="0"/>
          </a:p>
        </p:txBody>
      </p:sp>
      <p:sp>
        <p:nvSpPr>
          <p:cNvPr id="5" name="Google Shape;13;p7">
            <a:extLst>
              <a:ext uri="{FF2B5EF4-FFF2-40B4-BE49-F238E27FC236}">
                <a16:creationId xmlns:a16="http://schemas.microsoft.com/office/drawing/2014/main" id="{3477D219-60EB-C54A-A37C-9A6DF49CDFBA}"/>
              </a:ext>
            </a:extLst>
          </p:cNvPr>
          <p:cNvSpPr txBox="1">
            <a:spLocks/>
          </p:cNvSpPr>
          <p:nvPr/>
        </p:nvSpPr>
        <p:spPr>
          <a:xfrm>
            <a:off x="5853565" y="6565157"/>
            <a:ext cx="484870" cy="149788"/>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825"/>
              <a:buFont typeface="Arial"/>
              <a:buNone/>
              <a:defRPr sz="1300" b="0" i="0" u="none" strike="noStrike" kern="1200" cap="none">
                <a:solidFill>
                  <a:schemeClr val="lt1"/>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9pPr>
          </a:lstStyle>
          <a:p>
            <a:fld id="{00000000-1234-1234-1234-123412341234}" type="slidenum">
              <a:rPr lang="en-US" smtClean="0"/>
              <a:pPr/>
              <a:t>7</a:t>
            </a:fld>
            <a:endParaRPr lang="en-US" dirty="0"/>
          </a:p>
        </p:txBody>
      </p:sp>
      <p:sp>
        <p:nvSpPr>
          <p:cNvPr id="12" name="TextBox 11">
            <a:extLst>
              <a:ext uri="{FF2B5EF4-FFF2-40B4-BE49-F238E27FC236}">
                <a16:creationId xmlns:a16="http://schemas.microsoft.com/office/drawing/2014/main" id="{27A19664-72E0-2BC2-8BDB-1E911396FBE1}"/>
              </a:ext>
            </a:extLst>
          </p:cNvPr>
          <p:cNvSpPr txBox="1"/>
          <p:nvPr/>
        </p:nvSpPr>
        <p:spPr>
          <a:xfrm>
            <a:off x="713433" y="333483"/>
            <a:ext cx="9686612" cy="707886"/>
          </a:xfrm>
          <a:prstGeom prst="rect">
            <a:avLst/>
          </a:prstGeom>
          <a:solidFill>
            <a:schemeClr val="bg1"/>
          </a:solidFill>
        </p:spPr>
        <p:txBody>
          <a:bodyPr wrap="square" rtlCol="0">
            <a:spAutoFit/>
          </a:bodyPr>
          <a:lstStyle/>
          <a:p>
            <a:r>
              <a:rPr kumimoji="0" lang="en-US" sz="4000" b="0" i="0" u="none" strike="noStrike" kern="1200" cap="none" spc="0" normalizeH="0" baseline="0" noProof="0" dirty="0">
                <a:ln>
                  <a:noFill/>
                </a:ln>
                <a:effectLst/>
                <a:uLnTx/>
                <a:uFillTx/>
                <a:latin typeface="Calibri"/>
                <a:ea typeface="+mj-ea"/>
                <a:cs typeface="+mj-cs"/>
              </a:rPr>
              <a:t>Diversity, Equity and Inclusion Priority </a:t>
            </a:r>
            <a:endParaRPr lang="en-US" dirty="0"/>
          </a:p>
        </p:txBody>
      </p:sp>
      <p:pic>
        <p:nvPicPr>
          <p:cNvPr id="13" name="Picture 12">
            <a:extLst>
              <a:ext uri="{FF2B5EF4-FFF2-40B4-BE49-F238E27FC236}">
                <a16:creationId xmlns:a16="http://schemas.microsoft.com/office/drawing/2014/main" id="{89B05652-0A88-D200-972C-CF7EF3B1F4AF}"/>
              </a:ext>
            </a:extLst>
          </p:cNvPr>
          <p:cNvPicPr>
            <a:picLocks noChangeAspect="1"/>
          </p:cNvPicPr>
          <p:nvPr/>
        </p:nvPicPr>
        <p:blipFill>
          <a:blip r:embed="rId2"/>
          <a:stretch>
            <a:fillRect/>
          </a:stretch>
        </p:blipFill>
        <p:spPr>
          <a:xfrm>
            <a:off x="838200" y="4260502"/>
            <a:ext cx="7944459" cy="2454444"/>
          </a:xfrm>
          <a:prstGeom prst="rect">
            <a:avLst/>
          </a:prstGeom>
        </p:spPr>
      </p:pic>
      <p:pic>
        <p:nvPicPr>
          <p:cNvPr id="14" name="Picture 13">
            <a:extLst>
              <a:ext uri="{FF2B5EF4-FFF2-40B4-BE49-F238E27FC236}">
                <a16:creationId xmlns:a16="http://schemas.microsoft.com/office/drawing/2014/main" id="{14F8E108-624C-AEBB-A61A-DB01CB67D24F}"/>
              </a:ext>
            </a:extLst>
          </p:cNvPr>
          <p:cNvPicPr>
            <a:picLocks noChangeAspect="1"/>
          </p:cNvPicPr>
          <p:nvPr/>
        </p:nvPicPr>
        <p:blipFill>
          <a:blip r:embed="rId3"/>
          <a:stretch>
            <a:fillRect/>
          </a:stretch>
        </p:blipFill>
        <p:spPr>
          <a:xfrm>
            <a:off x="8782659" y="4405734"/>
            <a:ext cx="2036240" cy="2309211"/>
          </a:xfrm>
          <a:prstGeom prst="rect">
            <a:avLst/>
          </a:prstGeom>
        </p:spPr>
      </p:pic>
      <p:pic>
        <p:nvPicPr>
          <p:cNvPr id="16" name="Picture 15" descr="A picture containing text, clipart, vector graphics&#10;&#10;Description automatically generated">
            <a:extLst>
              <a:ext uri="{FF2B5EF4-FFF2-40B4-BE49-F238E27FC236}">
                <a16:creationId xmlns:a16="http://schemas.microsoft.com/office/drawing/2014/main" id="{CEE027FB-7E39-F1D0-AA1D-1E960DA36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0" y="0"/>
            <a:ext cx="3048000" cy="1724722"/>
          </a:xfrm>
          <a:prstGeom prst="rect">
            <a:avLst/>
          </a:prstGeom>
        </p:spPr>
      </p:pic>
    </p:spTree>
    <p:extLst>
      <p:ext uri="{BB962C8B-B14F-4D97-AF65-F5344CB8AC3E}">
        <p14:creationId xmlns:p14="http://schemas.microsoft.com/office/powerpoint/2010/main" val="815158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66FD-9E22-544E-881E-D4336EEFC608}"/>
              </a:ext>
            </a:extLst>
          </p:cNvPr>
          <p:cNvSpPr>
            <a:spLocks noGrp="1"/>
          </p:cNvSpPr>
          <p:nvPr>
            <p:ph type="title"/>
          </p:nvPr>
        </p:nvSpPr>
        <p:spPr/>
        <p:txBody>
          <a:bodyPr/>
          <a:lstStyle/>
          <a:p>
            <a:r>
              <a:rPr lang="en-US" dirty="0"/>
              <a:t>Consumer Focused Research and Guides </a:t>
            </a:r>
          </a:p>
        </p:txBody>
      </p:sp>
      <p:sp>
        <p:nvSpPr>
          <p:cNvPr id="3" name="Content Placeholder 2">
            <a:extLst>
              <a:ext uri="{FF2B5EF4-FFF2-40B4-BE49-F238E27FC236}">
                <a16:creationId xmlns:a16="http://schemas.microsoft.com/office/drawing/2014/main" id="{ED9D4C28-B53F-2540-A01A-B6984758A45C}"/>
              </a:ext>
            </a:extLst>
          </p:cNvPr>
          <p:cNvSpPr>
            <a:spLocks noGrp="1"/>
          </p:cNvSpPr>
          <p:nvPr>
            <p:ph sz="quarter" idx="12"/>
          </p:nvPr>
        </p:nvSpPr>
        <p:spPr/>
        <p:txBody>
          <a:bodyPr>
            <a:normAutofit/>
          </a:bodyPr>
          <a:lstStyle/>
          <a:p>
            <a:pPr marL="0" marR="0" lvl="0" indent="0">
              <a:lnSpc>
                <a:spcPct val="107000"/>
              </a:lnSpc>
              <a:spcBef>
                <a:spcPts val="0"/>
              </a:spcBef>
              <a:spcAft>
                <a:spcPts val="0"/>
              </a:spcAft>
              <a:buNone/>
            </a:pPr>
            <a:r>
              <a:rPr lang="en-US" sz="2400" b="1" dirty="0">
                <a:latin typeface="Calibri Light" panose="020F0302020204030204" pitchFamily="34" charset="0"/>
                <a:ea typeface="Calibri Light" panose="020F0302020204030204" pitchFamily="34" charset="0"/>
                <a:cs typeface="Arial" panose="020B0604020202020204" pitchFamily="34" charset="0"/>
              </a:rPr>
              <a:t>Consumer Based Research </a:t>
            </a:r>
          </a:p>
          <a:p>
            <a:pPr marL="457200" lvl="1" indent="0">
              <a:lnSpc>
                <a:spcPct val="107000"/>
              </a:lnSpc>
              <a:spcBef>
                <a:spcPts val="0"/>
              </a:spcBef>
              <a:buNone/>
            </a:pPr>
            <a:r>
              <a:rPr lang="en-US" sz="1800" b="1" dirty="0">
                <a:latin typeface="Calibri Light" panose="020F0302020204030204" pitchFamily="34" charset="0"/>
                <a:ea typeface="Calibri Light" panose="020F0302020204030204" pitchFamily="34" charset="0"/>
                <a:cs typeface="Arial" panose="020B0604020202020204" pitchFamily="34" charset="0"/>
              </a:rPr>
              <a:t>Ongoing Surveys of Consumers – Retirement Risk Survey since 2001, Generations since 2018</a:t>
            </a:r>
          </a:p>
          <a:p>
            <a:pPr marL="457200" lvl="1" indent="0">
              <a:lnSpc>
                <a:spcPct val="107000"/>
              </a:lnSpc>
              <a:spcBef>
                <a:spcPts val="0"/>
              </a:spcBef>
              <a:buNone/>
            </a:pPr>
            <a:r>
              <a:rPr lang="en-US" sz="1800" b="1" dirty="0">
                <a:latin typeface="Calibri Light" panose="020F0302020204030204" pitchFamily="34" charset="0"/>
                <a:ea typeface="Calibri Light" panose="020F0302020204030204" pitchFamily="34" charset="0"/>
                <a:cs typeface="Arial" panose="020B0604020202020204" pitchFamily="34" charset="0"/>
              </a:rPr>
              <a:t>Consumer Focus Groups at Different Retirement Stages </a:t>
            </a:r>
          </a:p>
          <a:p>
            <a:pPr marL="457200" lvl="1" indent="0">
              <a:lnSpc>
                <a:spcPct val="107000"/>
              </a:lnSpc>
              <a:spcBef>
                <a:spcPts val="0"/>
              </a:spcBef>
              <a:buNone/>
            </a:pPr>
            <a:r>
              <a:rPr lang="en-US" sz="1800" b="1" dirty="0">
                <a:latin typeface="Calibri Light" panose="020F0302020204030204" pitchFamily="34" charset="0"/>
                <a:ea typeface="Calibri Light" panose="020F0302020204030204" pitchFamily="34" charset="0"/>
                <a:cs typeface="Arial" panose="020B0604020202020204" pitchFamily="34" charset="0"/>
              </a:rPr>
              <a:t>Interviews </a:t>
            </a:r>
          </a:p>
          <a:p>
            <a:pPr marL="342900" marR="0" lvl="0" indent="-342900">
              <a:lnSpc>
                <a:spcPct val="107000"/>
              </a:lnSpc>
              <a:spcBef>
                <a:spcPts val="0"/>
              </a:spcBef>
              <a:spcAft>
                <a:spcPts val="0"/>
              </a:spcAft>
              <a:buFont typeface="Symbol" panose="05050102010706020507" pitchFamily="18" charset="2"/>
              <a:buChar char=""/>
            </a:pPr>
            <a:endParaRPr lang="en-US" sz="1800" b="1" dirty="0">
              <a:effectLst/>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r>
              <a:rPr lang="en-US" sz="2400" b="1" dirty="0">
                <a:effectLst/>
                <a:latin typeface="Calibri Light" panose="020F0302020204030204" pitchFamily="34" charset="0"/>
                <a:ea typeface="Calibri Light" panose="020F0302020204030204" pitchFamily="34" charset="0"/>
                <a:cs typeface="Arial" panose="020B0604020202020204" pitchFamily="34" charset="0"/>
              </a:rPr>
              <a:t>Guides for Consumers </a:t>
            </a:r>
          </a:p>
          <a:p>
            <a:pPr marL="457200" lvl="1" indent="0">
              <a:lnSpc>
                <a:spcPct val="107000"/>
              </a:lnSpc>
              <a:spcBef>
                <a:spcPts val="0"/>
              </a:spcBef>
              <a:buNone/>
            </a:pPr>
            <a:r>
              <a:rPr lang="en-US" sz="1800" b="1" dirty="0">
                <a:effectLst/>
                <a:latin typeface="Calibri Light" panose="020F0302020204030204" pitchFamily="34" charset="0"/>
                <a:ea typeface="Calibri Light" panose="020F0302020204030204" pitchFamily="34" charset="0"/>
                <a:cs typeface="Arial" panose="020B0604020202020204" pitchFamily="34" charset="0"/>
              </a:rPr>
              <a:t>Written in Consumer-Friendly Language</a:t>
            </a:r>
          </a:p>
          <a:p>
            <a:pPr marL="457200" lvl="1" indent="0">
              <a:lnSpc>
                <a:spcPct val="107000"/>
              </a:lnSpc>
              <a:spcBef>
                <a:spcPts val="0"/>
              </a:spcBef>
              <a:buNone/>
            </a:pPr>
            <a:r>
              <a:rPr lang="en-US" sz="1800" b="1" dirty="0">
                <a:latin typeface="Calibri Light" panose="020F0302020204030204" pitchFamily="34" charset="0"/>
                <a:ea typeface="Calibri Light" panose="020F0302020204030204" pitchFamily="34" charset="0"/>
                <a:cs typeface="Arial" panose="020B0604020202020204" pitchFamily="34" charset="0"/>
              </a:rPr>
              <a:t>Series of 11 Brief Reports on Retirement Decisions</a:t>
            </a:r>
          </a:p>
          <a:p>
            <a:pPr marL="457200" lvl="1" indent="0">
              <a:lnSpc>
                <a:spcPct val="107000"/>
              </a:lnSpc>
              <a:spcBef>
                <a:spcPts val="0"/>
              </a:spcBef>
              <a:buNone/>
            </a:pPr>
            <a:r>
              <a:rPr lang="en-US" sz="1800" b="1" dirty="0">
                <a:latin typeface="Calibri Light" panose="020F0302020204030204" pitchFamily="34" charset="0"/>
                <a:ea typeface="Calibri Light" panose="020F0302020204030204" pitchFamily="34" charset="0"/>
                <a:cs typeface="Arial" panose="020B0604020202020204" pitchFamily="34" charset="0"/>
              </a:rPr>
              <a:t>Series on Retirement Literacy</a:t>
            </a:r>
          </a:p>
          <a:p>
            <a:pPr marL="457200" lvl="1" indent="0">
              <a:lnSpc>
                <a:spcPct val="107000"/>
              </a:lnSpc>
              <a:spcBef>
                <a:spcPts val="0"/>
              </a:spcBef>
              <a:buNone/>
            </a:pPr>
            <a:r>
              <a:rPr lang="en-US" sz="1800" b="1" dirty="0">
                <a:effectLst/>
                <a:latin typeface="Calibri Light" panose="020F0302020204030204" pitchFamily="34" charset="0"/>
                <a:ea typeface="Calibri Light" panose="020F0302020204030204" pitchFamily="34" charset="0"/>
                <a:cs typeface="Arial" panose="020B0604020202020204" pitchFamily="34" charset="0"/>
              </a:rPr>
              <a:t>Late in Life Decisions Guide</a:t>
            </a:r>
          </a:p>
          <a:p>
            <a:pPr marL="457200" lvl="1" indent="0">
              <a:lnSpc>
                <a:spcPct val="107000"/>
              </a:lnSpc>
              <a:spcBef>
                <a:spcPts val="0"/>
              </a:spcBef>
              <a:buNone/>
            </a:pPr>
            <a:r>
              <a:rPr lang="en-US" sz="1800" b="1" dirty="0">
                <a:effectLst/>
                <a:latin typeface="Calibri Light" panose="020F0302020204030204" pitchFamily="34" charset="0"/>
                <a:ea typeface="Calibri Light" panose="020F0302020204030204" pitchFamily="34" charset="0"/>
                <a:cs typeface="Arial" panose="020B0604020202020204" pitchFamily="34" charset="0"/>
              </a:rPr>
              <a:t>Longevity Infographics</a:t>
            </a:r>
          </a:p>
          <a:p>
            <a:pPr marL="457200" lvl="1" indent="0">
              <a:lnSpc>
                <a:spcPct val="107000"/>
              </a:lnSpc>
              <a:spcBef>
                <a:spcPts val="0"/>
              </a:spcBef>
              <a:buNone/>
            </a:pPr>
            <a:r>
              <a:rPr lang="en-US" sz="1800" b="1" dirty="0">
                <a:latin typeface="Calibri Light" panose="020F0302020204030204" pitchFamily="34" charset="0"/>
                <a:ea typeface="Calibri Light" panose="020F0302020204030204" pitchFamily="34" charset="0"/>
                <a:cs typeface="Arial" panose="020B0604020202020204" pitchFamily="34" charset="0"/>
              </a:rPr>
              <a:t>Managing Post-Retirement Risks Strategies (</a:t>
            </a:r>
            <a:r>
              <a:rPr lang="en-US" sz="1800" b="1" dirty="0">
                <a:effectLst/>
                <a:latin typeface="Calibri Light" panose="020F0302020204030204" pitchFamily="34" charset="0"/>
                <a:ea typeface="Calibri Light" panose="020F0302020204030204" pitchFamily="34" charset="0"/>
                <a:cs typeface="Arial" panose="020B0604020202020204" pitchFamily="34" charset="0"/>
              </a:rPr>
              <a:t>Risk Chart) </a:t>
            </a:r>
          </a:p>
          <a:p>
            <a:pPr marL="457200" lvl="1" indent="0">
              <a:lnSpc>
                <a:spcPct val="107000"/>
              </a:lnSpc>
              <a:spcBef>
                <a:spcPts val="0"/>
              </a:spcBef>
              <a:buNone/>
            </a:pPr>
            <a:r>
              <a:rPr lang="en-US" sz="2000" b="1" dirty="0">
                <a:effectLst/>
                <a:highlight>
                  <a:srgbClr val="FFFF00"/>
                </a:highlight>
                <a:latin typeface="Calibri Light" panose="020F0302020204030204" pitchFamily="34" charset="0"/>
                <a:ea typeface="Calibri Light" panose="020F0302020204030204" pitchFamily="34" charset="0"/>
                <a:cs typeface="Arial" panose="020B0604020202020204" pitchFamily="34" charset="0"/>
              </a:rPr>
              <a:t>New Project Starting on Solo Aging </a:t>
            </a:r>
          </a:p>
          <a:p>
            <a:pPr marL="457200" lvl="1" indent="0">
              <a:lnSpc>
                <a:spcPct val="107000"/>
              </a:lnSpc>
              <a:spcBef>
                <a:spcPts val="0"/>
              </a:spcBef>
              <a:buNone/>
            </a:pPr>
            <a:endParaRPr lang="en-US" sz="1800" b="1" dirty="0">
              <a:effectLst/>
              <a:latin typeface="Calibri Light" panose="020F0302020204030204" pitchFamily="34" charset="0"/>
              <a:ea typeface="Calibri Light" panose="020F0302020204030204" pitchFamily="34" charset="0"/>
              <a:cs typeface="Arial" panose="020B0604020202020204" pitchFamily="34" charset="0"/>
            </a:endParaRPr>
          </a:p>
          <a:p>
            <a:endParaRPr lang="en-US" dirty="0"/>
          </a:p>
        </p:txBody>
      </p:sp>
      <p:sp>
        <p:nvSpPr>
          <p:cNvPr id="5" name="Google Shape;13;p7">
            <a:extLst>
              <a:ext uri="{FF2B5EF4-FFF2-40B4-BE49-F238E27FC236}">
                <a16:creationId xmlns:a16="http://schemas.microsoft.com/office/drawing/2014/main" id="{3477D219-60EB-C54A-A37C-9A6DF49CDFBA}"/>
              </a:ext>
            </a:extLst>
          </p:cNvPr>
          <p:cNvSpPr txBox="1">
            <a:spLocks/>
          </p:cNvSpPr>
          <p:nvPr/>
        </p:nvSpPr>
        <p:spPr>
          <a:xfrm>
            <a:off x="5853565" y="6565157"/>
            <a:ext cx="484870" cy="149788"/>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825"/>
              <a:buFont typeface="Arial"/>
              <a:buNone/>
              <a:defRPr sz="1300" b="0" i="0" u="none" strike="noStrike" kern="1200" cap="none">
                <a:solidFill>
                  <a:schemeClr val="lt1"/>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9pPr>
          </a:lstStyle>
          <a:p>
            <a:fld id="{00000000-1234-1234-1234-123412341234}" type="slidenum">
              <a:rPr lang="en-US" smtClean="0"/>
              <a:pPr/>
              <a:t>8</a:t>
            </a:fld>
            <a:endParaRPr lang="en-US" dirty="0"/>
          </a:p>
        </p:txBody>
      </p:sp>
      <p:pic>
        <p:nvPicPr>
          <p:cNvPr id="4" name="Picture 3">
            <a:extLst>
              <a:ext uri="{FF2B5EF4-FFF2-40B4-BE49-F238E27FC236}">
                <a16:creationId xmlns:a16="http://schemas.microsoft.com/office/drawing/2014/main" id="{457A3AE4-BE7B-7A04-D1FF-D39AA4B0BF90}"/>
              </a:ext>
            </a:extLst>
          </p:cNvPr>
          <p:cNvPicPr>
            <a:picLocks noChangeAspect="1"/>
          </p:cNvPicPr>
          <p:nvPr/>
        </p:nvPicPr>
        <p:blipFill>
          <a:blip r:embed="rId2"/>
          <a:stretch>
            <a:fillRect/>
          </a:stretch>
        </p:blipFill>
        <p:spPr>
          <a:xfrm>
            <a:off x="9930380" y="1572920"/>
            <a:ext cx="2188769" cy="1686886"/>
          </a:xfrm>
          <a:prstGeom prst="rect">
            <a:avLst/>
          </a:prstGeom>
        </p:spPr>
      </p:pic>
      <p:pic>
        <p:nvPicPr>
          <p:cNvPr id="6" name="Picture 5">
            <a:extLst>
              <a:ext uri="{FF2B5EF4-FFF2-40B4-BE49-F238E27FC236}">
                <a16:creationId xmlns:a16="http://schemas.microsoft.com/office/drawing/2014/main" id="{D2484971-376E-8213-DF93-0144D3A717E0}"/>
              </a:ext>
            </a:extLst>
          </p:cNvPr>
          <p:cNvPicPr>
            <a:picLocks noChangeAspect="1"/>
          </p:cNvPicPr>
          <p:nvPr/>
        </p:nvPicPr>
        <p:blipFill>
          <a:blip r:embed="rId3"/>
          <a:stretch>
            <a:fillRect/>
          </a:stretch>
        </p:blipFill>
        <p:spPr>
          <a:xfrm>
            <a:off x="8938239" y="2525909"/>
            <a:ext cx="1707990" cy="2198584"/>
          </a:xfrm>
          <a:prstGeom prst="rect">
            <a:avLst/>
          </a:prstGeom>
        </p:spPr>
      </p:pic>
      <p:pic>
        <p:nvPicPr>
          <p:cNvPr id="7" name="Picture 6">
            <a:extLst>
              <a:ext uri="{FF2B5EF4-FFF2-40B4-BE49-F238E27FC236}">
                <a16:creationId xmlns:a16="http://schemas.microsoft.com/office/drawing/2014/main" id="{9F79A8D6-F93D-0104-8746-5D886DF75302}"/>
              </a:ext>
            </a:extLst>
          </p:cNvPr>
          <p:cNvPicPr>
            <a:picLocks noChangeAspect="1"/>
          </p:cNvPicPr>
          <p:nvPr/>
        </p:nvPicPr>
        <p:blipFill>
          <a:blip r:embed="rId4"/>
          <a:stretch>
            <a:fillRect/>
          </a:stretch>
        </p:blipFill>
        <p:spPr>
          <a:xfrm>
            <a:off x="7256594" y="4102186"/>
            <a:ext cx="2365060" cy="1822753"/>
          </a:xfrm>
          <a:prstGeom prst="rect">
            <a:avLst/>
          </a:prstGeom>
        </p:spPr>
      </p:pic>
      <p:pic>
        <p:nvPicPr>
          <p:cNvPr id="8" name="Picture 7">
            <a:extLst>
              <a:ext uri="{FF2B5EF4-FFF2-40B4-BE49-F238E27FC236}">
                <a16:creationId xmlns:a16="http://schemas.microsoft.com/office/drawing/2014/main" id="{5E30A102-0CAE-88FF-7A52-BBA5B73FA446}"/>
              </a:ext>
            </a:extLst>
          </p:cNvPr>
          <p:cNvPicPr>
            <a:picLocks noChangeAspect="1"/>
          </p:cNvPicPr>
          <p:nvPr/>
        </p:nvPicPr>
        <p:blipFill>
          <a:blip r:embed="rId5"/>
          <a:stretch>
            <a:fillRect/>
          </a:stretch>
        </p:blipFill>
        <p:spPr>
          <a:xfrm>
            <a:off x="9562300" y="4575309"/>
            <a:ext cx="2167857" cy="1686886"/>
          </a:xfrm>
          <a:prstGeom prst="rect">
            <a:avLst/>
          </a:prstGeom>
        </p:spPr>
      </p:pic>
    </p:spTree>
    <p:extLst>
      <p:ext uri="{BB962C8B-B14F-4D97-AF65-F5344CB8AC3E}">
        <p14:creationId xmlns:p14="http://schemas.microsoft.com/office/powerpoint/2010/main" val="2288119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66FD-9E22-544E-881E-D4336EEFC608}"/>
              </a:ext>
            </a:extLst>
          </p:cNvPr>
          <p:cNvSpPr>
            <a:spLocks noGrp="1"/>
          </p:cNvSpPr>
          <p:nvPr>
            <p:ph type="title"/>
          </p:nvPr>
        </p:nvSpPr>
        <p:spPr/>
        <p:txBody>
          <a:bodyPr/>
          <a:lstStyle/>
          <a:p>
            <a:r>
              <a:rPr lang="en-US" dirty="0"/>
              <a:t>Professional Development </a:t>
            </a:r>
          </a:p>
        </p:txBody>
      </p:sp>
      <p:sp>
        <p:nvSpPr>
          <p:cNvPr id="3" name="Content Placeholder 2">
            <a:extLst>
              <a:ext uri="{FF2B5EF4-FFF2-40B4-BE49-F238E27FC236}">
                <a16:creationId xmlns:a16="http://schemas.microsoft.com/office/drawing/2014/main" id="{ED9D4C28-B53F-2540-A01A-B6984758A45C}"/>
              </a:ext>
            </a:extLst>
          </p:cNvPr>
          <p:cNvSpPr>
            <a:spLocks noGrp="1"/>
          </p:cNvSpPr>
          <p:nvPr>
            <p:ph sz="quarter" idx="12"/>
          </p:nvPr>
        </p:nvSpPr>
        <p:spPr/>
        <p:txBody>
          <a:bodyPr>
            <a:normAutofit/>
          </a:bodyPr>
          <a:lstStyle/>
          <a:p>
            <a:pPr marL="0" marR="0" lvl="0" indent="0">
              <a:lnSpc>
                <a:spcPct val="107000"/>
              </a:lnSpc>
              <a:spcBef>
                <a:spcPts val="0"/>
              </a:spcBef>
              <a:spcAft>
                <a:spcPts val="0"/>
              </a:spcAft>
              <a:buNone/>
            </a:pPr>
            <a:r>
              <a:rPr lang="en-US" b="1" dirty="0">
                <a:effectLst/>
                <a:latin typeface="Calibri Light" panose="020F0302020204030204" pitchFamily="34" charset="0"/>
                <a:ea typeface="Calibri Light" panose="020F0302020204030204" pitchFamily="34" charset="0"/>
                <a:cs typeface="Arial" panose="020B0604020202020204" pitchFamily="34" charset="0"/>
              </a:rPr>
              <a:t>Recent Sessions at the 2022 SOA Impact</a:t>
            </a:r>
          </a:p>
          <a:p>
            <a:pPr marL="0" marR="0" lvl="0" indent="0">
              <a:lnSpc>
                <a:spcPct val="107000"/>
              </a:lnSpc>
              <a:spcBef>
                <a:spcPts val="0"/>
              </a:spcBef>
              <a:spcAft>
                <a:spcPts val="0"/>
              </a:spcAft>
              <a:buNone/>
            </a:pPr>
            <a:r>
              <a:rPr lang="en-US" b="1" dirty="0">
                <a:effectLst/>
                <a:latin typeface="Calibri Light" panose="020F0302020204030204" pitchFamily="34" charset="0"/>
                <a:ea typeface="Calibri Light" panose="020F0302020204030204" pitchFamily="34" charset="0"/>
                <a:cs typeface="Arial" panose="020B0604020202020204" pitchFamily="34" charset="0"/>
              </a:rPr>
              <a:t>and Living to 100 Conference</a:t>
            </a:r>
          </a:p>
          <a:p>
            <a:pPr marL="0" marR="0" lvl="0" indent="0">
              <a:lnSpc>
                <a:spcPct val="107000"/>
              </a:lnSpc>
              <a:spcBef>
                <a:spcPts val="0"/>
              </a:spcBef>
              <a:spcAft>
                <a:spcPts val="0"/>
              </a:spcAft>
              <a:buNone/>
            </a:pPr>
            <a:endParaRPr lang="en-US" b="1" dirty="0">
              <a:effectLst/>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r>
              <a:rPr lang="en-US" b="1" dirty="0">
                <a:latin typeface="Calibri Light" panose="020F0302020204030204" pitchFamily="34" charset="0"/>
                <a:ea typeface="Calibri Light" panose="020F0302020204030204" pitchFamily="34" charset="0"/>
                <a:cs typeface="Arial" panose="020B0604020202020204" pitchFamily="34" charset="0"/>
              </a:rPr>
              <a:t>Participate in: </a:t>
            </a:r>
          </a:p>
          <a:p>
            <a:pPr marL="0" marR="0" lvl="0" indent="0">
              <a:lnSpc>
                <a:spcPct val="107000"/>
              </a:lnSpc>
              <a:spcBef>
                <a:spcPts val="0"/>
              </a:spcBef>
              <a:spcAft>
                <a:spcPts val="0"/>
              </a:spcAft>
              <a:buNone/>
            </a:pPr>
            <a:r>
              <a:rPr lang="en-US" b="1" dirty="0">
                <a:solidFill>
                  <a:schemeClr val="accent5"/>
                </a:solidFill>
                <a:effectLst/>
                <a:latin typeface="Calibri Light" panose="020F0302020204030204" pitchFamily="34" charset="0"/>
                <a:ea typeface="Calibri Light" panose="020F0302020204030204" pitchFamily="34" charset="0"/>
                <a:cs typeface="Arial" panose="020B0604020202020204" pitchFamily="34" charset="0"/>
              </a:rPr>
              <a:t>	</a:t>
            </a:r>
            <a:r>
              <a:rPr lang="en-US" b="1" dirty="0">
                <a:effectLst/>
                <a:latin typeface="Calibri Light" panose="020F0302020204030204" pitchFamily="34" charset="0"/>
                <a:ea typeface="Calibri Light" panose="020F0302020204030204" pitchFamily="34" charset="0"/>
                <a:cs typeface="Arial" panose="020B0604020202020204" pitchFamily="34" charset="0"/>
              </a:rPr>
              <a:t>Non-SOA industry conferences</a:t>
            </a:r>
          </a:p>
          <a:p>
            <a:pPr marL="0" marR="0" lvl="0" indent="0">
              <a:lnSpc>
                <a:spcPct val="107000"/>
              </a:lnSpc>
              <a:spcBef>
                <a:spcPts val="0"/>
              </a:spcBef>
              <a:spcAft>
                <a:spcPts val="0"/>
              </a:spcAft>
              <a:buNone/>
            </a:pPr>
            <a:endParaRPr lang="en-US" b="1" dirty="0">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r>
              <a:rPr lang="en-US" b="1" dirty="0">
                <a:latin typeface="Calibri Light" panose="020F0302020204030204" pitchFamily="34" charset="0"/>
                <a:ea typeface="Calibri Light" panose="020F0302020204030204" pitchFamily="34" charset="0"/>
                <a:cs typeface="Arial" panose="020B0604020202020204" pitchFamily="34" charset="0"/>
              </a:rPr>
              <a:t>	A</a:t>
            </a:r>
            <a:r>
              <a:rPr lang="en-US" b="1" dirty="0">
                <a:effectLst/>
                <a:latin typeface="Calibri Light" panose="020F0302020204030204" pitchFamily="34" charset="0"/>
                <a:ea typeface="Calibri Light" panose="020F0302020204030204" pitchFamily="34" charset="0"/>
                <a:cs typeface="Arial" panose="020B0604020202020204" pitchFamily="34" charset="0"/>
              </a:rPr>
              <a:t>ctuarial clubs (Middle Atlantic Actuarial Club, etc.) </a:t>
            </a:r>
          </a:p>
          <a:p>
            <a:pPr marL="0" marR="0" lvl="0" indent="0">
              <a:lnSpc>
                <a:spcPct val="107000"/>
              </a:lnSpc>
              <a:spcBef>
                <a:spcPts val="0"/>
              </a:spcBef>
              <a:spcAft>
                <a:spcPts val="0"/>
              </a:spcAft>
              <a:buNone/>
            </a:pPr>
            <a:endParaRPr lang="en-US" b="1" dirty="0">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r>
              <a:rPr lang="en-US" b="1" dirty="0">
                <a:latin typeface="Calibri Light" panose="020F0302020204030204" pitchFamily="34" charset="0"/>
                <a:ea typeface="Calibri Light" panose="020F0302020204030204" pitchFamily="34" charset="0"/>
                <a:cs typeface="Arial" panose="020B0604020202020204" pitchFamily="34" charset="0"/>
              </a:rPr>
              <a:t>	W</a:t>
            </a:r>
            <a:r>
              <a:rPr lang="en-US" b="1" dirty="0">
                <a:effectLst/>
                <a:latin typeface="Calibri Light" panose="020F0302020204030204" pitchFamily="34" charset="0"/>
                <a:ea typeface="Calibri Light" panose="020F0302020204030204" pitchFamily="34" charset="0"/>
                <a:cs typeface="Arial" panose="020B0604020202020204" pitchFamily="34" charset="0"/>
              </a:rPr>
              <a:t>ebcasts (Impact of </a:t>
            </a:r>
            <a:r>
              <a:rPr lang="en-US" b="1" dirty="0">
                <a:latin typeface="Calibri Light" panose="020F0302020204030204" pitchFamily="34" charset="0"/>
                <a:ea typeface="Calibri Light" panose="020F0302020204030204" pitchFamily="34" charset="0"/>
                <a:cs typeface="Arial" panose="020B0604020202020204" pitchFamily="34" charset="0"/>
              </a:rPr>
              <a:t>Financial Well-Being last week, upcoming) </a:t>
            </a:r>
          </a:p>
          <a:p>
            <a:pPr marL="0" marR="0" lvl="0" indent="0">
              <a:lnSpc>
                <a:spcPct val="107000"/>
              </a:lnSpc>
              <a:spcBef>
                <a:spcPts val="0"/>
              </a:spcBef>
              <a:spcAft>
                <a:spcPts val="0"/>
              </a:spcAft>
              <a:buNone/>
            </a:pPr>
            <a:endParaRPr lang="en-US" b="1" dirty="0">
              <a:effectLst/>
              <a:latin typeface="Calibri Light" panose="020F0302020204030204" pitchFamily="34" charset="0"/>
              <a:ea typeface="Calibri Light" panose="020F0302020204030204" pitchFamily="34" charset="0"/>
              <a:cs typeface="Arial" panose="020B0604020202020204" pitchFamily="34" charset="0"/>
            </a:endParaRPr>
          </a:p>
          <a:p>
            <a:pPr marL="0" marR="0" lvl="0" indent="0">
              <a:lnSpc>
                <a:spcPct val="107000"/>
              </a:lnSpc>
              <a:spcBef>
                <a:spcPts val="0"/>
              </a:spcBef>
              <a:spcAft>
                <a:spcPts val="0"/>
              </a:spcAft>
              <a:buNone/>
            </a:pPr>
            <a:endParaRPr lang="en-US" b="1" dirty="0">
              <a:effectLst/>
              <a:latin typeface="Calibri Light" panose="020F0302020204030204" pitchFamily="34" charset="0"/>
              <a:ea typeface="Calibri Light" panose="020F0302020204030204" pitchFamily="34" charset="0"/>
              <a:cs typeface="Arial" panose="020B0604020202020204" pitchFamily="34" charset="0"/>
            </a:endParaRPr>
          </a:p>
          <a:p>
            <a:endParaRPr lang="en-US" dirty="0"/>
          </a:p>
        </p:txBody>
      </p:sp>
      <p:sp>
        <p:nvSpPr>
          <p:cNvPr id="5" name="Google Shape;13;p7">
            <a:extLst>
              <a:ext uri="{FF2B5EF4-FFF2-40B4-BE49-F238E27FC236}">
                <a16:creationId xmlns:a16="http://schemas.microsoft.com/office/drawing/2014/main" id="{3477D219-60EB-C54A-A37C-9A6DF49CDFBA}"/>
              </a:ext>
            </a:extLst>
          </p:cNvPr>
          <p:cNvSpPr txBox="1">
            <a:spLocks/>
          </p:cNvSpPr>
          <p:nvPr/>
        </p:nvSpPr>
        <p:spPr>
          <a:xfrm>
            <a:off x="5853565" y="6565157"/>
            <a:ext cx="484870" cy="149788"/>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825"/>
              <a:buFont typeface="Arial"/>
              <a:buNone/>
              <a:defRPr sz="1300" b="0" i="0" u="none" strike="noStrike" kern="1200" cap="none">
                <a:solidFill>
                  <a:schemeClr val="lt1"/>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825"/>
              <a:buFont typeface="Arial"/>
              <a:buNone/>
              <a:defRPr sz="825" b="0" i="0" u="none" strike="noStrike" kern="1200" cap="none">
                <a:solidFill>
                  <a:schemeClr val="lt1"/>
                </a:solidFill>
                <a:latin typeface="Calibri"/>
                <a:ea typeface="Calibri"/>
                <a:cs typeface="Calibri"/>
                <a:sym typeface="Calibri"/>
              </a:defRPr>
            </a:lvl9pPr>
          </a:lstStyle>
          <a:p>
            <a:fld id="{00000000-1234-1234-1234-123412341234}" type="slidenum">
              <a:rPr lang="en-US" smtClean="0"/>
              <a:pPr/>
              <a:t>9</a:t>
            </a:fld>
            <a:endParaRPr lang="en-US" dirty="0"/>
          </a:p>
        </p:txBody>
      </p:sp>
      <p:pic>
        <p:nvPicPr>
          <p:cNvPr id="6" name="Picture 5" descr="A large group of people sitting in a room&#10;&#10;Description automatically generated with low confidence">
            <a:extLst>
              <a:ext uri="{FF2B5EF4-FFF2-40B4-BE49-F238E27FC236}">
                <a16:creationId xmlns:a16="http://schemas.microsoft.com/office/drawing/2014/main" id="{01D033D9-BE1C-9C9A-01C7-8332E2C3EF8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34066" y="93186"/>
            <a:ext cx="5225142" cy="3474720"/>
          </a:xfrm>
          <a:prstGeom prst="rect">
            <a:avLst/>
          </a:prstGeom>
        </p:spPr>
      </p:pic>
    </p:spTree>
    <p:extLst>
      <p:ext uri="{BB962C8B-B14F-4D97-AF65-F5344CB8AC3E}">
        <p14:creationId xmlns:p14="http://schemas.microsoft.com/office/powerpoint/2010/main" val="3602389766"/>
      </p:ext>
    </p:extLst>
  </p:cSld>
  <p:clrMapOvr>
    <a:masterClrMapping/>
  </p:clrMapOvr>
</p:sld>
</file>

<file path=ppt/theme/theme1.xml><?xml version="1.0" encoding="utf-8"?>
<a:theme xmlns:a="http://schemas.openxmlformats.org/drawingml/2006/main" name="SOAwide_Master">
  <a:themeElements>
    <a:clrScheme name="AR2021">
      <a:dk1>
        <a:srgbClr val="000000"/>
      </a:dk1>
      <a:lt1>
        <a:sysClr val="window" lastClr="FFFFFF"/>
      </a:lt1>
      <a:dk2>
        <a:srgbClr val="024D7C"/>
      </a:dk2>
      <a:lt2>
        <a:srgbClr val="BEBBBA"/>
      </a:lt2>
      <a:accent1>
        <a:srgbClr val="024D7C"/>
      </a:accent1>
      <a:accent2>
        <a:srgbClr val="BABF33"/>
      </a:accent2>
      <a:accent3>
        <a:srgbClr val="77C4D5"/>
      </a:accent3>
      <a:accent4>
        <a:srgbClr val="FDCE07"/>
      </a:accent4>
      <a:accent5>
        <a:srgbClr val="D23138"/>
      </a:accent5>
      <a:accent6>
        <a:srgbClr val="E27F26"/>
      </a:accent6>
      <a:hlink>
        <a:srgbClr val="024D7C"/>
      </a:hlink>
      <a:folHlink>
        <a:srgbClr val="8B8F26"/>
      </a:folHlink>
    </a:clrScheme>
    <a:fontScheme name="SOA Brand Fonts">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 PPT Sample 20220228.pptx" id="{C941A88B-380C-41C2-9928-830B35014C3B}" vid="{5C560D69-33FA-4771-A0AA-DD98027B48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 PPT Template 20220228</Template>
  <TotalTime>894</TotalTime>
  <Words>702</Words>
  <Application>Microsoft Office PowerPoint</Application>
  <PresentationFormat>Widescreen</PresentationFormat>
  <Paragraphs>165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Amasis MT Pro Black</vt:lpstr>
      <vt:lpstr>Arial</vt:lpstr>
      <vt:lpstr>Calibri</vt:lpstr>
      <vt:lpstr>Calibri Light</vt:lpstr>
      <vt:lpstr>Symbol</vt:lpstr>
      <vt:lpstr>SOAwide_Master</vt:lpstr>
      <vt:lpstr>PowerPoint Presentation</vt:lpstr>
      <vt:lpstr>WELCOME TO OUR OPEN HOUSE! </vt:lpstr>
      <vt:lpstr>Aging and Retirement Program History/Mission </vt:lpstr>
      <vt:lpstr>Multidisciplinary Focus</vt:lpstr>
      <vt:lpstr>Partnering </vt:lpstr>
      <vt:lpstr>Environmental Scanning</vt:lpstr>
      <vt:lpstr>Diversity, Equity and Inclusion Priority </vt:lpstr>
      <vt:lpstr>Consumer Focused Research and Guides </vt:lpstr>
      <vt:lpstr>Professional Development </vt:lpstr>
      <vt:lpstr>Communication Strategies</vt:lpstr>
      <vt:lpstr>Special thanks to our Steering Committee!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Siegel</dc:creator>
  <cp:lastModifiedBy>Barbara Scott</cp:lastModifiedBy>
  <cp:revision>42</cp:revision>
  <cp:lastPrinted>2015-07-27T19:55:15Z</cp:lastPrinted>
  <dcterms:created xsi:type="dcterms:W3CDTF">2023-02-08T23:14:05Z</dcterms:created>
  <dcterms:modified xsi:type="dcterms:W3CDTF">2023-02-16T20:14:07Z</dcterms:modified>
</cp:coreProperties>
</file>