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111" r:id="rId1"/>
  </p:sldMasterIdLst>
  <p:notesMasterIdLst>
    <p:notesMasterId r:id="rId34"/>
  </p:notesMasterIdLst>
  <p:sldIdLst>
    <p:sldId id="256" r:id="rId2"/>
    <p:sldId id="257" r:id="rId3"/>
    <p:sldId id="258" r:id="rId4"/>
    <p:sldId id="259" r:id="rId5"/>
    <p:sldId id="261" r:id="rId6"/>
    <p:sldId id="278" r:id="rId7"/>
    <p:sldId id="262" r:id="rId8"/>
    <p:sldId id="279" r:id="rId9"/>
    <p:sldId id="263" r:id="rId10"/>
    <p:sldId id="271" r:id="rId11"/>
    <p:sldId id="264" r:id="rId12"/>
    <p:sldId id="280" r:id="rId13"/>
    <p:sldId id="265" r:id="rId14"/>
    <p:sldId id="273" r:id="rId15"/>
    <p:sldId id="266" r:id="rId16"/>
    <p:sldId id="275" r:id="rId17"/>
    <p:sldId id="267" r:id="rId18"/>
    <p:sldId id="276" r:id="rId19"/>
    <p:sldId id="268" r:id="rId20"/>
    <p:sldId id="274" r:id="rId21"/>
    <p:sldId id="269" r:id="rId22"/>
    <p:sldId id="277" r:id="rId23"/>
    <p:sldId id="282" r:id="rId24"/>
    <p:sldId id="284" r:id="rId25"/>
    <p:sldId id="287" r:id="rId26"/>
    <p:sldId id="270" r:id="rId27"/>
    <p:sldId id="285" r:id="rId28"/>
    <p:sldId id="272" r:id="rId29"/>
    <p:sldId id="286" r:id="rId30"/>
    <p:sldId id="281" r:id="rId31"/>
    <p:sldId id="288" r:id="rId32"/>
    <p:sldId id="283" r:id="rId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11" d="100"/>
          <a:sy n="111" d="100"/>
        </p:scale>
        <p:origin x="312" y="114"/>
      </p:cViewPr>
      <p:guideLst/>
    </p:cSldViewPr>
  </p:slideViewPr>
  <p:notesTextViewPr>
    <p:cViewPr>
      <p:scale>
        <a:sx n="3" d="2"/>
        <a:sy n="3" d="2"/>
      </p:scale>
      <p:origin x="0" y="0"/>
    </p:cViewPr>
  </p:notesTextViewPr>
  <p:sorterViewPr>
    <p:cViewPr>
      <p:scale>
        <a:sx n="100" d="100"/>
        <a:sy n="100" d="100"/>
      </p:scale>
      <p:origin x="0" y="-4194"/>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8E1A903-4C1D-423C-AE4E-024BD0C2B811}" type="datetimeFigureOut">
              <a:rPr lang="en-US" smtClean="0"/>
              <a:t>10/21/2013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6B78DDB-135A-4B44-9712-9C7F2CC18FD3}" type="slidenum">
              <a:rPr lang="en-US" smtClean="0"/>
              <a:t>‹#›</a:t>
            </a:fld>
            <a:endParaRPr lang="en-US"/>
          </a:p>
        </p:txBody>
      </p:sp>
    </p:spTree>
    <p:extLst>
      <p:ext uri="{BB962C8B-B14F-4D97-AF65-F5344CB8AC3E}">
        <p14:creationId xmlns:p14="http://schemas.microsoft.com/office/powerpoint/2010/main" val="845317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6B78DDB-135A-4B44-9712-9C7F2CC18FD3}" type="slidenum">
              <a:rPr lang="en-US" smtClean="0"/>
              <a:t>4</a:t>
            </a:fld>
            <a:endParaRPr lang="en-US"/>
          </a:p>
        </p:txBody>
      </p:sp>
    </p:spTree>
    <p:extLst>
      <p:ext uri="{BB962C8B-B14F-4D97-AF65-F5344CB8AC3E}">
        <p14:creationId xmlns:p14="http://schemas.microsoft.com/office/powerpoint/2010/main" val="34893898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6B78DDB-135A-4B44-9712-9C7F2CC18FD3}" type="slidenum">
              <a:rPr lang="en-US" smtClean="0"/>
              <a:t>22</a:t>
            </a:fld>
            <a:endParaRPr lang="en-US"/>
          </a:p>
        </p:txBody>
      </p:sp>
    </p:spTree>
    <p:extLst>
      <p:ext uri="{BB962C8B-B14F-4D97-AF65-F5344CB8AC3E}">
        <p14:creationId xmlns:p14="http://schemas.microsoft.com/office/powerpoint/2010/main" val="5138793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6B78DDB-135A-4B44-9712-9C7F2CC18FD3}" type="slidenum">
              <a:rPr lang="en-US" smtClean="0"/>
              <a:t>24</a:t>
            </a:fld>
            <a:endParaRPr lang="en-US"/>
          </a:p>
        </p:txBody>
      </p:sp>
    </p:spTree>
    <p:extLst>
      <p:ext uri="{BB962C8B-B14F-4D97-AF65-F5344CB8AC3E}">
        <p14:creationId xmlns:p14="http://schemas.microsoft.com/office/powerpoint/2010/main" val="7726557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6B78DDB-135A-4B44-9712-9C7F2CC18FD3}" type="slidenum">
              <a:rPr lang="en-US" smtClean="0"/>
              <a:t>26</a:t>
            </a:fld>
            <a:endParaRPr lang="en-US"/>
          </a:p>
        </p:txBody>
      </p:sp>
    </p:spTree>
    <p:extLst>
      <p:ext uri="{BB962C8B-B14F-4D97-AF65-F5344CB8AC3E}">
        <p14:creationId xmlns:p14="http://schemas.microsoft.com/office/powerpoint/2010/main" val="20432956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6B78DDB-135A-4B44-9712-9C7F2CC18FD3}" type="slidenum">
              <a:rPr lang="en-US" smtClean="0"/>
              <a:t>28</a:t>
            </a:fld>
            <a:endParaRPr lang="en-US"/>
          </a:p>
        </p:txBody>
      </p:sp>
    </p:spTree>
    <p:extLst>
      <p:ext uri="{BB962C8B-B14F-4D97-AF65-F5344CB8AC3E}">
        <p14:creationId xmlns:p14="http://schemas.microsoft.com/office/powerpoint/2010/main" val="37546543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6B78DDB-135A-4B44-9712-9C7F2CC18FD3}" type="slidenum">
              <a:rPr lang="en-US" smtClean="0"/>
              <a:t>30</a:t>
            </a:fld>
            <a:endParaRPr lang="en-US"/>
          </a:p>
        </p:txBody>
      </p:sp>
    </p:spTree>
    <p:extLst>
      <p:ext uri="{BB962C8B-B14F-4D97-AF65-F5344CB8AC3E}">
        <p14:creationId xmlns:p14="http://schemas.microsoft.com/office/powerpoint/2010/main" val="397455146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6B78DDB-135A-4B44-9712-9C7F2CC18FD3}" type="slidenum">
              <a:rPr lang="en-US" smtClean="0"/>
              <a:t>32</a:t>
            </a:fld>
            <a:endParaRPr lang="en-US"/>
          </a:p>
        </p:txBody>
      </p:sp>
    </p:spTree>
    <p:extLst>
      <p:ext uri="{BB962C8B-B14F-4D97-AF65-F5344CB8AC3E}">
        <p14:creationId xmlns:p14="http://schemas.microsoft.com/office/powerpoint/2010/main" val="34791596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6B78DDB-135A-4B44-9712-9C7F2CC18FD3}" type="slidenum">
              <a:rPr lang="en-US" smtClean="0"/>
              <a:t>6</a:t>
            </a:fld>
            <a:endParaRPr lang="en-US"/>
          </a:p>
        </p:txBody>
      </p:sp>
    </p:spTree>
    <p:extLst>
      <p:ext uri="{BB962C8B-B14F-4D97-AF65-F5344CB8AC3E}">
        <p14:creationId xmlns:p14="http://schemas.microsoft.com/office/powerpoint/2010/main" val="40801053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6B78DDB-135A-4B44-9712-9C7F2CC18FD3}" type="slidenum">
              <a:rPr lang="en-US" smtClean="0"/>
              <a:t>8</a:t>
            </a:fld>
            <a:endParaRPr lang="en-US"/>
          </a:p>
        </p:txBody>
      </p:sp>
    </p:spTree>
    <p:extLst>
      <p:ext uri="{BB962C8B-B14F-4D97-AF65-F5344CB8AC3E}">
        <p14:creationId xmlns:p14="http://schemas.microsoft.com/office/powerpoint/2010/main" val="38823203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6B78DDB-135A-4B44-9712-9C7F2CC18FD3}" type="slidenum">
              <a:rPr lang="en-US" smtClean="0"/>
              <a:t>10</a:t>
            </a:fld>
            <a:endParaRPr lang="en-US"/>
          </a:p>
        </p:txBody>
      </p:sp>
    </p:spTree>
    <p:extLst>
      <p:ext uri="{BB962C8B-B14F-4D97-AF65-F5344CB8AC3E}">
        <p14:creationId xmlns:p14="http://schemas.microsoft.com/office/powerpoint/2010/main" val="31316592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6B78DDB-135A-4B44-9712-9C7F2CC18FD3}" type="slidenum">
              <a:rPr lang="en-US" smtClean="0"/>
              <a:t>12</a:t>
            </a:fld>
            <a:endParaRPr lang="en-US"/>
          </a:p>
        </p:txBody>
      </p:sp>
    </p:spTree>
    <p:extLst>
      <p:ext uri="{BB962C8B-B14F-4D97-AF65-F5344CB8AC3E}">
        <p14:creationId xmlns:p14="http://schemas.microsoft.com/office/powerpoint/2010/main" val="19503092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6B78DDB-135A-4B44-9712-9C7F2CC18FD3}" type="slidenum">
              <a:rPr lang="en-US" smtClean="0"/>
              <a:t>14</a:t>
            </a:fld>
            <a:endParaRPr lang="en-US"/>
          </a:p>
        </p:txBody>
      </p:sp>
    </p:spTree>
    <p:extLst>
      <p:ext uri="{BB962C8B-B14F-4D97-AF65-F5344CB8AC3E}">
        <p14:creationId xmlns:p14="http://schemas.microsoft.com/office/powerpoint/2010/main" val="39337665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6B78DDB-135A-4B44-9712-9C7F2CC18FD3}" type="slidenum">
              <a:rPr lang="en-US" smtClean="0"/>
              <a:t>16</a:t>
            </a:fld>
            <a:endParaRPr lang="en-US"/>
          </a:p>
        </p:txBody>
      </p:sp>
    </p:spTree>
    <p:extLst>
      <p:ext uri="{BB962C8B-B14F-4D97-AF65-F5344CB8AC3E}">
        <p14:creationId xmlns:p14="http://schemas.microsoft.com/office/powerpoint/2010/main" val="1607573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6B78DDB-135A-4B44-9712-9C7F2CC18FD3}" type="slidenum">
              <a:rPr lang="en-US" smtClean="0"/>
              <a:t>18</a:t>
            </a:fld>
            <a:endParaRPr lang="en-US"/>
          </a:p>
        </p:txBody>
      </p:sp>
    </p:spTree>
    <p:extLst>
      <p:ext uri="{BB962C8B-B14F-4D97-AF65-F5344CB8AC3E}">
        <p14:creationId xmlns:p14="http://schemas.microsoft.com/office/powerpoint/2010/main" val="34598233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6B78DDB-135A-4B44-9712-9C7F2CC18FD3}" type="slidenum">
              <a:rPr lang="en-US" smtClean="0"/>
              <a:t>20</a:t>
            </a:fld>
            <a:endParaRPr lang="en-US"/>
          </a:p>
        </p:txBody>
      </p:sp>
    </p:spTree>
    <p:extLst>
      <p:ext uri="{BB962C8B-B14F-4D97-AF65-F5344CB8AC3E}">
        <p14:creationId xmlns:p14="http://schemas.microsoft.com/office/powerpoint/2010/main" val="10786696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0" y="-1"/>
            <a:ext cx="12192000" cy="457200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457200" y="4960137"/>
            <a:ext cx="7772400" cy="1463040"/>
          </a:xfrm>
        </p:spPr>
        <p:txBody>
          <a:bodyPr anchor="ctr">
            <a:normAutofit/>
          </a:bodyPr>
          <a:lstStyle>
            <a:lvl1pPr algn="r">
              <a:defRPr sz="5000" spc="200" baseline="0"/>
            </a:lvl1pPr>
          </a:lstStyle>
          <a:p>
            <a:r>
              <a:rPr lang="en-US" smtClean="0"/>
              <a:t>Click to edit Master title style</a:t>
            </a:r>
            <a:endParaRPr lang="en-US" dirty="0"/>
          </a:p>
        </p:txBody>
      </p:sp>
      <p:sp>
        <p:nvSpPr>
          <p:cNvPr id="3" name="Subtitle 2"/>
          <p:cNvSpPr>
            <a:spLocks noGrp="1"/>
          </p:cNvSpPr>
          <p:nvPr>
            <p:ph type="subTitle" idx="1"/>
          </p:nvPr>
        </p:nvSpPr>
        <p:spPr>
          <a:xfrm>
            <a:off x="8610600" y="4960137"/>
            <a:ext cx="3200400" cy="1463040"/>
          </a:xfrm>
        </p:spPr>
        <p:txBody>
          <a:bodyPr lIns="91440" rIns="91440" anchor="ctr">
            <a:normAutofit/>
          </a:bodyPr>
          <a:lstStyle>
            <a:lvl1pPr marL="0" indent="0" algn="l">
              <a:lnSpc>
                <a:spcPct val="100000"/>
              </a:lnSpc>
              <a:spcBef>
                <a:spcPts val="0"/>
              </a:spcBef>
              <a:buNone/>
              <a:defRPr sz="1800">
                <a:solidFill>
                  <a:schemeClr val="tx1">
                    <a:lumMod val="90000"/>
                    <a:lumOff val="10000"/>
                  </a:schemeClr>
                </a:solidFill>
              </a:defRPr>
            </a:lvl1pPr>
            <a:lvl2pPr marL="457200" indent="0" algn="ctr">
              <a:buNone/>
              <a:defRPr sz="1800"/>
            </a:lvl2pPr>
            <a:lvl3pPr marL="914400" indent="0" algn="ctr">
              <a:buNone/>
              <a:defRPr sz="1800"/>
            </a:lvl3pPr>
            <a:lvl4pPr marL="1371600" indent="0" algn="ctr">
              <a:buNone/>
              <a:defRPr sz="1800"/>
            </a:lvl4pPr>
            <a:lvl5pPr marL="1828800" indent="0" algn="ctr">
              <a:buNone/>
              <a:defRPr sz="1800"/>
            </a:lvl5pPr>
            <a:lvl6pPr marL="2286000" indent="0" algn="ctr">
              <a:buNone/>
              <a:defRPr sz="1800"/>
            </a:lvl6pPr>
            <a:lvl7pPr marL="2743200" indent="0" algn="ctr">
              <a:buNone/>
              <a:defRPr sz="1800"/>
            </a:lvl7pPr>
            <a:lvl8pPr marL="3200400" indent="0" algn="ctr">
              <a:buNone/>
              <a:defRPr sz="1800"/>
            </a:lvl8pPr>
            <a:lvl9pPr marL="3657600" indent="0" algn="ctr">
              <a:buNone/>
              <a:defRPr sz="18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lvl1pPr algn="l">
              <a:defRPr/>
            </a:lvl1pPr>
          </a:lstStyle>
          <a:p>
            <a:fld id="{BB75E08A-D28E-4CC9-A99B-2005ABDBE31F}" type="datetimeFigureOut">
              <a:rPr lang="en-US" smtClean="0"/>
              <a:t>10/21/2013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50C6CD-2A43-4C85-8609-CE9EB538B8B1}" type="slidenum">
              <a:rPr lang="en-US" smtClean="0"/>
              <a:t>‹#›</a:t>
            </a:fld>
            <a:endParaRPr lang="en-US"/>
          </a:p>
        </p:txBody>
      </p:sp>
      <p:cxnSp>
        <p:nvCxnSpPr>
          <p:cNvPr id="8" name="Straight Connector 7"/>
          <p:cNvCxnSpPr/>
          <p:nvPr/>
        </p:nvCxnSpPr>
        <p:spPr>
          <a:xfrm flipV="1">
            <a:off x="8386842" y="5264106"/>
            <a:ext cx="0" cy="91440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753107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B75E08A-D28E-4CC9-A99B-2005ABDBE31F}" type="datetimeFigureOut">
              <a:rPr lang="en-US" smtClean="0"/>
              <a:t>10/21/2013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50C6CD-2A43-4C85-8609-CE9EB538B8B1}" type="slidenum">
              <a:rPr lang="en-US" smtClean="0"/>
              <a:t>‹#›</a:t>
            </a:fld>
            <a:endParaRPr lang="en-US"/>
          </a:p>
        </p:txBody>
      </p:sp>
    </p:spTree>
    <p:extLst>
      <p:ext uri="{BB962C8B-B14F-4D97-AF65-F5344CB8AC3E}">
        <p14:creationId xmlns:p14="http://schemas.microsoft.com/office/powerpoint/2010/main" val="8092689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762000"/>
            <a:ext cx="2628900" cy="5410200"/>
          </a:xfrm>
        </p:spPr>
        <p:txBody>
          <a:bodyPr vert="eaVert" lIns="45720" tIns="91440" rIns="45720" bIns="9144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990600" y="762000"/>
            <a:ext cx="7581900" cy="5410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B75E08A-D28E-4CC9-A99B-2005ABDBE31F}" type="datetimeFigureOut">
              <a:rPr lang="en-US" smtClean="0"/>
              <a:t>10/21/2013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50C6CD-2A43-4C85-8609-CE9EB538B8B1}" type="slidenum">
              <a:rPr lang="en-US" smtClean="0"/>
              <a:t>‹#›</a:t>
            </a:fld>
            <a:endParaRPr lang="en-US"/>
          </a:p>
        </p:txBody>
      </p:sp>
      <p:cxnSp>
        <p:nvCxnSpPr>
          <p:cNvPr id="7" name="Straight Connector 6"/>
          <p:cNvCxnSpPr/>
          <p:nvPr/>
        </p:nvCxnSpPr>
        <p:spPr>
          <a:xfrm rot="5400000" flipV="1">
            <a:off x="10058400" y="59263"/>
            <a:ext cx="0" cy="91440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758717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B75E08A-D28E-4CC9-A99B-2005ABDBE31F}" type="datetimeFigureOut">
              <a:rPr lang="en-US" smtClean="0"/>
              <a:t>10/21/2013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50C6CD-2A43-4C85-8609-CE9EB538B8B1}" type="slidenum">
              <a:rPr lang="en-US" smtClean="0"/>
              <a:t>‹#›</a:t>
            </a:fld>
            <a:endParaRPr lang="en-US"/>
          </a:p>
        </p:txBody>
      </p:sp>
    </p:spTree>
    <p:extLst>
      <p:ext uri="{BB962C8B-B14F-4D97-AF65-F5344CB8AC3E}">
        <p14:creationId xmlns:p14="http://schemas.microsoft.com/office/powerpoint/2010/main" val="16690088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0" y="-1"/>
            <a:ext cx="12192000" cy="4572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4960137"/>
            <a:ext cx="7772400" cy="1463040"/>
          </a:xfrm>
        </p:spPr>
        <p:txBody>
          <a:bodyPr anchor="ctr">
            <a:normAutofit/>
          </a:bodyPr>
          <a:lstStyle>
            <a:lvl1pPr algn="r">
              <a:defRPr sz="5000" b="0" spc="200" baseline="0"/>
            </a:lvl1pPr>
          </a:lstStyle>
          <a:p>
            <a:r>
              <a:rPr lang="en-US" smtClean="0"/>
              <a:t>Click to edit Master title style</a:t>
            </a:r>
            <a:endParaRPr lang="en-US" dirty="0"/>
          </a:p>
        </p:txBody>
      </p:sp>
      <p:sp>
        <p:nvSpPr>
          <p:cNvPr id="3" name="Text Placeholder 2"/>
          <p:cNvSpPr>
            <a:spLocks noGrp="1"/>
          </p:cNvSpPr>
          <p:nvPr>
            <p:ph type="body" idx="1"/>
          </p:nvPr>
        </p:nvSpPr>
        <p:spPr>
          <a:xfrm>
            <a:off x="8610600" y="4960137"/>
            <a:ext cx="3200400" cy="1463040"/>
          </a:xfrm>
        </p:spPr>
        <p:txBody>
          <a:bodyPr lIns="91440" rIns="91440" anchor="ctr">
            <a:normAutofit/>
          </a:bodyPr>
          <a:lstStyle>
            <a:lvl1pPr marL="0" indent="0">
              <a:lnSpc>
                <a:spcPct val="100000"/>
              </a:lnSpc>
              <a:spcBef>
                <a:spcPts val="0"/>
              </a:spcBef>
              <a:buNone/>
              <a:defRPr sz="1800">
                <a:solidFill>
                  <a:schemeClr val="tx1">
                    <a:lumMod val="90000"/>
                    <a:lumOff val="1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B75E08A-D28E-4CC9-A99B-2005ABDBE31F}" type="datetimeFigureOut">
              <a:rPr lang="en-US" smtClean="0"/>
              <a:t>10/21/2013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50C6CD-2A43-4C85-8609-CE9EB538B8B1}" type="slidenum">
              <a:rPr lang="en-US" smtClean="0"/>
              <a:t>‹#›</a:t>
            </a:fld>
            <a:endParaRPr lang="en-US"/>
          </a:p>
        </p:txBody>
      </p:sp>
      <p:cxnSp>
        <p:nvCxnSpPr>
          <p:cNvPr id="8" name="Straight Connector 7"/>
          <p:cNvCxnSpPr/>
          <p:nvPr/>
        </p:nvCxnSpPr>
        <p:spPr>
          <a:xfrm flipV="1">
            <a:off x="8386842" y="5264106"/>
            <a:ext cx="0" cy="914400"/>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706725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024128" y="585216"/>
            <a:ext cx="9720072" cy="1499616"/>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024128" y="2286000"/>
            <a:ext cx="475488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989320" y="2286000"/>
            <a:ext cx="475488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BB75E08A-D28E-4CC9-A99B-2005ABDBE31F}" type="datetimeFigureOut">
              <a:rPr lang="en-US" smtClean="0"/>
              <a:t>10/21/2013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750C6CD-2A43-4C85-8609-CE9EB538B8B1}" type="slidenum">
              <a:rPr lang="en-US" smtClean="0"/>
              <a:t>‹#›</a:t>
            </a:fld>
            <a:endParaRPr lang="en-US"/>
          </a:p>
        </p:txBody>
      </p:sp>
    </p:spTree>
    <p:extLst>
      <p:ext uri="{BB962C8B-B14F-4D97-AF65-F5344CB8AC3E}">
        <p14:creationId xmlns:p14="http://schemas.microsoft.com/office/powerpoint/2010/main" val="4117165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24128" y="585216"/>
            <a:ext cx="9720072" cy="1499616"/>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024128" y="2179636"/>
            <a:ext cx="4754880" cy="822960"/>
          </a:xfrm>
        </p:spPr>
        <p:txBody>
          <a:bodyPr lIns="137160" rIns="137160" anchor="ctr">
            <a:normAutofit/>
          </a:bodyPr>
          <a:lstStyle>
            <a:lvl1pPr marL="0" indent="0">
              <a:spcBef>
                <a:spcPts val="0"/>
              </a:spcBef>
              <a:spcAft>
                <a:spcPts val="0"/>
              </a:spcAft>
              <a:buNone/>
              <a:defRPr sz="2300" b="0" cap="none" baseline="0">
                <a:solidFill>
                  <a:schemeClr val="accent2">
                    <a:lumMod val="75000"/>
                  </a:schemeClr>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24128" y="2967788"/>
            <a:ext cx="4754880" cy="3341572"/>
          </a:xfrm>
        </p:spPr>
        <p:txBody>
          <a:bodyPr lIns="45720" rIns="4572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989320" y="2179636"/>
            <a:ext cx="4754880" cy="822960"/>
          </a:xfrm>
        </p:spPr>
        <p:txBody>
          <a:bodyPr lIns="137160" rIns="137160" anchor="ctr">
            <a:normAutofit/>
          </a:bodyPr>
          <a:lstStyle>
            <a:lvl1pPr marL="0" indent="0">
              <a:spcBef>
                <a:spcPts val="0"/>
              </a:spcBef>
              <a:spcAft>
                <a:spcPts val="0"/>
              </a:spcAft>
              <a:buNone/>
              <a:defRPr lang="en-US" sz="2300" b="0" kern="1200" cap="none" baseline="0" dirty="0">
                <a:solidFill>
                  <a:schemeClr val="accent2">
                    <a:lumMod val="75000"/>
                  </a:schemeClr>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800"/>
              </a:spcBef>
              <a:buNone/>
            </a:pPr>
            <a:r>
              <a:rPr lang="en-US" smtClean="0"/>
              <a:t>Click to edit Master text styles</a:t>
            </a:r>
          </a:p>
        </p:txBody>
      </p:sp>
      <p:sp>
        <p:nvSpPr>
          <p:cNvPr id="6" name="Content Placeholder 5"/>
          <p:cNvSpPr>
            <a:spLocks noGrp="1"/>
          </p:cNvSpPr>
          <p:nvPr>
            <p:ph sz="quarter" idx="4"/>
          </p:nvPr>
        </p:nvSpPr>
        <p:spPr>
          <a:xfrm>
            <a:off x="5989320" y="2967788"/>
            <a:ext cx="4754880" cy="3341572"/>
          </a:xfrm>
        </p:spPr>
        <p:txBody>
          <a:bodyPr lIns="45720" rIns="4572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B75E08A-D28E-4CC9-A99B-2005ABDBE31F}" type="datetimeFigureOut">
              <a:rPr lang="en-US" smtClean="0"/>
              <a:t>10/21/2013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750C6CD-2A43-4C85-8609-CE9EB538B8B1}" type="slidenum">
              <a:rPr lang="en-US" smtClean="0"/>
              <a:t>‹#›</a:t>
            </a:fld>
            <a:endParaRPr lang="en-US"/>
          </a:p>
        </p:txBody>
      </p:sp>
    </p:spTree>
    <p:extLst>
      <p:ext uri="{BB962C8B-B14F-4D97-AF65-F5344CB8AC3E}">
        <p14:creationId xmlns:p14="http://schemas.microsoft.com/office/powerpoint/2010/main" val="15897487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B75E08A-D28E-4CC9-A99B-2005ABDBE31F}" type="datetimeFigureOut">
              <a:rPr lang="en-US" smtClean="0"/>
              <a:t>10/21/2013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750C6CD-2A43-4C85-8609-CE9EB538B8B1}" type="slidenum">
              <a:rPr lang="en-US" smtClean="0"/>
              <a:t>‹#›</a:t>
            </a:fld>
            <a:endParaRPr lang="en-US"/>
          </a:p>
        </p:txBody>
      </p:sp>
    </p:spTree>
    <p:extLst>
      <p:ext uri="{BB962C8B-B14F-4D97-AF65-F5344CB8AC3E}">
        <p14:creationId xmlns:p14="http://schemas.microsoft.com/office/powerpoint/2010/main" val="12267246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B75E08A-D28E-4CC9-A99B-2005ABDBE31F}" type="datetimeFigureOut">
              <a:rPr lang="en-US" smtClean="0"/>
              <a:t>10/21/2013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750C6CD-2A43-4C85-8609-CE9EB538B8B1}" type="slidenum">
              <a:rPr lang="en-US" smtClean="0"/>
              <a:t>‹#›</a:t>
            </a:fld>
            <a:endParaRPr lang="en-US"/>
          </a:p>
        </p:txBody>
      </p:sp>
    </p:spTree>
    <p:extLst>
      <p:ext uri="{BB962C8B-B14F-4D97-AF65-F5344CB8AC3E}">
        <p14:creationId xmlns:p14="http://schemas.microsoft.com/office/powerpoint/2010/main" val="39780252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Title 7"/>
          <p:cNvSpPr>
            <a:spLocks noGrp="1"/>
          </p:cNvSpPr>
          <p:nvPr>
            <p:ph type="title"/>
          </p:nvPr>
        </p:nvSpPr>
        <p:spPr>
          <a:xfrm>
            <a:off x="1024128" y="471509"/>
            <a:ext cx="4389120" cy="1737360"/>
          </a:xfrm>
        </p:spPr>
        <p:txBody>
          <a:bodyPr>
            <a:noAutofit/>
          </a:bodyPr>
          <a:lstStyle>
            <a:lvl1pPr>
              <a:lnSpc>
                <a:spcPct val="80000"/>
              </a:lnSpc>
              <a:defRPr sz="4000"/>
            </a:lvl1pPr>
          </a:lstStyle>
          <a:p>
            <a:r>
              <a:rPr lang="en-US" smtClean="0"/>
              <a:t>Click to edit Master title style</a:t>
            </a:r>
            <a:endParaRPr lang="en-US" dirty="0"/>
          </a:p>
        </p:txBody>
      </p:sp>
      <p:sp>
        <p:nvSpPr>
          <p:cNvPr id="3" name="Content Placeholder 2"/>
          <p:cNvSpPr>
            <a:spLocks noGrp="1"/>
          </p:cNvSpPr>
          <p:nvPr>
            <p:ph idx="1"/>
          </p:nvPr>
        </p:nvSpPr>
        <p:spPr>
          <a:xfrm>
            <a:off x="5715000" y="822960"/>
            <a:ext cx="5678424" cy="5184648"/>
          </a:xfrm>
        </p:spPr>
        <p:txBody>
          <a:bodyPr/>
          <a:lstStyle>
            <a:lvl1pPr>
              <a:defRPr sz="2400"/>
            </a:lvl1pPr>
            <a:lvl2pPr>
              <a:defRPr sz="20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024128" y="2257506"/>
            <a:ext cx="4389120" cy="3762294"/>
          </a:xfrm>
        </p:spPr>
        <p:txBody>
          <a:bodyPr lIns="91440" rIns="91440">
            <a:normAutofit/>
          </a:bodyPr>
          <a:lstStyle>
            <a:lvl1pPr marL="0" indent="0">
              <a:lnSpc>
                <a:spcPct val="108000"/>
              </a:lnSpc>
              <a:spcBef>
                <a:spcPts val="6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B75E08A-D28E-4CC9-A99B-2005ABDBE31F}" type="datetimeFigureOut">
              <a:rPr lang="en-US" smtClean="0"/>
              <a:t>10/21/2013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750C6CD-2A43-4C85-8609-CE9EB538B8B1}" type="slidenum">
              <a:rPr lang="en-US" smtClean="0"/>
              <a:t>‹#›</a:t>
            </a:fld>
            <a:endParaRPr lang="en-US"/>
          </a:p>
        </p:txBody>
      </p:sp>
    </p:spTree>
    <p:extLst>
      <p:ext uri="{BB962C8B-B14F-4D97-AF65-F5344CB8AC3E}">
        <p14:creationId xmlns:p14="http://schemas.microsoft.com/office/powerpoint/2010/main" val="13942945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4960138"/>
            <a:ext cx="7772400" cy="1463040"/>
          </a:xfrm>
        </p:spPr>
        <p:txBody>
          <a:bodyPr anchor="ctr">
            <a:normAutofit/>
          </a:bodyPr>
          <a:lstStyle>
            <a:lvl1pPr algn="r">
              <a:defRPr sz="5000" spc="200" baseline="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0" y="-1"/>
            <a:ext cx="12188952" cy="4572000"/>
          </a:xfrm>
          <a:solidFill>
            <a:schemeClr val="accent2">
              <a:lumMod val="60000"/>
              <a:lumOff val="40000"/>
            </a:schemeClr>
          </a:solidFill>
        </p:spPr>
        <p:txBody>
          <a:bodyPr lIns="457200" tIns="365760" rIns="45720" bIns="4572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8610600" y="4960138"/>
            <a:ext cx="3200400" cy="1463040"/>
          </a:xfrm>
        </p:spPr>
        <p:txBody>
          <a:bodyPr lIns="91440" rIns="91440" anchor="ctr">
            <a:normAutofit/>
          </a:bodyPr>
          <a:lstStyle>
            <a:lvl1pPr marL="0" indent="0">
              <a:lnSpc>
                <a:spcPct val="100000"/>
              </a:lnSpc>
              <a:spcBef>
                <a:spcPts val="0"/>
              </a:spcBef>
              <a:buNone/>
              <a:defRPr sz="1800">
                <a:solidFill>
                  <a:schemeClr val="tx1">
                    <a:lumMod val="90000"/>
                    <a:lumOff val="10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B75E08A-D28E-4CC9-A99B-2005ABDBE31F}" type="datetimeFigureOut">
              <a:rPr lang="en-US" smtClean="0"/>
              <a:t>10/21/2013</a:t>
            </a:fld>
            <a:endParaRPr lang="en-US"/>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750C6CD-2A43-4C85-8609-CE9EB538B8B1}" type="slidenum">
              <a:rPr lang="en-US" smtClean="0"/>
              <a:t>‹#›</a:t>
            </a:fld>
            <a:endParaRPr lang="en-US"/>
          </a:p>
        </p:txBody>
      </p:sp>
      <p:cxnSp>
        <p:nvCxnSpPr>
          <p:cNvPr id="9" name="Straight Connector 8"/>
          <p:cNvCxnSpPr/>
          <p:nvPr/>
        </p:nvCxnSpPr>
        <p:spPr>
          <a:xfrm flipV="1">
            <a:off x="8386842" y="5264106"/>
            <a:ext cx="0" cy="91440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521093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24128" y="585216"/>
            <a:ext cx="9720072" cy="1499616"/>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24128" y="2286000"/>
            <a:ext cx="9720071" cy="4023360"/>
          </a:xfrm>
          <a:prstGeom prst="rect">
            <a:avLst/>
          </a:prstGeom>
        </p:spPr>
        <p:txBody>
          <a:bodyPr vert="horz" lIns="45720" tIns="45720" rIns="4572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24128" y="6470704"/>
            <a:ext cx="2154142" cy="274320"/>
          </a:xfrm>
          <a:prstGeom prst="rect">
            <a:avLst/>
          </a:prstGeom>
        </p:spPr>
        <p:txBody>
          <a:bodyPr vert="horz" lIns="91440" tIns="45720" rIns="91440" bIns="45720" rtlCol="0" anchor="ctr"/>
          <a:lstStyle>
            <a:lvl1pPr algn="l">
              <a:defRPr sz="1000">
                <a:solidFill>
                  <a:schemeClr val="tx1">
                    <a:lumMod val="90000"/>
                    <a:lumOff val="10000"/>
                  </a:schemeClr>
                </a:solidFill>
                <a:latin typeface="+mj-lt"/>
              </a:defRPr>
            </a:lvl1pPr>
          </a:lstStyle>
          <a:p>
            <a:fld id="{BB75E08A-D28E-4CC9-A99B-2005ABDBE31F}" type="datetimeFigureOut">
              <a:rPr lang="en-US" smtClean="0"/>
              <a:t>10/21/2013</a:t>
            </a:fld>
            <a:endParaRPr lang="en-US"/>
          </a:p>
        </p:txBody>
      </p:sp>
      <p:sp>
        <p:nvSpPr>
          <p:cNvPr id="5" name="Footer Placeholder 4"/>
          <p:cNvSpPr>
            <a:spLocks noGrp="1"/>
          </p:cNvSpPr>
          <p:nvPr>
            <p:ph type="ftr" sz="quarter" idx="3"/>
          </p:nvPr>
        </p:nvSpPr>
        <p:spPr>
          <a:xfrm>
            <a:off x="4842932" y="6470704"/>
            <a:ext cx="5901458" cy="274320"/>
          </a:xfrm>
          <a:prstGeom prst="rect">
            <a:avLst/>
          </a:prstGeom>
        </p:spPr>
        <p:txBody>
          <a:bodyPr vert="horz" lIns="91440" tIns="45720" rIns="91440" bIns="45720" rtlCol="0" anchor="ctr"/>
          <a:lstStyle>
            <a:lvl1pPr algn="r">
              <a:defRPr sz="1000" cap="all" baseline="0">
                <a:solidFill>
                  <a:schemeClr val="tx1">
                    <a:lumMod val="90000"/>
                    <a:lumOff val="10000"/>
                  </a:schemeClr>
                </a:solidFill>
                <a:latin typeface="+mj-lt"/>
              </a:defRPr>
            </a:lvl1pPr>
          </a:lstStyle>
          <a:p>
            <a:endParaRPr lang="en-US"/>
          </a:p>
        </p:txBody>
      </p:sp>
      <p:sp>
        <p:nvSpPr>
          <p:cNvPr id="6" name="Slide Number Placeholder 5"/>
          <p:cNvSpPr>
            <a:spLocks noGrp="1"/>
          </p:cNvSpPr>
          <p:nvPr>
            <p:ph type="sldNum" sz="quarter" idx="4"/>
          </p:nvPr>
        </p:nvSpPr>
        <p:spPr>
          <a:xfrm>
            <a:off x="10837334" y="6470704"/>
            <a:ext cx="973666" cy="274320"/>
          </a:xfrm>
          <a:prstGeom prst="rect">
            <a:avLst/>
          </a:prstGeom>
        </p:spPr>
        <p:txBody>
          <a:bodyPr vert="horz" lIns="91440" tIns="45720" rIns="91440" bIns="45720" rtlCol="0" anchor="ctr"/>
          <a:lstStyle>
            <a:lvl1pPr algn="l">
              <a:defRPr sz="1000">
                <a:solidFill>
                  <a:schemeClr val="tx1">
                    <a:lumMod val="90000"/>
                    <a:lumOff val="10000"/>
                  </a:schemeClr>
                </a:solidFill>
                <a:latin typeface="+mj-lt"/>
              </a:defRPr>
            </a:lvl1pPr>
          </a:lstStyle>
          <a:p>
            <a:fld id="{6750C6CD-2A43-4C85-8609-CE9EB538B8B1}" type="slidenum">
              <a:rPr lang="en-US" smtClean="0"/>
              <a:t>‹#›</a:t>
            </a:fld>
            <a:endParaRPr lang="en-US"/>
          </a:p>
        </p:txBody>
      </p:sp>
      <p:cxnSp>
        <p:nvCxnSpPr>
          <p:cNvPr id="7" name="Straight Connector 6"/>
          <p:cNvCxnSpPr/>
          <p:nvPr/>
        </p:nvCxnSpPr>
        <p:spPr>
          <a:xfrm flipV="1">
            <a:off x="762000" y="826324"/>
            <a:ext cx="0" cy="91440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20201049"/>
      </p:ext>
    </p:extLst>
  </p:cSld>
  <p:clrMap bg1="lt1" tx1="dk1" bg2="lt2" tx2="dk2" accent1="accent1" accent2="accent2" accent3="accent3" accent4="accent4" accent5="accent5" accent6="accent6" hlink="hlink" folHlink="folHlink"/>
  <p:sldLayoutIdLst>
    <p:sldLayoutId id="2147484112" r:id="rId1"/>
    <p:sldLayoutId id="2147484113" r:id="rId2"/>
    <p:sldLayoutId id="2147484114" r:id="rId3"/>
    <p:sldLayoutId id="2147484115" r:id="rId4"/>
    <p:sldLayoutId id="2147484116" r:id="rId5"/>
    <p:sldLayoutId id="2147484117" r:id="rId6"/>
    <p:sldLayoutId id="2147484118" r:id="rId7"/>
    <p:sldLayoutId id="2147484119" r:id="rId8"/>
    <p:sldLayoutId id="2147484120" r:id="rId9"/>
    <p:sldLayoutId id="2147484121" r:id="rId10"/>
    <p:sldLayoutId id="2147484122" r:id="rId11"/>
  </p:sldLayoutIdLst>
  <p:txStyles>
    <p:titleStyle>
      <a:lvl1pPr algn="l" defTabSz="914400" rtl="0" eaLnBrk="1" latinLnBrk="0" hangingPunct="1">
        <a:lnSpc>
          <a:spcPct val="80000"/>
        </a:lnSpc>
        <a:spcBef>
          <a:spcPct val="0"/>
        </a:spcBef>
        <a:buNone/>
        <a:defRPr sz="5000" kern="1200" cap="all" spc="100" baseline="0">
          <a:solidFill>
            <a:schemeClr val="tx1">
              <a:lumMod val="90000"/>
              <a:lumOff val="10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2"/>
        </a:buClr>
        <a:buSzPct val="100000"/>
        <a:buFont typeface="Tw Cen MT" panose="020B0602020104020603" pitchFamily="34" charset="0"/>
        <a:buChar char=" "/>
        <a:defRPr sz="22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2"/>
        </a:buClr>
        <a:buFont typeface="Wingdings 3" pitchFamily="18" charset="2"/>
        <a:buChar char=""/>
        <a:defRPr sz="18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6.xml"/><Relationship Id="rId4" Type="http://schemas.openxmlformats.org/officeDocument/2006/relationships/image" Target="../media/image12.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6.xml"/><Relationship Id="rId4" Type="http://schemas.openxmlformats.org/officeDocument/2006/relationships/image" Target="../media/image14.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6.xml"/><Relationship Id="rId4" Type="http://schemas.openxmlformats.org/officeDocument/2006/relationships/image" Target="../media/image16.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openxmlformats.org/officeDocument/2006/relationships/image" Target="../media/image18.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8.xml"/><Relationship Id="rId1" Type="http://schemas.openxmlformats.org/officeDocument/2006/relationships/slideLayout" Target="../slideLayouts/slideLayout6.xml"/><Relationship Id="rId4" Type="http://schemas.openxmlformats.org/officeDocument/2006/relationships/image" Target="../media/image20.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9.xml"/><Relationship Id="rId1" Type="http://schemas.openxmlformats.org/officeDocument/2006/relationships/slideLayout" Target="../slideLayouts/slideLayout6.xml"/><Relationship Id="rId4" Type="http://schemas.openxmlformats.org/officeDocument/2006/relationships/image" Target="../media/image22.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0.xml"/><Relationship Id="rId1" Type="http://schemas.openxmlformats.org/officeDocument/2006/relationships/slideLayout" Target="../slideLayouts/slideLayout6.xml"/><Relationship Id="rId4" Type="http://schemas.openxmlformats.org/officeDocument/2006/relationships/image" Target="../media/image24.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1.xml"/><Relationship Id="rId1" Type="http://schemas.openxmlformats.org/officeDocument/2006/relationships/slideLayout" Target="../slideLayouts/slideLayout6.xml"/><Relationship Id="rId4" Type="http://schemas.openxmlformats.org/officeDocument/2006/relationships/image" Target="../media/image26.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12.xml"/><Relationship Id="rId1" Type="http://schemas.openxmlformats.org/officeDocument/2006/relationships/slideLayout" Target="../slideLayouts/slideLayout6.xml"/><Relationship Id="rId4" Type="http://schemas.openxmlformats.org/officeDocument/2006/relationships/image" Target="../media/image28.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13.xml"/><Relationship Id="rId1" Type="http://schemas.openxmlformats.org/officeDocument/2006/relationships/slideLayout" Target="../slideLayouts/slideLayout6.xml"/><Relationship Id="rId4" Type="http://schemas.openxmlformats.org/officeDocument/2006/relationships/image" Target="../media/image30.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14.xml"/><Relationship Id="rId1" Type="http://schemas.openxmlformats.org/officeDocument/2006/relationships/slideLayout" Target="../slideLayouts/slideLayout6.xml"/><Relationship Id="rId4" Type="http://schemas.openxmlformats.org/officeDocument/2006/relationships/image" Target="../media/image32.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15.xml"/><Relationship Id="rId1" Type="http://schemas.openxmlformats.org/officeDocument/2006/relationships/slideLayout" Target="../slideLayouts/slideLayout6.xml"/><Relationship Id="rId4" Type="http://schemas.openxmlformats.org/officeDocument/2006/relationships/image" Target="../media/image34.png"/></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6.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2.xml"/><Relationship Id="rId1" Type="http://schemas.openxmlformats.org/officeDocument/2006/relationships/slideLayout" Target="../slideLayouts/slideLayout6.xml"/><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3.xml"/><Relationship Id="rId1" Type="http://schemas.openxmlformats.org/officeDocument/2006/relationships/slideLayout" Target="../slideLayouts/slideLayout6.xml"/><Relationship Id="rId4" Type="http://schemas.openxmlformats.org/officeDocument/2006/relationships/image" Target="../media/image10.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Where to go next?</a:t>
            </a:r>
            <a:endParaRPr lang="en-US" dirty="0"/>
          </a:p>
        </p:txBody>
      </p:sp>
      <p:sp>
        <p:nvSpPr>
          <p:cNvPr id="3" name="Subtitle 2"/>
          <p:cNvSpPr>
            <a:spLocks noGrp="1"/>
          </p:cNvSpPr>
          <p:nvPr>
            <p:ph type="subTitle" idx="1"/>
          </p:nvPr>
        </p:nvSpPr>
        <p:spPr/>
        <p:txBody>
          <a:bodyPr/>
          <a:lstStyle/>
          <a:p>
            <a:r>
              <a:rPr lang="en-US" dirty="0" smtClean="0"/>
              <a:t>Deciding what to learn.</a:t>
            </a:r>
            <a:endParaRPr lang="en-US" dirty="0"/>
          </a:p>
        </p:txBody>
      </p:sp>
    </p:spTree>
    <p:extLst>
      <p:ext uri="{BB962C8B-B14F-4D97-AF65-F5344CB8AC3E}">
        <p14:creationId xmlns:p14="http://schemas.microsoft.com/office/powerpoint/2010/main" val="173822197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Experimental versus Observational</a:t>
            </a:r>
            <a:endParaRPr lang="en-US" dirty="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10023" y="1646214"/>
            <a:ext cx="3041480" cy="4852303"/>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68114" y="1646214"/>
            <a:ext cx="3202519" cy="4852303"/>
          </a:xfrm>
          <a:prstGeom prst="rect">
            <a:avLst/>
          </a:prstGeom>
        </p:spPr>
      </p:pic>
    </p:spTree>
    <p:extLst>
      <p:ext uri="{BB962C8B-B14F-4D97-AF65-F5344CB8AC3E}">
        <p14:creationId xmlns:p14="http://schemas.microsoft.com/office/powerpoint/2010/main" val="31073640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John Tukey</a:t>
            </a:r>
            <a:endParaRPr lang="en-US" dirty="0"/>
          </a:p>
        </p:txBody>
      </p:sp>
      <p:sp>
        <p:nvSpPr>
          <p:cNvPr id="3" name="Content Placeholder 2"/>
          <p:cNvSpPr>
            <a:spLocks noGrp="1"/>
          </p:cNvSpPr>
          <p:nvPr>
            <p:ph idx="1"/>
          </p:nvPr>
        </p:nvSpPr>
        <p:spPr/>
        <p:txBody>
          <a:bodyPr>
            <a:normAutofit/>
          </a:bodyPr>
          <a:lstStyle/>
          <a:p>
            <a:r>
              <a:rPr lang="en-US" sz="3200" dirty="0"/>
              <a:t>An approximate answer to the right problem is worth a good deal more than an exact answer to an approximate problem.</a:t>
            </a:r>
          </a:p>
        </p:txBody>
      </p:sp>
    </p:spTree>
    <p:extLst>
      <p:ext uri="{BB962C8B-B14F-4D97-AF65-F5344CB8AC3E}">
        <p14:creationId xmlns:p14="http://schemas.microsoft.com/office/powerpoint/2010/main" val="273788092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Time Series</a:t>
            </a:r>
            <a:endParaRPr lang="en-US" dirty="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87858" y="1741797"/>
            <a:ext cx="3193796" cy="4790694"/>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08450" y="1744303"/>
            <a:ext cx="3184145" cy="4788188"/>
          </a:xfrm>
          <a:prstGeom prst="rect">
            <a:avLst/>
          </a:prstGeom>
        </p:spPr>
      </p:pic>
      <p:sp>
        <p:nvSpPr>
          <p:cNvPr id="5" name="Rounded Rectangle 4"/>
          <p:cNvSpPr/>
          <p:nvPr/>
        </p:nvSpPr>
        <p:spPr>
          <a:xfrm>
            <a:off x="7001099" y="609600"/>
            <a:ext cx="3598845" cy="51077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r>
              <a:rPr lang="en-US" sz="2400" b="1" dirty="0" smtClean="0"/>
              <a:t>http://otexts.com/fpp/</a:t>
            </a:r>
            <a:endParaRPr lang="en-US" sz="2400" b="1" dirty="0"/>
          </a:p>
        </p:txBody>
      </p:sp>
    </p:spTree>
    <p:extLst>
      <p:ext uri="{BB962C8B-B14F-4D97-AF65-F5344CB8AC3E}">
        <p14:creationId xmlns:p14="http://schemas.microsoft.com/office/powerpoint/2010/main" val="411544095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John Tukey</a:t>
            </a:r>
            <a:endParaRPr lang="en-US" dirty="0"/>
          </a:p>
        </p:txBody>
      </p:sp>
      <p:sp>
        <p:nvSpPr>
          <p:cNvPr id="3" name="Content Placeholder 2"/>
          <p:cNvSpPr>
            <a:spLocks noGrp="1"/>
          </p:cNvSpPr>
          <p:nvPr>
            <p:ph idx="1"/>
          </p:nvPr>
        </p:nvSpPr>
        <p:spPr/>
        <p:txBody>
          <a:bodyPr>
            <a:normAutofit/>
          </a:bodyPr>
          <a:lstStyle/>
          <a:p>
            <a:r>
              <a:rPr lang="en-US" sz="3200" dirty="0"/>
              <a:t>The combination of some data and an aching desire for an answer does not ensure that a reasonable answer can be extracted from a given body of data.</a:t>
            </a:r>
          </a:p>
        </p:txBody>
      </p:sp>
    </p:spTree>
    <p:extLst>
      <p:ext uri="{BB962C8B-B14F-4D97-AF65-F5344CB8AC3E}">
        <p14:creationId xmlns:p14="http://schemas.microsoft.com/office/powerpoint/2010/main" val="210304304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Longitudinal Analysis</a:t>
            </a:r>
            <a:endParaRPr lang="en-US" dirty="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17650" y="1785041"/>
            <a:ext cx="3345366" cy="4687962"/>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35804" y="1785041"/>
            <a:ext cx="3515972" cy="4687962"/>
          </a:xfrm>
          <a:prstGeom prst="rect">
            <a:avLst/>
          </a:prstGeom>
        </p:spPr>
      </p:pic>
    </p:spTree>
    <p:extLst>
      <p:ext uri="{BB962C8B-B14F-4D97-AF65-F5344CB8AC3E}">
        <p14:creationId xmlns:p14="http://schemas.microsoft.com/office/powerpoint/2010/main" val="374313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John Tukey</a:t>
            </a:r>
            <a:endParaRPr lang="en-US" dirty="0"/>
          </a:p>
        </p:txBody>
      </p:sp>
      <p:sp>
        <p:nvSpPr>
          <p:cNvPr id="3" name="Content Placeholder 2"/>
          <p:cNvSpPr>
            <a:spLocks noGrp="1"/>
          </p:cNvSpPr>
          <p:nvPr>
            <p:ph idx="1"/>
          </p:nvPr>
        </p:nvSpPr>
        <p:spPr/>
        <p:txBody>
          <a:bodyPr>
            <a:normAutofit/>
          </a:bodyPr>
          <a:lstStyle/>
          <a:p>
            <a:r>
              <a:rPr lang="en-US" sz="3200" dirty="0"/>
              <a:t>All we know about the world teaches us that the effects of A and B are always different---in some decimal place---for any A and B. Thus asking "are the effects different?" is foolish.</a:t>
            </a:r>
          </a:p>
        </p:txBody>
      </p:sp>
    </p:spTree>
    <p:extLst>
      <p:ext uri="{BB962C8B-B14F-4D97-AF65-F5344CB8AC3E}">
        <p14:creationId xmlns:p14="http://schemas.microsoft.com/office/powerpoint/2010/main" val="87713094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Exploratory</a:t>
            </a:r>
            <a:endParaRPr lang="en-US" dirty="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39951" y="1741797"/>
            <a:ext cx="3289610" cy="4790694"/>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81024" y="1744303"/>
            <a:ext cx="3438998" cy="4788188"/>
          </a:xfrm>
          <a:prstGeom prst="rect">
            <a:avLst/>
          </a:prstGeom>
        </p:spPr>
      </p:pic>
    </p:spTree>
    <p:extLst>
      <p:ext uri="{BB962C8B-B14F-4D97-AF65-F5344CB8AC3E}">
        <p14:creationId xmlns:p14="http://schemas.microsoft.com/office/powerpoint/2010/main" val="242076428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John Tukey</a:t>
            </a:r>
            <a:endParaRPr lang="en-US" dirty="0"/>
          </a:p>
        </p:txBody>
      </p:sp>
      <p:sp>
        <p:nvSpPr>
          <p:cNvPr id="3" name="Content Placeholder 2"/>
          <p:cNvSpPr>
            <a:spLocks noGrp="1"/>
          </p:cNvSpPr>
          <p:nvPr>
            <p:ph idx="1"/>
          </p:nvPr>
        </p:nvSpPr>
        <p:spPr/>
        <p:txBody>
          <a:bodyPr>
            <a:normAutofit/>
          </a:bodyPr>
          <a:lstStyle/>
          <a:p>
            <a:r>
              <a:rPr lang="en-US" sz="3200" dirty="0"/>
              <a:t>The greatest value of a picture is when it forces us to notice what we never expected to see</a:t>
            </a:r>
            <a:r>
              <a:rPr lang="en-US" sz="3200" dirty="0" smtClean="0"/>
              <a:t>.</a:t>
            </a:r>
          </a:p>
          <a:p>
            <a:r>
              <a:rPr lang="en-US" sz="3200" dirty="0"/>
              <a:t>Numerical quantities focus on expected values, graphical summaries on unexpected values.</a:t>
            </a:r>
          </a:p>
        </p:txBody>
      </p:sp>
    </p:spTree>
    <p:extLst>
      <p:ext uri="{BB962C8B-B14F-4D97-AF65-F5344CB8AC3E}">
        <p14:creationId xmlns:p14="http://schemas.microsoft.com/office/powerpoint/2010/main" val="414624955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Visualization</a:t>
            </a:r>
            <a:endParaRPr lang="en-US" dirty="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39950" y="1744303"/>
            <a:ext cx="3495269" cy="4519744"/>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20421" y="1744303"/>
            <a:ext cx="3160204" cy="4788188"/>
          </a:xfrm>
          <a:prstGeom prst="rect">
            <a:avLst/>
          </a:prstGeom>
        </p:spPr>
      </p:pic>
    </p:spTree>
    <p:extLst>
      <p:ext uri="{BB962C8B-B14F-4D97-AF65-F5344CB8AC3E}">
        <p14:creationId xmlns:p14="http://schemas.microsoft.com/office/powerpoint/2010/main" val="381531258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Charlie Chan</a:t>
            </a:r>
          </a:p>
        </p:txBody>
      </p:sp>
      <p:sp>
        <p:nvSpPr>
          <p:cNvPr id="3" name="Content Placeholder 2"/>
          <p:cNvSpPr>
            <a:spLocks noGrp="1"/>
          </p:cNvSpPr>
          <p:nvPr>
            <p:ph idx="1"/>
          </p:nvPr>
        </p:nvSpPr>
        <p:spPr/>
        <p:txBody>
          <a:bodyPr>
            <a:normAutofit/>
          </a:bodyPr>
          <a:lstStyle/>
          <a:p>
            <a:r>
              <a:rPr lang="en-US" sz="3200" dirty="0"/>
              <a:t>Strange events permit themselves the luxury of occurring.</a:t>
            </a:r>
          </a:p>
        </p:txBody>
      </p:sp>
    </p:spTree>
    <p:extLst>
      <p:ext uri="{BB962C8B-B14F-4D97-AF65-F5344CB8AC3E}">
        <p14:creationId xmlns:p14="http://schemas.microsoft.com/office/powerpoint/2010/main" val="152762543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Mentors for our Journey</a:t>
            </a:r>
            <a:endParaRPr lang="en-US" dirty="0"/>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84597" y="1784468"/>
            <a:ext cx="3086053" cy="4336583"/>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18814" y="1882659"/>
            <a:ext cx="3403600" cy="4140200"/>
          </a:xfrm>
          <a:prstGeom prst="rect">
            <a:avLst/>
          </a:prstGeom>
        </p:spPr>
      </p:pic>
      <p:sp>
        <p:nvSpPr>
          <p:cNvPr id="5" name="Rounded Rectangle 4"/>
          <p:cNvSpPr/>
          <p:nvPr/>
        </p:nvSpPr>
        <p:spPr>
          <a:xfrm>
            <a:off x="2437116" y="6069974"/>
            <a:ext cx="2181013" cy="51077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r>
              <a:rPr lang="en-US" sz="2400" b="1" dirty="0" smtClean="0"/>
              <a:t>George Box</a:t>
            </a:r>
            <a:endParaRPr lang="en-US" sz="2400" b="1" dirty="0"/>
          </a:p>
        </p:txBody>
      </p:sp>
      <p:sp>
        <p:nvSpPr>
          <p:cNvPr id="6" name="Rounded Rectangle 5"/>
          <p:cNvSpPr/>
          <p:nvPr/>
        </p:nvSpPr>
        <p:spPr>
          <a:xfrm>
            <a:off x="7678008" y="6069974"/>
            <a:ext cx="2285211" cy="51077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r>
              <a:rPr lang="en-US" sz="2400" b="1" dirty="0" smtClean="0"/>
              <a:t>John Tukey</a:t>
            </a:r>
            <a:endParaRPr lang="en-US" sz="2400" b="1" dirty="0"/>
          </a:p>
        </p:txBody>
      </p:sp>
    </p:spTree>
    <p:extLst>
      <p:ext uri="{BB962C8B-B14F-4D97-AF65-F5344CB8AC3E}">
        <p14:creationId xmlns:p14="http://schemas.microsoft.com/office/powerpoint/2010/main" val="91567307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Robust Statistics</a:t>
            </a:r>
            <a:endParaRPr lang="en-US" dirty="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17281" y="1785041"/>
            <a:ext cx="2946104" cy="4687962"/>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29262" y="1785041"/>
            <a:ext cx="2929056" cy="4687962"/>
          </a:xfrm>
          <a:prstGeom prst="rect">
            <a:avLst/>
          </a:prstGeom>
        </p:spPr>
      </p:pic>
    </p:spTree>
    <p:extLst>
      <p:ext uri="{BB962C8B-B14F-4D97-AF65-F5344CB8AC3E}">
        <p14:creationId xmlns:p14="http://schemas.microsoft.com/office/powerpoint/2010/main" val="260955023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Stephen </a:t>
            </a:r>
            <a:r>
              <a:rPr lang="en-US" dirty="0" err="1"/>
              <a:t>Senn</a:t>
            </a:r>
            <a:endParaRPr lang="en-US" dirty="0"/>
          </a:p>
        </p:txBody>
      </p:sp>
      <p:sp>
        <p:nvSpPr>
          <p:cNvPr id="3" name="Content Placeholder 2"/>
          <p:cNvSpPr>
            <a:spLocks noGrp="1"/>
          </p:cNvSpPr>
          <p:nvPr>
            <p:ph idx="1"/>
          </p:nvPr>
        </p:nvSpPr>
        <p:spPr/>
        <p:txBody>
          <a:bodyPr>
            <a:normAutofit/>
          </a:bodyPr>
          <a:lstStyle/>
          <a:p>
            <a:r>
              <a:rPr lang="en-US" sz="3200" dirty="0"/>
              <a:t>Statistics - A subject which most statisticians find difficult but in which nearly all physicians are expert.</a:t>
            </a:r>
          </a:p>
        </p:txBody>
      </p:sp>
    </p:spTree>
    <p:extLst>
      <p:ext uri="{BB962C8B-B14F-4D97-AF65-F5344CB8AC3E}">
        <p14:creationId xmlns:p14="http://schemas.microsoft.com/office/powerpoint/2010/main" val="111859113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Actuarial</a:t>
            </a:r>
            <a:endParaRPr lang="en-US" dirty="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16926" y="1779085"/>
            <a:ext cx="3512635" cy="4730347"/>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81024" y="1779085"/>
            <a:ext cx="3438998" cy="4718624"/>
          </a:xfrm>
          <a:prstGeom prst="rect">
            <a:avLst/>
          </a:prstGeom>
        </p:spPr>
      </p:pic>
    </p:spTree>
    <p:extLst>
      <p:ext uri="{BB962C8B-B14F-4D97-AF65-F5344CB8AC3E}">
        <p14:creationId xmlns:p14="http://schemas.microsoft.com/office/powerpoint/2010/main" val="8563910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George Box</a:t>
            </a:r>
            <a:endParaRPr lang="en-US" dirty="0"/>
          </a:p>
        </p:txBody>
      </p:sp>
      <p:sp>
        <p:nvSpPr>
          <p:cNvPr id="3" name="Content Placeholder 2"/>
          <p:cNvSpPr>
            <a:spLocks noGrp="1"/>
          </p:cNvSpPr>
          <p:nvPr>
            <p:ph idx="1"/>
          </p:nvPr>
        </p:nvSpPr>
        <p:spPr/>
        <p:txBody>
          <a:bodyPr>
            <a:normAutofit/>
          </a:bodyPr>
          <a:lstStyle/>
          <a:p>
            <a:r>
              <a:rPr lang="en-US" sz="3200" dirty="0"/>
              <a:t>These days the statistician is often asked such questions as "Are you a Bayesian?" "Are you a </a:t>
            </a:r>
            <a:r>
              <a:rPr lang="en-US" sz="3200" dirty="0" err="1"/>
              <a:t>frequentist</a:t>
            </a:r>
            <a:r>
              <a:rPr lang="en-US" sz="3200" dirty="0"/>
              <a:t>?" "Are you a data analyst?" "Are you a designer of experiments?".</a:t>
            </a:r>
          </a:p>
          <a:p>
            <a:r>
              <a:rPr lang="en-US" sz="3200" dirty="0"/>
              <a:t>I will argue that the appropriate answer to ALL of these questions can be (and preferably should be) "yes", and that we can see why this is so if we consider the scientific context for what statisticians do.</a:t>
            </a:r>
          </a:p>
        </p:txBody>
      </p:sp>
    </p:spTree>
    <p:extLst>
      <p:ext uri="{BB962C8B-B14F-4D97-AF65-F5344CB8AC3E}">
        <p14:creationId xmlns:p14="http://schemas.microsoft.com/office/powerpoint/2010/main" val="462279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Statistical Paradigms</a:t>
            </a:r>
            <a:endParaRPr lang="en-US" dirty="0"/>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16926" y="1885641"/>
            <a:ext cx="3512635" cy="4517234"/>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71665" y="1779085"/>
            <a:ext cx="3057715" cy="4718624"/>
          </a:xfrm>
          <a:prstGeom prst="rect">
            <a:avLst/>
          </a:prstGeom>
        </p:spPr>
      </p:pic>
    </p:spTree>
    <p:extLst>
      <p:ext uri="{BB962C8B-B14F-4D97-AF65-F5344CB8AC3E}">
        <p14:creationId xmlns:p14="http://schemas.microsoft.com/office/powerpoint/2010/main" val="415792389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Rick Osborne</a:t>
            </a:r>
            <a:endParaRPr lang="en-US" dirty="0"/>
          </a:p>
        </p:txBody>
      </p:sp>
      <p:sp>
        <p:nvSpPr>
          <p:cNvPr id="3" name="Content Placeholder 2"/>
          <p:cNvSpPr>
            <a:spLocks noGrp="1"/>
          </p:cNvSpPr>
          <p:nvPr>
            <p:ph idx="1"/>
          </p:nvPr>
        </p:nvSpPr>
        <p:spPr/>
        <p:txBody>
          <a:bodyPr>
            <a:normAutofit/>
          </a:bodyPr>
          <a:lstStyle/>
          <a:p>
            <a:r>
              <a:rPr lang="en-US" sz="3200" dirty="0"/>
              <a:t>Always code as if the guy who ends up maintaining your code will be a violent psychopath who knows where you live.</a:t>
            </a:r>
            <a:endParaRPr lang="en-US" sz="3200" dirty="0"/>
          </a:p>
        </p:txBody>
      </p:sp>
    </p:spTree>
    <p:extLst>
      <p:ext uri="{BB962C8B-B14F-4D97-AF65-F5344CB8AC3E}">
        <p14:creationId xmlns:p14="http://schemas.microsoft.com/office/powerpoint/2010/main" val="94463228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Programming</a:t>
            </a:r>
            <a:endParaRPr lang="en-US" dirty="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46633" y="2049412"/>
            <a:ext cx="3238684" cy="4073816"/>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10841" y="2049412"/>
            <a:ext cx="3332515" cy="4073816"/>
          </a:xfrm>
          <a:prstGeom prst="rect">
            <a:avLst/>
          </a:prstGeom>
        </p:spPr>
      </p:pic>
    </p:spTree>
    <p:extLst>
      <p:ext uri="{BB962C8B-B14F-4D97-AF65-F5344CB8AC3E}">
        <p14:creationId xmlns:p14="http://schemas.microsoft.com/office/powerpoint/2010/main" val="413496557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 W. </a:t>
            </a:r>
            <a:r>
              <a:rPr lang="en-US" dirty="0" err="1"/>
              <a:t>Dijkstra</a:t>
            </a:r>
            <a:endParaRPr lang="en-US" dirty="0"/>
          </a:p>
        </p:txBody>
      </p:sp>
      <p:sp>
        <p:nvSpPr>
          <p:cNvPr id="3" name="Content Placeholder 2"/>
          <p:cNvSpPr>
            <a:spLocks noGrp="1"/>
          </p:cNvSpPr>
          <p:nvPr>
            <p:ph idx="1"/>
          </p:nvPr>
        </p:nvSpPr>
        <p:spPr/>
        <p:txBody>
          <a:bodyPr>
            <a:normAutofit/>
          </a:bodyPr>
          <a:lstStyle/>
          <a:p>
            <a:r>
              <a:rPr lang="en-US" sz="3200" dirty="0"/>
              <a:t>The computing scientist’s main challenge is not to get confused by the complexities of his own making.</a:t>
            </a:r>
            <a:endParaRPr lang="en-US" sz="3200" dirty="0"/>
          </a:p>
        </p:txBody>
      </p:sp>
    </p:spTree>
    <p:extLst>
      <p:ext uri="{BB962C8B-B14F-4D97-AF65-F5344CB8AC3E}">
        <p14:creationId xmlns:p14="http://schemas.microsoft.com/office/powerpoint/2010/main" val="237876033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 A language and environment for statistical computing</a:t>
            </a:r>
            <a:endParaRPr lang="en-US" dirty="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10023" y="2062577"/>
            <a:ext cx="3041480" cy="4019577"/>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68114" y="2059715"/>
            <a:ext cx="3202519" cy="4025300"/>
          </a:xfrm>
          <a:prstGeom prst="rect">
            <a:avLst/>
          </a:prstGeom>
        </p:spPr>
      </p:pic>
    </p:spTree>
    <p:extLst>
      <p:ext uri="{BB962C8B-B14F-4D97-AF65-F5344CB8AC3E}">
        <p14:creationId xmlns:p14="http://schemas.microsoft.com/office/powerpoint/2010/main" val="142015219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Brian Kernighan</a:t>
            </a:r>
            <a:endParaRPr lang="en-US" dirty="0"/>
          </a:p>
        </p:txBody>
      </p:sp>
      <p:sp>
        <p:nvSpPr>
          <p:cNvPr id="3" name="Content Placeholder 2"/>
          <p:cNvSpPr>
            <a:spLocks noGrp="1"/>
          </p:cNvSpPr>
          <p:nvPr>
            <p:ph idx="1"/>
          </p:nvPr>
        </p:nvSpPr>
        <p:spPr/>
        <p:txBody>
          <a:bodyPr>
            <a:normAutofit/>
          </a:bodyPr>
          <a:lstStyle/>
          <a:p>
            <a:r>
              <a:rPr lang="en-US" sz="3200" dirty="0"/>
              <a:t>Debugging is twice as hard as writing the code in the first place. Therefore, if you write the code as cleverly as possible, you are, by definition, not smart enough to debug it.</a:t>
            </a:r>
          </a:p>
        </p:txBody>
      </p:sp>
    </p:spTree>
    <p:extLst>
      <p:ext uri="{BB962C8B-B14F-4D97-AF65-F5344CB8AC3E}">
        <p14:creationId xmlns:p14="http://schemas.microsoft.com/office/powerpoint/2010/main" val="284989682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George Box</a:t>
            </a:r>
            <a:endParaRPr lang="en-US" dirty="0"/>
          </a:p>
        </p:txBody>
      </p:sp>
      <p:sp>
        <p:nvSpPr>
          <p:cNvPr id="3" name="Content Placeholder 2"/>
          <p:cNvSpPr>
            <a:spLocks noGrp="1"/>
          </p:cNvSpPr>
          <p:nvPr>
            <p:ph idx="1"/>
          </p:nvPr>
        </p:nvSpPr>
        <p:spPr/>
        <p:txBody>
          <a:bodyPr>
            <a:normAutofit/>
          </a:bodyPr>
          <a:lstStyle/>
          <a:p>
            <a:r>
              <a:rPr lang="en-US" sz="3200" dirty="0"/>
              <a:t>All models are wrong, but some are useful</a:t>
            </a:r>
            <a:r>
              <a:rPr lang="en-US" sz="3200" dirty="0" smtClean="0"/>
              <a:t>.</a:t>
            </a:r>
            <a:endParaRPr lang="en-US" sz="3200" dirty="0"/>
          </a:p>
        </p:txBody>
      </p:sp>
    </p:spTree>
    <p:extLst>
      <p:ext uri="{BB962C8B-B14F-4D97-AF65-F5344CB8AC3E}">
        <p14:creationId xmlns:p14="http://schemas.microsoft.com/office/powerpoint/2010/main" val="20643138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Reproducible Reporting</a:t>
            </a:r>
            <a:endParaRPr lang="en-US" dirty="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39757" y="1741797"/>
            <a:ext cx="3089997" cy="4790694"/>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02605" y="1741797"/>
            <a:ext cx="3800635" cy="4787154"/>
          </a:xfrm>
          <a:prstGeom prst="rect">
            <a:avLst/>
          </a:prstGeom>
        </p:spPr>
      </p:pic>
    </p:spTree>
    <p:extLst>
      <p:ext uri="{BB962C8B-B14F-4D97-AF65-F5344CB8AC3E}">
        <p14:creationId xmlns:p14="http://schemas.microsoft.com/office/powerpoint/2010/main" val="295208477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Voltaire</a:t>
            </a:r>
            <a:endParaRPr lang="en-US" dirty="0"/>
          </a:p>
        </p:txBody>
      </p:sp>
      <p:sp>
        <p:nvSpPr>
          <p:cNvPr id="3" name="Content Placeholder 2"/>
          <p:cNvSpPr>
            <a:spLocks noGrp="1"/>
          </p:cNvSpPr>
          <p:nvPr>
            <p:ph idx="1"/>
          </p:nvPr>
        </p:nvSpPr>
        <p:spPr/>
        <p:txBody>
          <a:bodyPr>
            <a:normAutofit/>
          </a:bodyPr>
          <a:lstStyle/>
          <a:p>
            <a:r>
              <a:rPr lang="en-US" sz="3200" dirty="0"/>
              <a:t>Perfect is the enemy of </a:t>
            </a:r>
            <a:r>
              <a:rPr lang="en-US" sz="3200" dirty="0" smtClean="0"/>
              <a:t>good.</a:t>
            </a:r>
            <a:endParaRPr lang="en-US" sz="3200" dirty="0"/>
          </a:p>
        </p:txBody>
      </p:sp>
    </p:spTree>
    <p:extLst>
      <p:ext uri="{BB962C8B-B14F-4D97-AF65-F5344CB8AC3E}">
        <p14:creationId xmlns:p14="http://schemas.microsoft.com/office/powerpoint/2010/main" val="346208879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Tired of Reading?</a:t>
            </a:r>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09807" y="1713062"/>
            <a:ext cx="6953370" cy="2685583"/>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53871" y="4708675"/>
            <a:ext cx="7109306" cy="2149325"/>
          </a:xfrm>
          <a:prstGeom prst="rect">
            <a:avLst/>
          </a:prstGeom>
        </p:spPr>
      </p:pic>
    </p:spTree>
    <p:extLst>
      <p:ext uri="{BB962C8B-B14F-4D97-AF65-F5344CB8AC3E}">
        <p14:creationId xmlns:p14="http://schemas.microsoft.com/office/powerpoint/2010/main" val="216405033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Inferential Modeling</a:t>
            </a:r>
            <a:endParaRPr lang="en-US" dirty="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46633" y="1704934"/>
            <a:ext cx="3238684" cy="4762772"/>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14118" y="1710634"/>
            <a:ext cx="3325961" cy="4751372"/>
          </a:xfrm>
          <a:prstGeom prst="rect">
            <a:avLst/>
          </a:prstGeom>
        </p:spPr>
      </p:pic>
    </p:spTree>
    <p:extLst>
      <p:ext uri="{BB962C8B-B14F-4D97-AF65-F5344CB8AC3E}">
        <p14:creationId xmlns:p14="http://schemas.microsoft.com/office/powerpoint/2010/main" val="20262234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George Box</a:t>
            </a:r>
            <a:endParaRPr lang="en-US" dirty="0"/>
          </a:p>
        </p:txBody>
      </p:sp>
      <p:sp>
        <p:nvSpPr>
          <p:cNvPr id="3" name="Content Placeholder 2"/>
          <p:cNvSpPr>
            <a:spLocks noGrp="1"/>
          </p:cNvSpPr>
          <p:nvPr>
            <p:ph idx="1"/>
          </p:nvPr>
        </p:nvSpPr>
        <p:spPr/>
        <p:txBody>
          <a:bodyPr>
            <a:normAutofit/>
          </a:bodyPr>
          <a:lstStyle/>
          <a:p>
            <a:r>
              <a:rPr lang="en-US" sz="3200" dirty="0" smtClean="0"/>
              <a:t>Statisticians, like artists, have the bad habit of falling in love with their models.</a:t>
            </a:r>
            <a:endParaRPr lang="en-US" sz="3200" dirty="0"/>
          </a:p>
        </p:txBody>
      </p:sp>
    </p:spTree>
    <p:extLst>
      <p:ext uri="{BB962C8B-B14F-4D97-AF65-F5344CB8AC3E}">
        <p14:creationId xmlns:p14="http://schemas.microsoft.com/office/powerpoint/2010/main" val="210185347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Machine Learning</a:t>
            </a:r>
            <a:endParaRPr lang="en-US" dirty="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08975" y="1779085"/>
            <a:ext cx="3128536" cy="4730347"/>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98236" y="1779085"/>
            <a:ext cx="2804574" cy="4718624"/>
          </a:xfrm>
          <a:prstGeom prst="rect">
            <a:avLst/>
          </a:prstGeom>
        </p:spPr>
      </p:pic>
    </p:spTree>
    <p:extLst>
      <p:ext uri="{BB962C8B-B14F-4D97-AF65-F5344CB8AC3E}">
        <p14:creationId xmlns:p14="http://schemas.microsoft.com/office/powerpoint/2010/main" val="127760490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George Box</a:t>
            </a:r>
            <a:endParaRPr lang="en-US" dirty="0"/>
          </a:p>
        </p:txBody>
      </p:sp>
      <p:sp>
        <p:nvSpPr>
          <p:cNvPr id="3" name="Content Placeholder 2"/>
          <p:cNvSpPr>
            <a:spLocks noGrp="1"/>
          </p:cNvSpPr>
          <p:nvPr>
            <p:ph idx="1"/>
          </p:nvPr>
        </p:nvSpPr>
        <p:spPr/>
        <p:txBody>
          <a:bodyPr>
            <a:normAutofit/>
          </a:bodyPr>
          <a:lstStyle/>
          <a:p>
            <a:r>
              <a:rPr lang="en-US" sz="3200" dirty="0"/>
              <a:t>The statistician knows that in nature there never was a normal distribution, there never was a straight line, yet with normal and linear assumptions, known to be false, he can often derive results which match, to a useful approximation, those found in the real world.</a:t>
            </a:r>
          </a:p>
        </p:txBody>
      </p:sp>
    </p:spTree>
    <p:extLst>
      <p:ext uri="{BB962C8B-B14F-4D97-AF65-F5344CB8AC3E}">
        <p14:creationId xmlns:p14="http://schemas.microsoft.com/office/powerpoint/2010/main" val="84239544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Extended Linear Modeling</a:t>
            </a:r>
            <a:endParaRPr lang="en-US" dirty="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28078" y="1876643"/>
            <a:ext cx="3496897" cy="4526727"/>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19455" y="1876643"/>
            <a:ext cx="2804574" cy="4523506"/>
          </a:xfrm>
          <a:prstGeom prst="rect">
            <a:avLst/>
          </a:prstGeom>
        </p:spPr>
      </p:pic>
      <p:sp>
        <p:nvSpPr>
          <p:cNvPr id="5" name="Rounded Rectangle 4"/>
          <p:cNvSpPr/>
          <p:nvPr/>
        </p:nvSpPr>
        <p:spPr>
          <a:xfrm>
            <a:off x="7505083" y="585216"/>
            <a:ext cx="2418946" cy="51077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a:r>
              <a:rPr lang="en-US" sz="2400" b="1" dirty="0" err="1" smtClean="0"/>
              <a:t>QuantReg</a:t>
            </a:r>
            <a:endParaRPr lang="en-US" sz="2400" b="1" dirty="0"/>
          </a:p>
        </p:txBody>
      </p:sp>
    </p:spTree>
    <p:extLst>
      <p:ext uri="{BB962C8B-B14F-4D97-AF65-F5344CB8AC3E}">
        <p14:creationId xmlns:p14="http://schemas.microsoft.com/office/powerpoint/2010/main" val="10664498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George Box</a:t>
            </a:r>
            <a:endParaRPr lang="en-US" dirty="0"/>
          </a:p>
        </p:txBody>
      </p:sp>
      <p:sp>
        <p:nvSpPr>
          <p:cNvPr id="3" name="Content Placeholder 2"/>
          <p:cNvSpPr>
            <a:spLocks noGrp="1"/>
          </p:cNvSpPr>
          <p:nvPr>
            <p:ph idx="1"/>
          </p:nvPr>
        </p:nvSpPr>
        <p:spPr/>
        <p:txBody>
          <a:bodyPr>
            <a:normAutofit/>
          </a:bodyPr>
          <a:lstStyle/>
          <a:p>
            <a:r>
              <a:rPr lang="en-US" sz="3200" dirty="0"/>
              <a:t>To find out what happens when you change something, it is necessary to change it.</a:t>
            </a:r>
          </a:p>
        </p:txBody>
      </p:sp>
    </p:spTree>
    <p:extLst>
      <p:ext uri="{BB962C8B-B14F-4D97-AF65-F5344CB8AC3E}">
        <p14:creationId xmlns:p14="http://schemas.microsoft.com/office/powerpoint/2010/main" val="2865374864"/>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Integral">
  <a:themeElements>
    <a:clrScheme name="Integral">
      <a:dk1>
        <a:srgbClr val="2E2B21"/>
      </a:dk1>
      <a:lt1>
        <a:srgbClr val="FFFFFF"/>
      </a:lt1>
      <a:dk2>
        <a:srgbClr val="605B4F"/>
      </a:dk2>
      <a:lt2>
        <a:srgbClr val="D8D6BE"/>
      </a:lt2>
      <a:accent1>
        <a:srgbClr val="A9A57C"/>
      </a:accent1>
      <a:accent2>
        <a:srgbClr val="9CBEBD"/>
      </a:accent2>
      <a:accent3>
        <a:srgbClr val="D2CB6C"/>
      </a:accent3>
      <a:accent4>
        <a:srgbClr val="95A39D"/>
      </a:accent4>
      <a:accent5>
        <a:srgbClr val="C89F5D"/>
      </a:accent5>
      <a:accent6>
        <a:srgbClr val="B1A089"/>
      </a:accent6>
      <a:hlink>
        <a:srgbClr val="D25814"/>
      </a:hlink>
      <a:folHlink>
        <a:srgbClr val="849A0A"/>
      </a:folHlink>
    </a:clrScheme>
    <a:fontScheme name="Integral">
      <a:majorFont>
        <a:latin typeface="Tw Cen MT Condensed" panose="020B06060201040202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panose="020B06020201040206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Integral">
      <a:fillStyleLst>
        <a:solidFill>
          <a:schemeClr val="phClr"/>
        </a:solidFill>
        <a:gradFill rotWithShape="1">
          <a:gsLst>
            <a:gs pos="0">
              <a:schemeClr val="phClr">
                <a:tint val="83000"/>
                <a:satMod val="100000"/>
                <a:lumMod val="100000"/>
              </a:schemeClr>
            </a:gs>
            <a:gs pos="100000">
              <a:schemeClr val="phClr">
                <a:tint val="61000"/>
                <a:satMod val="150000"/>
                <a:lumMod val="100000"/>
              </a:schemeClr>
            </a:gs>
          </a:gsLst>
          <a:path path="circle">
            <a:fillToRect l="100000" t="100000" r="100000" b="100000"/>
          </a:path>
        </a:gradFill>
        <a:gradFill rotWithShape="1">
          <a:gsLst>
            <a:gs pos="0">
              <a:schemeClr val="phClr">
                <a:tint val="100000"/>
                <a:shade val="85000"/>
                <a:satMod val="100000"/>
                <a:lumMod val="100000"/>
              </a:schemeClr>
            </a:gs>
            <a:gs pos="100000">
              <a:schemeClr val="phClr">
                <a:tint val="90000"/>
                <a:shade val="100000"/>
                <a:satMod val="150000"/>
                <a:lumMod val="100000"/>
              </a:schemeClr>
            </a:gs>
          </a:gsLst>
          <a:path path="circle">
            <a:fillToRect l="100000" t="100000" r="100000" b="100000"/>
          </a:path>
        </a:gradFill>
      </a:fillStyleLst>
      <a:lnStyleLst>
        <a:ln w="9525" cap="flat" cmpd="sng" algn="ctr">
          <a:solidFill>
            <a:schemeClr val="phClr"/>
          </a:solidFill>
          <a:prstDash val="solid"/>
        </a:ln>
        <a:ln w="15875"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50800" dist="12700" dir="5400000" algn="ctr" rotWithShape="0">
              <a:srgbClr val="000000">
                <a:alpha val="50000"/>
              </a:srgbClr>
            </a:outerShdw>
          </a:effectLst>
        </a:effectStyle>
        <a:effectStyle>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phClr">
                <a:shade val="35000"/>
                <a:satMod val="160000"/>
              </a:schemeClr>
            </a:contourClr>
          </a:sp3d>
        </a:effectStyle>
      </a:effectStyleLst>
      <a:bgFillStyleLst>
        <a:solidFill>
          <a:schemeClr val="phClr"/>
        </a:solidFill>
        <a:blipFill rotWithShape="1">
          <a:blip xmlns:r="http://schemas.openxmlformats.org/officeDocument/2006/relationships" r:embed="rId1">
            <a:duotone>
              <a:schemeClr val="phClr">
                <a:tint val="98000"/>
              </a:schemeClr>
              <a:schemeClr val="phClr">
                <a:shade val="89000"/>
                <a:satMod val="145000"/>
              </a:schemeClr>
            </a:duotone>
          </a:blip>
          <a:tile tx="0" ty="0" sx="32000" sy="32000" flip="none" algn="tl"/>
        </a:blipFill>
        <a:blipFill rotWithShape="1">
          <a:blip xmlns:r="http://schemas.openxmlformats.org/officeDocument/2006/relationships" r:embed="rId2">
            <a:duotone>
              <a:schemeClr val="phClr">
                <a:tint val="98000"/>
              </a:schemeClr>
              <a:schemeClr val="phClr">
                <a:shade val="95000"/>
              </a:schemeClr>
            </a:duotone>
          </a:blip>
          <a:tile tx="0" ty="0" sx="32000" sy="32000" flip="none" algn="tl"/>
        </a:blipFill>
      </a:bgFillStyleLst>
    </a:fmtScheme>
  </a:themeElements>
  <a:objectDefaults/>
  <a:extraClrSchemeLst/>
  <a:extLst>
    <a:ext uri="{05A4C25C-085E-4340-85A3-A5531E510DB2}">
      <thm15:themeFamily xmlns:thm15="http://schemas.microsoft.com/office/thememl/2012/main" name="Integral" id="{3577F8C9-A904-41D8-97D2-FD898F53F20E}" vid="{090DCB5F-146D-478A-852A-34B16FE9F3A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Integral</Template>
  <TotalTime>67</TotalTime>
  <Words>522</Words>
  <Application>Microsoft Office PowerPoint</Application>
  <PresentationFormat>Widescreen</PresentationFormat>
  <Paragraphs>69</Paragraphs>
  <Slides>32</Slides>
  <Notes>15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32</vt:i4>
      </vt:variant>
    </vt:vector>
  </HeadingPairs>
  <TitlesOfParts>
    <vt:vector size="37" baseType="lpstr">
      <vt:lpstr>Calibri</vt:lpstr>
      <vt:lpstr>Tw Cen MT</vt:lpstr>
      <vt:lpstr>Tw Cen MT Condensed</vt:lpstr>
      <vt:lpstr>Wingdings 3</vt:lpstr>
      <vt:lpstr>Integral</vt:lpstr>
      <vt:lpstr>Where to go next?</vt:lpstr>
      <vt:lpstr>Mentors for our Journey</vt:lpstr>
      <vt:lpstr>George Box</vt:lpstr>
      <vt:lpstr>Inferential Modeling</vt:lpstr>
      <vt:lpstr>George Box</vt:lpstr>
      <vt:lpstr>Machine Learning</vt:lpstr>
      <vt:lpstr>George Box</vt:lpstr>
      <vt:lpstr>Extended Linear Modeling</vt:lpstr>
      <vt:lpstr>George Box</vt:lpstr>
      <vt:lpstr>Experimental versus Observational</vt:lpstr>
      <vt:lpstr>John Tukey</vt:lpstr>
      <vt:lpstr>Time Series</vt:lpstr>
      <vt:lpstr>John Tukey</vt:lpstr>
      <vt:lpstr>Longitudinal Analysis</vt:lpstr>
      <vt:lpstr>John Tukey</vt:lpstr>
      <vt:lpstr>Exploratory</vt:lpstr>
      <vt:lpstr>John Tukey</vt:lpstr>
      <vt:lpstr>Visualization</vt:lpstr>
      <vt:lpstr>Charlie Chan</vt:lpstr>
      <vt:lpstr>Robust Statistics</vt:lpstr>
      <vt:lpstr>Stephen Senn</vt:lpstr>
      <vt:lpstr>Actuarial</vt:lpstr>
      <vt:lpstr>George Box</vt:lpstr>
      <vt:lpstr>Statistical Paradigms</vt:lpstr>
      <vt:lpstr>Rick Osborne</vt:lpstr>
      <vt:lpstr>Programming</vt:lpstr>
      <vt:lpstr>E. W. Dijkstra</vt:lpstr>
      <vt:lpstr>R: A language and environment for statistical computing</vt:lpstr>
      <vt:lpstr>Brian Kernighan</vt:lpstr>
      <vt:lpstr>Reproducible Reporting</vt:lpstr>
      <vt:lpstr>Voltaire</vt:lpstr>
      <vt:lpstr>Tired of Reading?</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Where to go next?</dc:title>
  <dc:creator>Sheamus K. Parkes</dc:creator>
  <cp:lastModifiedBy>Sheamus K. Parkes</cp:lastModifiedBy>
  <cp:revision>9</cp:revision>
  <dcterms:created xsi:type="dcterms:W3CDTF">2013-09-18T17:49:14Z</dcterms:created>
  <dcterms:modified xsi:type="dcterms:W3CDTF">2013-10-22T01:44:00Z</dcterms:modified>
</cp:coreProperties>
</file>