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4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7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8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9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10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notesSlides/notesSlide11.xml" ContentType="application/vnd.openxmlformats-officedocument.presentationml.notesSlide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12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notesSlides/notesSlide14.xml" ContentType="application/vnd.openxmlformats-officedocument.presentationml.notesSlide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5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16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17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8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notesSlides/notesSlide19.xml" ContentType="application/vnd.openxmlformats-officedocument.presentationml.notesSlide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notesSlides/notesSlide20.xml" ContentType="application/vnd.openxmlformats-officedocument.presentationml.notesSlide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21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notesSlides/notesSlide22.xml" ContentType="application/vnd.openxmlformats-officedocument.presentationml.notesSlide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notesSlides/notesSlide23.xml" ContentType="application/vnd.openxmlformats-officedocument.presentationml.notesSlide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24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notesSlides/notesSlide25.xml" ContentType="application/vnd.openxmlformats-officedocument.presentationml.notesSlide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notesSlides/notesSlide26.xml" ContentType="application/vnd.openxmlformats-officedocument.presentationml.notesSlide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7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notesSlides/notesSlide28.xml" ContentType="application/vnd.openxmlformats-officedocument.presentationml.notesSlide+xml"/>
  <Override PartName="/ppt/tags/tag7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314" r:id="rId3"/>
    <p:sldId id="315" r:id="rId4"/>
    <p:sldId id="323" r:id="rId5"/>
    <p:sldId id="282" r:id="rId6"/>
    <p:sldId id="283" r:id="rId7"/>
    <p:sldId id="287" r:id="rId8"/>
    <p:sldId id="288" r:id="rId9"/>
    <p:sldId id="296" r:id="rId10"/>
    <p:sldId id="297" r:id="rId11"/>
    <p:sldId id="298" r:id="rId12"/>
    <p:sldId id="299" r:id="rId13"/>
    <p:sldId id="301" r:id="rId14"/>
    <p:sldId id="302" r:id="rId15"/>
    <p:sldId id="303" r:id="rId16"/>
    <p:sldId id="304" r:id="rId17"/>
    <p:sldId id="305" r:id="rId18"/>
    <p:sldId id="306" r:id="rId19"/>
    <p:sldId id="307" r:id="rId20"/>
    <p:sldId id="321" r:id="rId21"/>
    <p:sldId id="322" r:id="rId22"/>
    <p:sldId id="311" r:id="rId23"/>
    <p:sldId id="313" r:id="rId24"/>
    <p:sldId id="316" r:id="rId25"/>
    <p:sldId id="317" r:id="rId26"/>
    <p:sldId id="318" r:id="rId27"/>
    <p:sldId id="319" r:id="rId28"/>
    <p:sldId id="320" r:id="rId29"/>
  </p:sldIdLst>
  <p:sldSz cx="9144000" cy="6858000" type="screen4x3"/>
  <p:notesSz cx="6858000" cy="9144000"/>
  <p:custDataLst>
    <p:tags r:id="rId3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2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192" userDrawn="1">
          <p15:clr>
            <a:srgbClr val="A4A3A4"/>
          </p15:clr>
        </p15:guide>
        <p15:guide id="4" orient="horz" pos="1464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B44"/>
    <a:srgbClr val="024D7C"/>
    <a:srgbClr val="E27F26"/>
    <a:srgbClr val="74C4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8" autoAdjust="0"/>
    <p:restoredTop sz="94588"/>
  </p:normalViewPr>
  <p:slideViewPr>
    <p:cSldViewPr snapToGrid="0" showGuides="1">
      <p:cViewPr varScale="1">
        <p:scale>
          <a:sx n="89" d="100"/>
          <a:sy n="89" d="100"/>
        </p:scale>
        <p:origin x="-1114" y="-67"/>
      </p:cViewPr>
      <p:guideLst>
        <p:guide orient="horz" pos="1320"/>
        <p:guide orient="horz" pos="192"/>
        <p:guide orient="horz" pos="1464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11664"/>
    </p:cViewPr>
  </p:sorterViewPr>
  <p:notesViewPr>
    <p:cSldViewPr snapToGrid="0" showGuides="1">
      <p:cViewPr varScale="1">
        <p:scale>
          <a:sx n="71" d="100"/>
          <a:sy n="71" d="100"/>
        </p:scale>
        <p:origin x="265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E6BFE-3CFF-4C6C-9E53-184BBC69E5E5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51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05C1D3-7D3C-7345-81B7-83ECE6346BB3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338505-BB72-D04B-9DD4-A82E2BFC59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0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3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5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7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9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1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3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5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7.xml"/></Relationships>
</file>

<file path=ppt/notesSlides/_rels/notesSlide1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9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2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1.xml"/></Relationships>
</file>

<file path=ppt/notesSlides/_rels/notesSlide2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3.xml"/></Relationships>
</file>

<file path=ppt/notesSlides/_rels/notesSlide2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5.xml"/></Relationships>
</file>

<file path=ppt/notesSlides/_rels/notesSlide2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7.xml"/></Relationships>
</file>

<file path=ppt/notesSlides/_rels/notesSlide2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2.xml"/></Relationships>
</file>

<file path=ppt/notesSlides/_rels/notesSlide2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7.xml"/></Relationships>
</file>

<file path=ppt/notesSlides/_rels/notesSlide2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2.xml"/></Relationships>
</file>

<file path=ppt/notesSlides/_rels/notesSlide2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7.xml"/></Relationships>
</file>

<file path=ppt/notesSlides/_rels/notesSlide2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46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012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866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3572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626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861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4257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57470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775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5054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386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7198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3869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6386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6742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18266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9273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96898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4709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78313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5863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279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8162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267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021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228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265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338505-BB72-D04B-9DD4-A82E2BFC591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099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69538"/>
            <a:ext cx="1718268" cy="48846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297" y="869253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94297" y="3075409"/>
            <a:ext cx="4573032" cy="325793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 algn="l">
              <a:buNone/>
              <a:defRPr sz="2000" b="1" cap="all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Presenter/Author 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94298" y="3445499"/>
            <a:ext cx="4572710" cy="298681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800" b="1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Presenter/Author Title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94298" y="3798524"/>
            <a:ext cx="4572710" cy="222102"/>
          </a:xfrm>
          <a:prstGeom prst="rect">
            <a:avLst/>
          </a:prstGeom>
        </p:spPr>
        <p:txBody>
          <a:bodyPr tIns="0" bIns="0" anchor="ctr">
            <a:noAutofit/>
          </a:bodyPr>
          <a:lstStyle>
            <a:lvl1pPr marL="0" indent="0">
              <a:buFont typeface="+mj-lt"/>
              <a:buNone/>
              <a:defRPr sz="1600" b="0" baseline="0">
                <a:solidFill>
                  <a:schemeClr val="bg1"/>
                </a:solidFill>
                <a:latin typeface="+mj-lt"/>
              </a:defRPr>
            </a:lvl1pPr>
            <a:lvl2pPr marL="457200" indent="0">
              <a:buFont typeface="+mj-lt"/>
              <a:buNone/>
              <a:defRPr/>
            </a:lvl2pPr>
            <a:lvl3pPr marL="914400" indent="0">
              <a:buFont typeface="+mj-lt"/>
              <a:buNone/>
              <a:defRPr/>
            </a:lvl3pPr>
            <a:lvl4pPr marL="1371600" indent="0">
              <a:buFont typeface="+mj-lt"/>
              <a:buNone/>
              <a:defRPr/>
            </a:lvl4pPr>
            <a:lvl5pPr marL="1828800" indent="0">
              <a:buFont typeface="+mj-lt"/>
              <a:buNone/>
              <a:defRPr/>
            </a:lvl5pPr>
          </a:lstStyle>
          <a:p>
            <a:pPr lvl="0"/>
            <a:r>
              <a:rPr lang="en-US" dirty="0"/>
              <a:t>DAY, MONTH, DATE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06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2"/>
          </p:nvPr>
        </p:nvSpPr>
        <p:spPr>
          <a:xfrm>
            <a:off x="628650" y="1621229"/>
            <a:ext cx="7886700" cy="42132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94C12809-0B00-8249-B696-B2AA5CA4C4F6}" type="datetime1">
              <a:rPr lang="en-US" smtClean="0"/>
              <a:t>5/3/2017</a:t>
            </a:fld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7017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Section Head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6395590"/>
            <a:ext cx="4220308" cy="46241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5117" y="5833853"/>
            <a:ext cx="1822681" cy="59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84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Section Header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5"/>
            <a:ext cx="9144000" cy="110490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809" y="3667642"/>
            <a:ext cx="3429000" cy="1558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734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Section Header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0" y="5773196"/>
            <a:ext cx="9144000" cy="11049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271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Section Head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-10048" y="5773196"/>
            <a:ext cx="9154048" cy="1104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507" y="1270000"/>
            <a:ext cx="7479173" cy="2105341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5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9040" y="3623250"/>
            <a:ext cx="3618769" cy="164777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62" y="5827208"/>
            <a:ext cx="1828800" cy="594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492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284872"/>
            <a:ext cx="2190541" cy="5731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1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6985" y="2480305"/>
            <a:ext cx="3730859" cy="189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230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0" y="6288576"/>
            <a:ext cx="9144000" cy="5922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628650" y="333483"/>
            <a:ext cx="7886700" cy="12769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10469"/>
            <a:ext cx="7886700" cy="40422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2"/>
          </p:nvPr>
        </p:nvSpPr>
        <p:spPr>
          <a:xfrm>
            <a:off x="6565971" y="6495181"/>
            <a:ext cx="1879041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0A061395-F258-F04D-A64A-7F97DABCF1EF}" type="datetime1">
              <a:rPr lang="en-US" smtClean="0"/>
              <a:t>5/3/2017</a:t>
            </a:fld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45012" y="6495181"/>
            <a:ext cx="484870" cy="1997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25C4F4D4-6F9F-4101-B420-EAE9BABB75B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243280" y="6445078"/>
            <a:ext cx="914400" cy="29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023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3" r:id="rId3"/>
    <p:sldLayoutId id="2147483724" r:id="rId4"/>
    <p:sldLayoutId id="2147483728" r:id="rId5"/>
    <p:sldLayoutId id="2147483727" r:id="rId6"/>
    <p:sldLayoutId id="2147483717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Relationship Id="rId4" Type="http://schemas.openxmlformats.org/officeDocument/2006/relationships/image" Target="../media/image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Relationship Id="rId4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4.xml"/><Relationship Id="rId4" Type="http://schemas.openxmlformats.org/officeDocument/2006/relationships/image" Target="../media/image12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6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49.xml"/><Relationship Id="rId7" Type="http://schemas.openxmlformats.org/officeDocument/2006/relationships/notesSlide" Target="../notesSlides/notesSlide24.xml"/><Relationship Id="rId2" Type="http://schemas.openxmlformats.org/officeDocument/2006/relationships/tags" Target="../tags/tag48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1.xml"/><Relationship Id="rId10" Type="http://schemas.openxmlformats.org/officeDocument/2006/relationships/image" Target="../media/image14.png"/><Relationship Id="rId4" Type="http://schemas.openxmlformats.org/officeDocument/2006/relationships/tags" Target="../tags/tag50.xml"/><Relationship Id="rId9" Type="http://schemas.openxmlformats.org/officeDocument/2006/relationships/image" Target="../media/image13.e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.bin"/><Relationship Id="rId3" Type="http://schemas.openxmlformats.org/officeDocument/2006/relationships/tags" Target="../tags/tag54.xml"/><Relationship Id="rId7" Type="http://schemas.openxmlformats.org/officeDocument/2006/relationships/notesSlide" Target="../notesSlides/notesSlide25.xml"/><Relationship Id="rId2" Type="http://schemas.openxmlformats.org/officeDocument/2006/relationships/tags" Target="../tags/tag53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10" Type="http://schemas.openxmlformats.org/officeDocument/2006/relationships/image" Target="../media/image14.png"/><Relationship Id="rId4" Type="http://schemas.openxmlformats.org/officeDocument/2006/relationships/tags" Target="../tags/tag55.xml"/><Relationship Id="rId9" Type="http://schemas.openxmlformats.org/officeDocument/2006/relationships/image" Target="../media/image15.e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tags" Target="../tags/tag59.xml"/><Relationship Id="rId7" Type="http://schemas.openxmlformats.org/officeDocument/2006/relationships/notesSlide" Target="../notesSlides/notesSlide26.xml"/><Relationship Id="rId2" Type="http://schemas.openxmlformats.org/officeDocument/2006/relationships/tags" Target="../tags/tag58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1.xml"/><Relationship Id="rId10" Type="http://schemas.openxmlformats.org/officeDocument/2006/relationships/image" Target="../media/image14.png"/><Relationship Id="rId4" Type="http://schemas.openxmlformats.org/officeDocument/2006/relationships/tags" Target="../tags/tag60.xml"/><Relationship Id="rId9" Type="http://schemas.openxmlformats.org/officeDocument/2006/relationships/image" Target="../media/image16.emf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tags" Target="../tags/tag64.xml"/><Relationship Id="rId7" Type="http://schemas.openxmlformats.org/officeDocument/2006/relationships/notesSlide" Target="../notesSlides/notesSlide27.xml"/><Relationship Id="rId2" Type="http://schemas.openxmlformats.org/officeDocument/2006/relationships/tags" Target="../tags/tag63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6.xml"/><Relationship Id="rId10" Type="http://schemas.openxmlformats.org/officeDocument/2006/relationships/image" Target="../media/image14.png"/><Relationship Id="rId4" Type="http://schemas.openxmlformats.org/officeDocument/2006/relationships/tags" Target="../tags/tag65.xml"/><Relationship Id="rId9" Type="http://schemas.openxmlformats.org/officeDocument/2006/relationships/image" Target="../media/image17.e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69.xml"/><Relationship Id="rId7" Type="http://schemas.openxmlformats.org/officeDocument/2006/relationships/notesSlide" Target="../notesSlides/notesSlide28.xml"/><Relationship Id="rId2" Type="http://schemas.openxmlformats.org/officeDocument/2006/relationships/tags" Target="../tags/tag68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71.xml"/><Relationship Id="rId10" Type="http://schemas.openxmlformats.org/officeDocument/2006/relationships/image" Target="../media/image14.png"/><Relationship Id="rId4" Type="http://schemas.openxmlformats.org/officeDocument/2006/relationships/tags" Target="../tags/tag70.xml"/><Relationship Id="rId9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Individual Life Experience Update</a:t>
            </a:r>
            <a:br>
              <a:rPr lang="en-US" sz="4000" dirty="0"/>
            </a:br>
            <a:r>
              <a:rPr lang="en-US" sz="4000" dirty="0"/>
              <a:t>Session </a:t>
            </a:r>
            <a:r>
              <a:rPr lang="en-US" sz="4000" dirty="0" smtClean="0"/>
              <a:t>55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CustomShape 3"/>
          <p:cNvSpPr/>
          <p:nvPr/>
        </p:nvSpPr>
        <p:spPr>
          <a:xfrm>
            <a:off x="642212" y="4038600"/>
            <a:ext cx="4998720" cy="1219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0" rIns="90000" bIns="0" anchor="ctr"/>
          <a:lstStyle/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SOA Life and Annuity Symposium 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Session </a:t>
            </a: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55: Individual Life Mortality </a:t>
            </a:r>
          </a:p>
          <a:p>
            <a:pPr>
              <a:lnSpc>
                <a:spcPct val="100000"/>
              </a:lnSpc>
            </a:pPr>
            <a:r>
              <a:rPr lang="en-US" sz="1800" b="0" strike="noStrike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Roland Fawthrop, FSA, MAAA</a:t>
            </a: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en-US" spc="-1" dirty="0" smtClean="0">
                <a:solidFill>
                  <a:schemeClr val="bg1"/>
                </a:solidFill>
                <a:uFill>
                  <a:solidFill>
                    <a:srgbClr val="FFFFFF"/>
                  </a:solidFill>
                </a:uFill>
                <a:latin typeface="Calibri Light"/>
              </a:rPr>
              <a:t>Tuesday, May 9, 2017</a:t>
            </a: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endParaRPr lang="en-US" sz="1800" b="0" strike="noStrike" spc="-1" dirty="0">
              <a:solidFill>
                <a:schemeClr val="bg1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6129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shift into ultimate durations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10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034653792"/>
              </p:ext>
            </p:extLst>
          </p:nvPr>
        </p:nvGraphicFramePr>
        <p:xfrm>
          <a:off x="838200" y="1610473"/>
          <a:ext cx="7467600" cy="3258983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Observation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21-25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DF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7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A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6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D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BF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2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E7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D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5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ECA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D17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A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B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67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8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C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E9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6D1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380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A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5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069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E5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931817" y="5434149"/>
            <a:ext cx="72019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</a:rPr>
              <a:t>%’s are by Policy Count</a:t>
            </a:r>
          </a:p>
          <a:p>
            <a:r>
              <a:rPr lang="en-US" sz="1400" dirty="0">
                <a:solidFill>
                  <a:srgbClr val="000000"/>
                </a:solidFill>
              </a:rPr>
              <a:t>All durations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4879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Average Face Amount – by Duration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945120334"/>
              </p:ext>
            </p:extLst>
          </p:nvPr>
        </p:nvGraphicFramePr>
        <p:xfrm>
          <a:off x="838200" y="1696597"/>
          <a:ext cx="7467600" cy="3813651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06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Observation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68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1-5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6-10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11-15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16-20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21-25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26+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271,401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9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169,145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D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108,149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77,283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DCE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56,598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AC4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43,922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295,802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185,741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113,717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81,241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D0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60,250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C6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44,821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335,591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1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229,267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132,295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93,594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9D7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69,390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0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46,651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7BF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330,246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215,337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A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126,503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E8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95,816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69,853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48,181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AC0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358,141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232,497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4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134,670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99,612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72,269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50,138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375,346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3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254,975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C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148,044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105,677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77,846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CF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51,350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C1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388,308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301,900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B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185,501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6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117,000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E3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87,191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F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62,751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C77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436,266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C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348,869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A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217,170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9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129,284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A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99,189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72,974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7CD7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444,218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379,480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0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247,227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F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135,869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A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99,556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72,599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487,285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425,849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285,755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3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154,042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3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108,143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5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77,151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ECF7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061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436,123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7C6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421,538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0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292,926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E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163,614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F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109,918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E0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78,913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D07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11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126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 of business – by Gender/Class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232183782"/>
              </p:ext>
            </p:extLst>
          </p:nvPr>
        </p:nvGraphicFramePr>
        <p:xfrm>
          <a:off x="931814" y="1553069"/>
          <a:ext cx="5443350" cy="3205904"/>
        </p:xfrm>
        <a:graphic>
          <a:graphicData uri="http://schemas.openxmlformats.org/drawingml/2006/table">
            <a:tbl>
              <a:tblPr/>
              <a:tblGrid>
                <a:gridCol w="108867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8867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8867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8867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8867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Observation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Gender/Tobacco Class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Male NT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Male TB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Female NT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Female TB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F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27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3CB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4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E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D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87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5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1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8F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BD2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B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18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D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FE2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DB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E2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3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4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CE58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CC7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7C8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17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CA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77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66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3D5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5C7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1CB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1817" y="5434149"/>
            <a:ext cx="7201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%’s are by Policy Count</a:t>
            </a:r>
          </a:p>
          <a:p>
            <a:r>
              <a:rPr lang="en-US" sz="1200" dirty="0">
                <a:solidFill>
                  <a:srgbClr val="000000"/>
                </a:solidFill>
              </a:rPr>
              <a:t>All </a:t>
            </a:r>
            <a:r>
              <a:rPr lang="en-US" sz="1200" dirty="0" smtClean="0">
                <a:solidFill>
                  <a:srgbClr val="000000"/>
                </a:solidFill>
              </a:rPr>
              <a:t>durations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Approx. 4% are unknown tobacco/smoker class</a:t>
            </a:r>
            <a:endParaRPr lang="en-US" sz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8087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new data to prior: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13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444527" y="1249378"/>
            <a:ext cx="7636243" cy="458468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8583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Refining further, by duration: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14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507454" y="1285592"/>
            <a:ext cx="8007896" cy="48109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7245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in Slope exist for Males…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15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507454" y="1285592"/>
            <a:ext cx="8007896" cy="481090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622582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Females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16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537594" y="1303700"/>
            <a:ext cx="7907418" cy="475054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02305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look at slope for Nontobacco…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597872" y="1339914"/>
            <a:ext cx="7847139" cy="471432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17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34357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… and Tobacco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537594" y="1303700"/>
            <a:ext cx="7836861" cy="4708154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18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3798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 by Plan?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861866811"/>
              </p:ext>
            </p:extLst>
          </p:nvPr>
        </p:nvGraphicFramePr>
        <p:xfrm>
          <a:off x="452846" y="1620838"/>
          <a:ext cx="8062508" cy="30321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64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985838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Insurance Plan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25,000-49,999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 50,000-99,999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100,000-249,999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250,000-499,999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 500,000-999,999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1,000,000+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Perm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Term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UL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131%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ULSG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VL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VLSG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126%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88%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19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223" y="5216434"/>
            <a:ext cx="79137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A/E by Amount, 2015VBT</a:t>
            </a:r>
          </a:p>
          <a:p>
            <a:r>
              <a:rPr lang="en-US" sz="1200" dirty="0">
                <a:solidFill>
                  <a:srgbClr val="000000"/>
                </a:solidFill>
              </a:rPr>
              <a:t>Durations 1-25 Only</a:t>
            </a:r>
          </a:p>
          <a:p>
            <a:r>
              <a:rPr lang="en-US" sz="1200" dirty="0">
                <a:solidFill>
                  <a:srgbClr val="000000"/>
                </a:solidFill>
              </a:rPr>
              <a:t>Study Years 2009-2013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29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Overview of the New Individual Life Mortality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New experience:  2009 – 2013 Calendar Years</a:t>
            </a:r>
          </a:p>
          <a:p>
            <a:r>
              <a:rPr lang="en-US" sz="2400" dirty="0"/>
              <a:t>Prior ILEC data will be made available within same file</a:t>
            </a:r>
          </a:p>
          <a:p>
            <a:pPr lvl="1"/>
            <a:r>
              <a:rPr lang="en-US" sz="2000" dirty="0"/>
              <a:t>All study years back to 2002-2003 (previous studies used anniversary-to-anniversary approach)</a:t>
            </a:r>
          </a:p>
          <a:p>
            <a:pPr lvl="1"/>
            <a:r>
              <a:rPr lang="en-US" sz="2000" dirty="0"/>
              <a:t>In data file and the slides that follow, the exposure year refers to the calendar year in which the policy year </a:t>
            </a:r>
            <a:r>
              <a:rPr lang="en-US" sz="2000" u="sng" dirty="0"/>
              <a:t>ends</a:t>
            </a:r>
          </a:p>
          <a:p>
            <a:r>
              <a:rPr lang="en-US" sz="2400" dirty="0"/>
              <a:t>Standard Ordinary, fully underwritten business</a:t>
            </a:r>
          </a:p>
          <a:p>
            <a:r>
              <a:rPr lang="en-US" sz="2400" dirty="0"/>
              <a:t>Preferred Class detail</a:t>
            </a:r>
          </a:p>
          <a:p>
            <a:r>
              <a:rPr lang="en-US" sz="2400" dirty="0"/>
              <a:t>Term products split by level term period</a:t>
            </a:r>
          </a:p>
          <a:p>
            <a:r>
              <a:rPr lang="en-US" sz="2400" dirty="0"/>
              <a:t>And much more!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5957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Class Experience</a:t>
            </a:r>
            <a:br>
              <a:rPr lang="en-US" dirty="0" smtClean="0"/>
            </a:br>
            <a:r>
              <a:rPr lang="en-US" dirty="0" smtClean="0"/>
              <a:t>2 Nontobacco Class Structure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2716717008"/>
              </p:ext>
            </p:extLst>
          </p:nvPr>
        </p:nvGraphicFramePr>
        <p:xfrm>
          <a:off x="452846" y="1620838"/>
          <a:ext cx="8062510" cy="278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7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429"/>
                <a:gridCol w="8784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Class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6-10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11-15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16-20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21-26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26+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1,322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3,857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6,296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7,278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3,540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928 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23,221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68.2%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82.2%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90.9%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89.4%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99.0%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86.1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2,491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6,028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8,148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6,463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3,886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1,416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28,432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115.5%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119.0%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129.3%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118.7%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113.1%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119.2%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3,813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9,885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14,444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13,741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7,426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2,344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51,653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88.8%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98.6%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101.7%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104.7%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101.9%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106.2%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100.6%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20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223" y="5216434"/>
            <a:ext cx="7913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Study </a:t>
            </a:r>
            <a:r>
              <a:rPr lang="en-US" sz="1200" dirty="0">
                <a:solidFill>
                  <a:srgbClr val="000000"/>
                </a:solidFill>
              </a:rPr>
              <a:t>Years </a:t>
            </a:r>
            <a:r>
              <a:rPr lang="en-US" sz="1200" dirty="0" smtClean="0">
                <a:solidFill>
                  <a:srgbClr val="000000"/>
                </a:solidFill>
              </a:rPr>
              <a:t>2009-2013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Face amounts $100k+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A/E by amount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Note: Classes are numbered from best to residual (best class is </a:t>
            </a:r>
            <a:r>
              <a:rPr lang="en-US" sz="1200" dirty="0" smtClean="0">
                <a:solidFill>
                  <a:srgbClr val="000000"/>
                </a:solidFill>
              </a:rPr>
              <a:t>1)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72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Preferred Class Experience</a:t>
            </a:r>
            <a:br>
              <a:rPr lang="en-US" dirty="0" smtClean="0"/>
            </a:br>
            <a:r>
              <a:rPr lang="en-US" dirty="0" smtClean="0"/>
              <a:t>3 Nontobacco Class Structure</a:t>
            </a:r>
            <a:endParaRPr lang="en-US" sz="36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1184779899"/>
              </p:ext>
            </p:extLst>
          </p:nvPr>
        </p:nvGraphicFramePr>
        <p:xfrm>
          <a:off x="452846" y="1620838"/>
          <a:ext cx="8062510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77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3575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878429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78429"/>
                <a:gridCol w="87842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Class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1-5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6-10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11-15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16-20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21-26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26+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1,797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3,733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3,740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380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2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3 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9,655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64.7%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69.5%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74.9%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72.4%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6.3%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21.2%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70.1%</a:t>
                      </a:r>
                    </a:p>
                  </a:txBody>
                  <a:tcPr marL="7620" marR="7620" marT="7620" marB="0" anchor="b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2,216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5,034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3,676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454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4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  1 </a:t>
                      </a: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11,385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mpd="sng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74.4%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77.9%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87.4%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90.6%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6.7%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79.5%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5,176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9,633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4,108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274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56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58 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19,305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105.6%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104.2%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108.5%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93.6%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39.5%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104.2%</a:t>
                      </a:r>
                    </a:p>
                  </a:txBody>
                  <a:tcPr marL="7620" marR="7620" marT="762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44546A"/>
                          </a:solidFill>
                          <a:effectLst/>
                          <a:latin typeface="Calibri" panose="020F0502020204030204" pitchFamily="34" charset="0"/>
                        </a:rPr>
                        <a:t> Total</a:t>
                      </a:r>
                    </a:p>
                  </a:txBody>
                  <a:tcPr marL="9525" marR="9525" marT="9525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Claim Count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9,189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18,400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11,524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1,108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62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                            62 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40,345 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endParaRPr lang="en-US" sz="1400" b="1" i="0" u="none" strike="noStrike" dirty="0">
                        <a:solidFill>
                          <a:srgbClr val="44546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A/E 2015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86.2%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87.5%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88.3%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84.4%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32.3%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22.6%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87.0%</a:t>
                      </a:r>
                    </a:p>
                  </a:txBody>
                  <a:tcPr marL="7620" marR="7620" marT="7620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1223" y="5216434"/>
            <a:ext cx="791378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</a:rPr>
              <a:t>Study </a:t>
            </a:r>
            <a:r>
              <a:rPr lang="en-US" sz="1200" dirty="0">
                <a:solidFill>
                  <a:srgbClr val="000000"/>
                </a:solidFill>
              </a:rPr>
              <a:t>Years </a:t>
            </a:r>
            <a:r>
              <a:rPr lang="en-US" sz="1200" dirty="0" smtClean="0">
                <a:solidFill>
                  <a:srgbClr val="000000"/>
                </a:solidFill>
              </a:rPr>
              <a:t>2009-2013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Face amounts $100k+</a:t>
            </a:r>
          </a:p>
          <a:p>
            <a:r>
              <a:rPr lang="en-US" sz="1200" dirty="0" smtClean="0">
                <a:solidFill>
                  <a:srgbClr val="000000"/>
                </a:solidFill>
              </a:rPr>
              <a:t>A/E by amount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Note: Classes are numbered from best to residual (best class is </a:t>
            </a:r>
            <a:r>
              <a:rPr lang="en-US" sz="1200" dirty="0" smtClean="0">
                <a:solidFill>
                  <a:srgbClr val="000000"/>
                </a:solidFill>
              </a:rPr>
              <a:t>1)</a:t>
            </a:r>
          </a:p>
          <a:p>
            <a:endParaRPr lang="en-US" sz="1200" dirty="0" smtClean="0">
              <a:solidFill>
                <a:srgbClr val="000000"/>
              </a:solidFill>
            </a:endParaRPr>
          </a:p>
          <a:p>
            <a:endParaRPr lang="en-US" sz="1200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82797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Preferred Class Experience</a:t>
            </a:r>
            <a:br>
              <a:rPr lang="en-US" smtClean="0"/>
            </a:br>
            <a:r>
              <a:rPr lang="en-US" smtClean="0"/>
              <a:t>4 Nontobacco Class Structure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4"/>
          <a:stretch>
            <a:fillRect/>
          </a:stretch>
        </p:blipFill>
        <p:spPr>
          <a:xfrm>
            <a:off x="628650" y="2724551"/>
            <a:ext cx="7886700" cy="2005799"/>
          </a:xfr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28650" y="4685211"/>
            <a:ext cx="4419785" cy="101566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Study Years 2009 – 2013</a:t>
            </a:r>
          </a:p>
          <a:p>
            <a:r>
              <a:rPr lang="en-US" sz="1200" dirty="0">
                <a:solidFill>
                  <a:srgbClr val="000000"/>
                </a:solidFill>
              </a:rPr>
              <a:t>Face Amounts $100,000+</a:t>
            </a:r>
          </a:p>
          <a:p>
            <a:r>
              <a:rPr lang="en-US" sz="1200" dirty="0">
                <a:solidFill>
                  <a:srgbClr val="000000"/>
                </a:solidFill>
              </a:rPr>
              <a:t>A/E’s by Amount</a:t>
            </a:r>
          </a:p>
          <a:p>
            <a:endParaRPr lang="en-US" sz="1200" dirty="0">
              <a:solidFill>
                <a:srgbClr val="000000"/>
              </a:solidFill>
            </a:endParaRPr>
          </a:p>
          <a:p>
            <a:r>
              <a:rPr lang="en-US" sz="1200" dirty="0">
                <a:solidFill>
                  <a:srgbClr val="000000"/>
                </a:solidFill>
              </a:rPr>
              <a:t>Note: Classes are numbered from best to residual (best class is 1)</a:t>
            </a:r>
            <a:endParaRPr lang="en-US" dirty="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9436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Considerations when evaluating mortality experience: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“shape” of underlying table used as expected</a:t>
            </a:r>
          </a:p>
          <a:p>
            <a:r>
              <a:rPr lang="en-US" sz="2400" dirty="0"/>
              <a:t>era during which each durational group was underwritten</a:t>
            </a:r>
          </a:p>
          <a:p>
            <a:pPr lvl="1"/>
            <a:r>
              <a:rPr lang="en-US" sz="2000" dirty="0"/>
              <a:t>Transition from unismoke to SM/NS</a:t>
            </a:r>
          </a:p>
          <a:p>
            <a:pPr lvl="1"/>
            <a:r>
              <a:rPr lang="en-US" sz="2000" dirty="0"/>
              <a:t>Transition from SM/NS to TB/NT</a:t>
            </a:r>
          </a:p>
          <a:p>
            <a:pPr lvl="1"/>
            <a:r>
              <a:rPr lang="en-US" sz="2000" dirty="0"/>
              <a:t>Increased prevalence of preferred class underwriting</a:t>
            </a:r>
          </a:p>
          <a:p>
            <a:r>
              <a:rPr lang="en-US" sz="2400" dirty="0"/>
              <a:t>Credibility</a:t>
            </a:r>
          </a:p>
          <a:p>
            <a:r>
              <a:rPr lang="en-US" sz="2400" dirty="0"/>
              <a:t>Impact of using A/E’s weighted by Amount</a:t>
            </a:r>
          </a:p>
          <a:p>
            <a:r>
              <a:rPr lang="en-US" sz="2400" dirty="0"/>
              <a:t>Understand product designs in the experience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23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62951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7907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Poll survey</a:t>
            </a:r>
            <a:br>
              <a:rPr lang="en-US" dirty="0"/>
            </a:br>
            <a:r>
              <a:rPr lang="en-US" dirty="0"/>
              <a:t>Question 1</a:t>
            </a:r>
            <a:br>
              <a:rPr lang="en-US" dirty="0"/>
            </a:br>
            <a: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How do you use the Individual Life Experience Committee Mortality Study results and reports?</a:t>
            </a:r>
            <a:b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</a:br>
            <a:r>
              <a:rPr lang="en-US" sz="20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(Check all that apply)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24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3308706756"/>
              </p:ext>
            </p:extLst>
          </p:nvPr>
        </p:nvGraphicFramePr>
        <p:xfrm>
          <a:off x="4905244" y="2097337"/>
          <a:ext cx="3778513" cy="42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5244" y="2097337"/>
                        <a:ext cx="3778513" cy="4250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628650" y="2324100"/>
            <a:ext cx="4458505" cy="3551914"/>
          </a:xfrm>
        </p:spPr>
        <p:txBody>
          <a:bodyPr>
            <a:noAutofit/>
          </a:bodyPr>
          <a:lstStyle/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Educational – learn more about techniques in evaluating mortality results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Benchmarking – compare own company mortality results to industry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Pricing – use with appropriate company-specific adjustments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Don’t use</a:t>
            </a:r>
          </a:p>
        </p:txBody>
      </p:sp>
      <p:grpSp>
        <p:nvGrpSpPr>
          <p:cNvPr id="9" name="CountdownNew" hidden="1"/>
          <p:cNvGrpSpPr/>
          <p:nvPr>
            <p:custDataLst>
              <p:tags r:id="rId5"/>
            </p:custDataLst>
          </p:nvPr>
        </p:nvGrpSpPr>
        <p:grpSpPr>
          <a:xfrm>
            <a:off x="7874001" y="5842001"/>
            <a:ext cx="127" cy="127"/>
            <a:chOff x="8318500" y="6032500"/>
            <a:chExt cx="1270000" cy="1016000"/>
          </a:xfrm>
        </p:grpSpPr>
        <p:pic>
          <p:nvPicPr>
            <p:cNvPr id="8" name="CDShape" hidden="1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US" sz="2400" b="1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900697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7907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Poll survey</a:t>
            </a:r>
            <a:br>
              <a:rPr lang="en-US" dirty="0"/>
            </a:br>
            <a:r>
              <a:rPr lang="en-US" dirty="0"/>
              <a:t>Question </a:t>
            </a:r>
            <a:r>
              <a:rPr lang="en-US" dirty="0" smtClean="0"/>
              <a:t>2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Do you use and find the exhibits and/or appendix tables included in the reports useful? </a:t>
            </a:r>
            <a:b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</a:br>
            <a:r>
              <a:rPr lang="en-US" sz="20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(one response only – answer closest to your situation)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25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42276410"/>
              </p:ext>
            </p:extLst>
          </p:nvPr>
        </p:nvGraphicFramePr>
        <p:xfrm>
          <a:off x="4905244" y="2097337"/>
          <a:ext cx="3778513" cy="42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5244" y="2097337"/>
                        <a:ext cx="3778513" cy="4250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628650" y="2324100"/>
            <a:ext cx="4396574" cy="3510353"/>
          </a:xfrm>
        </p:spPr>
        <p:txBody>
          <a:bodyPr>
            <a:noAutofit/>
          </a:bodyPr>
          <a:lstStyle/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Yes: Primary source of analysis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Somewhat: Only use at a high level review, pivot tables are main source for analysis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No: Don’t use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Don’t know</a:t>
            </a:r>
          </a:p>
        </p:txBody>
      </p:sp>
      <p:grpSp>
        <p:nvGrpSpPr>
          <p:cNvPr id="9" name="CountdownNew" hidden="1"/>
          <p:cNvGrpSpPr/>
          <p:nvPr>
            <p:custDataLst>
              <p:tags r:id="rId5"/>
            </p:custDataLst>
          </p:nvPr>
        </p:nvGrpSpPr>
        <p:grpSpPr>
          <a:xfrm>
            <a:off x="7874001" y="5842001"/>
            <a:ext cx="127" cy="127"/>
            <a:chOff x="8318500" y="6032500"/>
            <a:chExt cx="1270000" cy="1016000"/>
          </a:xfrm>
        </p:grpSpPr>
        <p:pic>
          <p:nvPicPr>
            <p:cNvPr id="8" name="CDShape" hidden="1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US" sz="2400" b="1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540689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7907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Poll survey</a:t>
            </a:r>
            <a:br>
              <a:rPr lang="en-US" dirty="0"/>
            </a:br>
            <a:r>
              <a:rPr lang="en-US" dirty="0"/>
              <a:t>Question </a:t>
            </a:r>
            <a:r>
              <a:rPr lang="en-US" dirty="0" smtClean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What type of data files would you prefer? </a:t>
            </a:r>
            <a:b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</a:br>
            <a:r>
              <a:rPr lang="en-US" sz="20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(one response only – answer closest to your situation)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26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206424889"/>
              </p:ext>
            </p:extLst>
          </p:nvPr>
        </p:nvGraphicFramePr>
        <p:xfrm>
          <a:off x="4905244" y="2097337"/>
          <a:ext cx="3778513" cy="42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5244" y="2097337"/>
                        <a:ext cx="3778513" cy="4250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628650" y="2324100"/>
            <a:ext cx="4523795" cy="3510354"/>
          </a:xfrm>
        </p:spPr>
        <p:txBody>
          <a:bodyPr>
            <a:noAutofit/>
          </a:bodyPr>
          <a:lstStyle/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Detailed: As much detail as possible, file size is not an issue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Current: Current pivot table structure is fine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Smaller: File size limited to what MS Excel or Access (or equivalent) can handle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Don’t use: Detail data files are not important to my company</a:t>
            </a:r>
          </a:p>
        </p:txBody>
      </p:sp>
      <p:grpSp>
        <p:nvGrpSpPr>
          <p:cNvPr id="9" name="CountdownNew" hidden="1"/>
          <p:cNvGrpSpPr/>
          <p:nvPr>
            <p:custDataLst>
              <p:tags r:id="rId5"/>
            </p:custDataLst>
          </p:nvPr>
        </p:nvGrpSpPr>
        <p:grpSpPr>
          <a:xfrm>
            <a:off x="7874001" y="5842001"/>
            <a:ext cx="127" cy="127"/>
            <a:chOff x="8318500" y="6032500"/>
            <a:chExt cx="1270000" cy="1016000"/>
          </a:xfrm>
        </p:grpSpPr>
        <p:pic>
          <p:nvPicPr>
            <p:cNvPr id="8" name="CDShape" hidden="1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US" sz="2400" b="1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511333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28650" y="302150"/>
            <a:ext cx="7886700" cy="1795188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Poll survey</a:t>
            </a:r>
            <a:br>
              <a:rPr lang="en-US" dirty="0"/>
            </a:br>
            <a:r>
              <a:rPr lang="en-US" dirty="0"/>
              <a:t>Question </a:t>
            </a:r>
            <a:r>
              <a:rPr lang="en-US" dirty="0" smtClean="0"/>
              <a:t>4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What future supplemental mortality analysis from ILEC data would you be very interested in seeing? </a:t>
            </a:r>
            <a:b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</a:br>
            <a:r>
              <a:rPr lang="en-US" sz="20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(Check all that apply)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27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888832019"/>
              </p:ext>
            </p:extLst>
          </p:nvPr>
        </p:nvGraphicFramePr>
        <p:xfrm>
          <a:off x="4905244" y="2097337"/>
          <a:ext cx="3778513" cy="42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5244" y="2097337"/>
                        <a:ext cx="3778513" cy="4250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628650" y="2324101"/>
            <a:ext cx="7886700" cy="3510354"/>
          </a:xfrm>
        </p:spPr>
        <p:txBody>
          <a:bodyPr>
            <a:noAutofit/>
          </a:bodyPr>
          <a:lstStyle/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Cause of death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Post level term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Substandard: </a:t>
            </a:r>
            <a:br>
              <a:rPr lang="en-US" dirty="0"/>
            </a:br>
            <a:r>
              <a:rPr lang="en-US" dirty="0"/>
              <a:t>Table rated/ flat extra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Term conversion</a:t>
            </a:r>
          </a:p>
        </p:txBody>
      </p:sp>
      <p:grpSp>
        <p:nvGrpSpPr>
          <p:cNvPr id="9" name="CountdownNew" hidden="1"/>
          <p:cNvGrpSpPr/>
          <p:nvPr>
            <p:custDataLst>
              <p:tags r:id="rId5"/>
            </p:custDataLst>
          </p:nvPr>
        </p:nvGrpSpPr>
        <p:grpSpPr>
          <a:xfrm>
            <a:off x="7874001" y="5842001"/>
            <a:ext cx="127" cy="127"/>
            <a:chOff x="8318500" y="6032500"/>
            <a:chExt cx="1270000" cy="1016000"/>
          </a:xfrm>
        </p:grpSpPr>
        <p:pic>
          <p:nvPicPr>
            <p:cNvPr id="8" name="CDShape" hidden="1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US" sz="2400" b="1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394474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628650" y="304801"/>
            <a:ext cx="7886700" cy="1790700"/>
          </a:xfrm>
        </p:spPr>
        <p:txBody>
          <a:bodyPr>
            <a:normAutofit fontScale="90000"/>
          </a:bodyPr>
          <a:lstStyle/>
          <a:p>
            <a:pPr lvl="0">
              <a:spcBef>
                <a:spcPts val="1000"/>
              </a:spcBef>
            </a:pPr>
            <a:r>
              <a:rPr lang="en-US" dirty="0"/>
              <a:t>Poll survey</a:t>
            </a:r>
            <a:br>
              <a:rPr lang="en-US" dirty="0"/>
            </a:br>
            <a:r>
              <a:rPr lang="en-US" dirty="0"/>
              <a:t>Question </a:t>
            </a:r>
            <a:r>
              <a:rPr lang="en-US" dirty="0" smtClean="0"/>
              <a:t>5</a:t>
            </a:r>
            <a:r>
              <a:rPr lang="en-US" dirty="0"/>
              <a:t/>
            </a:r>
            <a:br>
              <a:rPr lang="en-US" dirty="0"/>
            </a:br>
            <a:r>
              <a:rPr lang="en-US" sz="2800" b="1" dirty="0" smtClean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Would </a:t>
            </a:r>
            <a: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you like to see more Predictive Modeling in ILEC experience studies? </a:t>
            </a:r>
            <a:br>
              <a:rPr lang="en-US" sz="28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</a:br>
            <a:r>
              <a:rPr lang="en-US" sz="2000" b="1" dirty="0">
                <a:solidFill>
                  <a:srgbClr val="000000"/>
                </a:solidFill>
                <a:latin typeface="Calibri Light"/>
                <a:ea typeface="+mn-ea"/>
                <a:cs typeface="+mn-cs"/>
              </a:rPr>
              <a:t>(one response only – answer closest to your situation)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28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5" name="TPChart"/>
          <p:cNvGraphicFramePr>
            <a:graphicFrameLocks noChangeAspect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2737324044"/>
              </p:ext>
            </p:extLst>
          </p:nvPr>
        </p:nvGraphicFramePr>
        <p:xfrm>
          <a:off x="4905244" y="2097337"/>
          <a:ext cx="3778513" cy="42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name="Chart" r:id="rId8" imgW="4572000" imgH="5143500" progId="MSGraph.Chart.8">
                  <p:embed followColorScheme="full"/>
                </p:oleObj>
              </mc:Choice>
              <mc:Fallback>
                <p:oleObj name="Chart" r:id="rId8" imgW="4572000" imgH="5143500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905244" y="2097337"/>
                        <a:ext cx="3778513" cy="425082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PAnswers"/>
          <p:cNvSpPr>
            <a:spLocks noGrp="1"/>
          </p:cNvSpPr>
          <p:nvPr>
            <p:ph sz="quarter" idx="12"/>
            <p:custDataLst>
              <p:tags r:id="rId4"/>
            </p:custDataLst>
          </p:nvPr>
        </p:nvSpPr>
        <p:spPr>
          <a:xfrm>
            <a:off x="628650" y="2337683"/>
            <a:ext cx="7886700" cy="3496771"/>
          </a:xfrm>
        </p:spPr>
        <p:txBody>
          <a:bodyPr>
            <a:noAutofit/>
          </a:bodyPr>
          <a:lstStyle/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Yes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No</a:t>
            </a:r>
          </a:p>
          <a:p>
            <a:pPr marL="461963" lvl="1" indent="-461963">
              <a:lnSpc>
                <a:spcPct val="10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dirty="0"/>
              <a:t>Don’t care: Not sure what </a:t>
            </a:r>
            <a:br>
              <a:rPr lang="en-US" dirty="0"/>
            </a:br>
            <a:r>
              <a:rPr lang="en-US" dirty="0"/>
              <a:t>it would mean in practice</a:t>
            </a:r>
          </a:p>
        </p:txBody>
      </p:sp>
      <p:grpSp>
        <p:nvGrpSpPr>
          <p:cNvPr id="9" name="CountdownNew" hidden="1"/>
          <p:cNvGrpSpPr/>
          <p:nvPr>
            <p:custDataLst>
              <p:tags r:id="rId5"/>
            </p:custDataLst>
          </p:nvPr>
        </p:nvGrpSpPr>
        <p:grpSpPr>
          <a:xfrm>
            <a:off x="7874001" y="5842001"/>
            <a:ext cx="127" cy="127"/>
            <a:chOff x="8318500" y="6032500"/>
            <a:chExt cx="1270000" cy="1016000"/>
          </a:xfrm>
        </p:grpSpPr>
        <p:pic>
          <p:nvPicPr>
            <p:cNvPr id="8" name="CDShape" hidden="1"/>
            <p:cNvPicPr>
              <a:picLocks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18500" y="6032500"/>
              <a:ext cx="1270000" cy="1016000"/>
            </a:xfrm>
            <a:prstGeom prst="rect">
              <a:avLst/>
            </a:prstGeom>
          </p:spPr>
        </p:pic>
        <p:sp>
          <p:nvSpPr>
            <p:cNvPr id="7" name="CDTransText" hidden="1"/>
            <p:cNvSpPr txBox="1"/>
            <p:nvPr/>
          </p:nvSpPr>
          <p:spPr>
            <a:xfrm>
              <a:off x="8318500" y="6604000"/>
              <a:ext cx="1270000" cy="444500"/>
            </a:xfrm>
            <a:prstGeom prst="rect">
              <a:avLst/>
            </a:prstGeom>
            <a:noFill/>
          </p:spPr>
          <p:txBody>
            <a:bodyPr vert="horz" rtlCol="0">
              <a:noAutofit/>
            </a:bodyPr>
            <a:lstStyle/>
            <a:p>
              <a:pPr algn="ctr"/>
              <a:endParaRPr lang="en-US" sz="900" b="1">
                <a:solidFill>
                  <a:srgbClr val="FFFFFF"/>
                </a:solidFill>
                <a:effectLst>
                  <a:prstShdw prst="shdw14" dist="35921" dir="2700000">
                    <a:scrgbClr r="0" g="0" b="0">
                      <a:alpha val="43000"/>
                    </a:scrgbClr>
                  </a:prstShdw>
                </a:effectLst>
                <a:latin typeface="Tahoma" panose="020B0604030504040204" pitchFamily="34" charset="0"/>
              </a:endParaRPr>
            </a:p>
          </p:txBody>
        </p:sp>
        <p:sp>
          <p:nvSpPr>
            <p:cNvPr id="6" name="CDText" hidden="1"/>
            <p:cNvSpPr txBox="1"/>
            <p:nvPr/>
          </p:nvSpPr>
          <p:spPr>
            <a:xfrm>
              <a:off x="8356600" y="6032500"/>
              <a:ext cx="1206500" cy="508000"/>
            </a:xfrm>
            <a:prstGeom prst="rect">
              <a:avLst/>
            </a:prstGeom>
            <a:noFill/>
          </p:spPr>
          <p:txBody>
            <a:bodyPr vert="horz" rtlCol="0" anchor="ctr" anchorCtr="1">
              <a:noAutofit/>
            </a:bodyPr>
            <a:lstStyle/>
            <a:p>
              <a:pPr algn="ctr"/>
              <a:endParaRPr lang="en-US" sz="2400" b="1">
                <a:solidFill>
                  <a:srgbClr val="000000"/>
                </a:solidFill>
                <a:latin typeface="Tahoma" panose="020B0604030504040204" pitchFamily="34" charset="0"/>
              </a:endParaRPr>
            </a:p>
          </p:txBody>
        </p:sp>
      </p:grpSp>
    </p:spTree>
    <p:custDataLst>
      <p:tags r:id="rId2"/>
    </p:custDataLst>
    <p:extLst>
      <p:ext uri="{BB962C8B-B14F-4D97-AF65-F5344CB8AC3E}">
        <p14:creationId xmlns:p14="http://schemas.microsoft.com/office/powerpoint/2010/main" val="1118970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repeatDur="0" restart="neve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repeatDur="0" restart="neve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2009 – 2013 experience data also includes: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Post-Level Term experience</a:t>
            </a:r>
          </a:p>
          <a:p>
            <a:r>
              <a:rPr lang="en-US" sz="2400" dirty="0"/>
              <a:t>Nonforfeiture Elections (ET, RPU)</a:t>
            </a:r>
          </a:p>
          <a:p>
            <a:r>
              <a:rPr lang="en-US" sz="2400" dirty="0"/>
              <a:t>Experience at small face amounts</a:t>
            </a:r>
          </a:p>
          <a:p>
            <a:pPr lvl="1"/>
            <a:r>
              <a:rPr lang="en-US" sz="2000" dirty="0"/>
              <a:t>$1 - $9,999</a:t>
            </a:r>
          </a:p>
          <a:p>
            <a:pPr lvl="1"/>
            <a:r>
              <a:rPr lang="en-US" sz="2000" dirty="0"/>
              <a:t>$10,000 - $24,999</a:t>
            </a:r>
          </a:p>
          <a:p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3</a:t>
            </a:fld>
            <a:endParaRPr lang="en-US" dirty="0">
              <a:solidFill>
                <a:prstClr val="white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623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Additional supplementary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Types</a:t>
            </a:r>
          </a:p>
          <a:p>
            <a:pPr lvl="1"/>
            <a:r>
              <a:rPr lang="en-US" sz="2000" dirty="0"/>
              <a:t>Cause of death</a:t>
            </a:r>
          </a:p>
          <a:p>
            <a:pPr lvl="1"/>
            <a:r>
              <a:rPr lang="en-US" sz="2000" dirty="0"/>
              <a:t>Substandard</a:t>
            </a:r>
          </a:p>
          <a:p>
            <a:pPr lvl="1"/>
            <a:r>
              <a:rPr lang="en-US" sz="2000" dirty="0"/>
              <a:t>Converted policies</a:t>
            </a:r>
          </a:p>
          <a:p>
            <a:pPr lvl="1"/>
            <a:r>
              <a:rPr lang="en-US" sz="2000" dirty="0"/>
              <a:t>Lapses</a:t>
            </a:r>
          </a:p>
          <a:p>
            <a:r>
              <a:rPr lang="en-US" sz="2400" dirty="0"/>
              <a:t>Collected</a:t>
            </a:r>
          </a:p>
          <a:p>
            <a:pPr lvl="1"/>
            <a:r>
              <a:rPr lang="en-US" sz="2000" dirty="0"/>
              <a:t>Observation year 2012</a:t>
            </a:r>
          </a:p>
          <a:p>
            <a:r>
              <a:rPr lang="en-US" sz="2400" dirty="0"/>
              <a:t>Review of information collected</a:t>
            </a:r>
          </a:p>
          <a:p>
            <a:r>
              <a:rPr lang="en-US" sz="2400" dirty="0"/>
              <a:t>Insufficient data for a report</a:t>
            </a:r>
          </a:p>
          <a:p>
            <a:r>
              <a:rPr lang="en-US" sz="2400" dirty="0"/>
              <a:t>Next </a:t>
            </a:r>
            <a:r>
              <a:rPr lang="en-US" sz="2400" dirty="0" smtClean="0"/>
              <a:t>data sets</a:t>
            </a:r>
            <a:endParaRPr lang="en-US" sz="2400" dirty="0"/>
          </a:p>
          <a:p>
            <a:pPr lvl="1"/>
            <a:r>
              <a:rPr lang="en-US" sz="2000" dirty="0"/>
              <a:t>Observation years </a:t>
            </a:r>
            <a:r>
              <a:rPr lang="en-US" sz="2000" dirty="0" smtClean="0"/>
              <a:t>2013-2014 collected in 2016</a:t>
            </a:r>
          </a:p>
          <a:p>
            <a:pPr lvl="1"/>
            <a:r>
              <a:rPr lang="en-US" sz="2000" dirty="0" smtClean="0"/>
              <a:t>Observation years 2014-2015 collection in 2017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4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80183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data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2009</a:t>
            </a:r>
          </a:p>
          <a:p>
            <a:pPr lvl="1"/>
            <a:r>
              <a:rPr lang="en-US" sz="2000" dirty="0"/>
              <a:t>NY mandated data</a:t>
            </a:r>
          </a:p>
          <a:p>
            <a:pPr lvl="1"/>
            <a:r>
              <a:rPr lang="en-US" sz="2000" dirty="0"/>
              <a:t>KS voluntary data</a:t>
            </a:r>
          </a:p>
          <a:p>
            <a:pPr lvl="1"/>
            <a:r>
              <a:rPr lang="en-US" sz="2000" dirty="0"/>
              <a:t>Minus 2009 data from companies already included in prior study</a:t>
            </a:r>
          </a:p>
          <a:p>
            <a:r>
              <a:rPr lang="en-US" sz="2400" dirty="0"/>
              <a:t>2010</a:t>
            </a:r>
          </a:p>
          <a:p>
            <a:pPr lvl="1"/>
            <a:r>
              <a:rPr lang="en-US" sz="2000" dirty="0"/>
              <a:t>NY mandated data</a:t>
            </a:r>
          </a:p>
          <a:p>
            <a:pPr lvl="1"/>
            <a:r>
              <a:rPr lang="en-US" sz="2000" dirty="0"/>
              <a:t>KS voluntary data</a:t>
            </a:r>
          </a:p>
          <a:p>
            <a:r>
              <a:rPr lang="en-US" sz="2400" dirty="0"/>
              <a:t>2011 – 2013</a:t>
            </a:r>
          </a:p>
          <a:p>
            <a:pPr lvl="1"/>
            <a:r>
              <a:rPr lang="en-US" sz="2000" dirty="0"/>
              <a:t>NY mandated data</a:t>
            </a:r>
          </a:p>
          <a:p>
            <a:pPr lvl="1"/>
            <a:r>
              <a:rPr lang="en-US" sz="2000" dirty="0"/>
              <a:t>KS mandated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5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164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Data collected in 2013 vs. 2009 (prior study only)</a:t>
            </a:r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Larger </a:t>
            </a:r>
            <a:r>
              <a:rPr lang="en-US" sz="2400" dirty="0"/>
              <a:t>average policy face amounts</a:t>
            </a:r>
          </a:p>
          <a:p>
            <a:r>
              <a:rPr lang="en-US" sz="2400" dirty="0"/>
              <a:t>Lower A/E claims experience</a:t>
            </a:r>
          </a:p>
          <a:p>
            <a:r>
              <a:rPr lang="en-US" sz="2400" dirty="0"/>
              <a:t>Much larger experience dataset</a:t>
            </a:r>
          </a:p>
          <a:p>
            <a:pPr lvl="1"/>
            <a:r>
              <a:rPr lang="en-US" sz="2000" dirty="0"/>
              <a:t>4.4 million claims over 11 observation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6354510"/>
              </p:ext>
            </p:extLst>
          </p:nvPr>
        </p:nvGraphicFramePr>
        <p:xfrm>
          <a:off x="1277816" y="2117970"/>
          <a:ext cx="60960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>
                  <a:extLst>
                    <a:ext uri="{9D8B030D-6E8A-4147-A177-3AD203B41FA5}">
                      <a16:colId xmlns="" xmlns:a16="http://schemas.microsoft.com/office/drawing/2014/main" val="1304297222"/>
                    </a:ext>
                  </a:extLst>
                </a:gridCol>
                <a:gridCol w="3048000">
                  <a:extLst>
                    <a:ext uri="{9D8B030D-6E8A-4147-A177-3AD203B41FA5}">
                      <a16:colId xmlns="" xmlns:a16="http://schemas.microsoft.com/office/drawing/2014/main" val="3108253353"/>
                    </a:ext>
                  </a:extLst>
                </a:gridCol>
              </a:tblGrid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Percent increase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71640629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No. of companies (37 -&gt; 88)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28078912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No. of claims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+53%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78952822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Claim amounts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44169348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Exposure</a:t>
                      </a:r>
                      <a:r>
                        <a:rPr lang="en-US" baseline="0" dirty="0"/>
                        <a:t> policy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+66%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28662706"/>
                  </a:ext>
                </a:extLst>
              </a:tr>
              <a:tr h="334942">
                <a:tc>
                  <a:txBody>
                    <a:bodyPr/>
                    <a:lstStyle/>
                    <a:p>
                      <a:r>
                        <a:rPr lang="en-US" dirty="0"/>
                        <a:t>Exposure amount</a:t>
                      </a:r>
                      <a:r>
                        <a:rPr lang="en-US" baseline="0" dirty="0"/>
                        <a:t> years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+142%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6110608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206853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1212288"/>
          </a:xfrm>
        </p:spPr>
        <p:txBody>
          <a:bodyPr anchor="b">
            <a:normAutofit/>
          </a:bodyPr>
          <a:lstStyle/>
          <a:p>
            <a:r>
              <a:rPr lang="en-US" sz="3200" dirty="0"/>
              <a:t>Mortality experience – All face amounts</a:t>
            </a:r>
            <a:br>
              <a:rPr lang="en-US" sz="3200" dirty="0"/>
            </a:br>
            <a:r>
              <a:rPr lang="en-US" sz="3200" dirty="0"/>
              <a:t>By face amount (Expected = 2015 VBT)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4321872"/>
              </p:ext>
            </p:extLst>
          </p:nvPr>
        </p:nvGraphicFramePr>
        <p:xfrm>
          <a:off x="533400" y="1620838"/>
          <a:ext cx="7981952" cy="435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431">
                  <a:extLst>
                    <a:ext uri="{9D8B030D-6E8A-4147-A177-3AD203B41FA5}">
                      <a16:colId xmlns="" xmlns:a16="http://schemas.microsoft.com/office/drawing/2014/main" val="574927425"/>
                    </a:ext>
                  </a:extLst>
                </a:gridCol>
                <a:gridCol w="1995854">
                  <a:extLst>
                    <a:ext uri="{9D8B030D-6E8A-4147-A177-3AD203B41FA5}">
                      <a16:colId xmlns="" xmlns:a16="http://schemas.microsoft.com/office/drawing/2014/main" val="2655441062"/>
                    </a:ext>
                  </a:extLst>
                </a:gridCol>
                <a:gridCol w="2435469">
                  <a:extLst>
                    <a:ext uri="{9D8B030D-6E8A-4147-A177-3AD203B41FA5}">
                      <a16:colId xmlns="" xmlns:a16="http://schemas.microsoft.com/office/drawing/2014/main" val="3827466922"/>
                    </a:ext>
                  </a:extLst>
                </a:gridCol>
                <a:gridCol w="1833198">
                  <a:extLst>
                    <a:ext uri="{9D8B030D-6E8A-4147-A177-3AD203B41FA5}">
                      <a16:colId xmlns="" xmlns:a16="http://schemas.microsoft.com/office/drawing/2014/main" val="1718057507"/>
                    </a:ext>
                  </a:extLst>
                </a:gridCol>
              </a:tblGrid>
              <a:tr h="460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Observation Year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SOA collected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(Previously available)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Statistical Agent collected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(new)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Combined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875095581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108688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913075188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49826742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8732187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0421514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04248726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1410342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99734125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26052607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31366690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783742482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9655647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8595584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56148" y="6500276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7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7446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333483"/>
            <a:ext cx="7981950" cy="1212288"/>
          </a:xfrm>
        </p:spPr>
        <p:txBody>
          <a:bodyPr anchor="b">
            <a:normAutofit/>
          </a:bodyPr>
          <a:lstStyle/>
          <a:p>
            <a:r>
              <a:rPr lang="en-US" sz="3200" dirty="0"/>
              <a:t>Mortality experience – Face amounts $100K+</a:t>
            </a:r>
            <a:br>
              <a:rPr lang="en-US" sz="3200" dirty="0"/>
            </a:br>
            <a:r>
              <a:rPr lang="en-US" sz="3200" dirty="0"/>
              <a:t>By face amount (Expected = 2015 VBT)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170115196"/>
              </p:ext>
            </p:extLst>
          </p:nvPr>
        </p:nvGraphicFramePr>
        <p:xfrm>
          <a:off x="533400" y="1620838"/>
          <a:ext cx="7981952" cy="4357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7431">
                  <a:extLst>
                    <a:ext uri="{9D8B030D-6E8A-4147-A177-3AD203B41FA5}">
                      <a16:colId xmlns="" xmlns:a16="http://schemas.microsoft.com/office/drawing/2014/main" val="574927425"/>
                    </a:ext>
                  </a:extLst>
                </a:gridCol>
                <a:gridCol w="1995854">
                  <a:extLst>
                    <a:ext uri="{9D8B030D-6E8A-4147-A177-3AD203B41FA5}">
                      <a16:colId xmlns="" xmlns:a16="http://schemas.microsoft.com/office/drawing/2014/main" val="2655441062"/>
                    </a:ext>
                  </a:extLst>
                </a:gridCol>
                <a:gridCol w="2435469">
                  <a:extLst>
                    <a:ext uri="{9D8B030D-6E8A-4147-A177-3AD203B41FA5}">
                      <a16:colId xmlns="" xmlns:a16="http://schemas.microsoft.com/office/drawing/2014/main" val="3827466922"/>
                    </a:ext>
                  </a:extLst>
                </a:gridCol>
                <a:gridCol w="1833198">
                  <a:extLst>
                    <a:ext uri="{9D8B030D-6E8A-4147-A177-3AD203B41FA5}">
                      <a16:colId xmlns="" xmlns:a16="http://schemas.microsoft.com/office/drawing/2014/main" val="1718057507"/>
                    </a:ext>
                  </a:extLst>
                </a:gridCol>
              </a:tblGrid>
              <a:tr h="46010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Observation Year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SOA collected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(Previously available)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Statistical Agent collected</a:t>
                      </a:r>
                      <a:b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(new)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Combined</a:t>
                      </a:r>
                      <a:endParaRPr lang="en-US" sz="1400" b="0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="" xmlns:a16="http://schemas.microsoft.com/office/drawing/2014/main" val="875095581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108688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913075188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49826742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110%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8732187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106%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50421514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04248726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514103429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103%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99734125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4260526073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431366690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94%</a:t>
                      </a:r>
                      <a:endParaRPr lang="en-US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783742482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92%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39655647"/>
                  </a:ext>
                </a:extLst>
              </a:tr>
              <a:tr h="2998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en-US" sz="1400" b="0" i="0" u="none" strike="noStrike" kern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89%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3859558406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456148" y="6500276"/>
            <a:ext cx="484870" cy="199717"/>
          </a:xfrm>
        </p:spPr>
        <p:txBody>
          <a:bodyPr/>
          <a:lstStyle/>
          <a:p>
            <a:fld id="{25C4F4D4-6F9F-4101-B420-EAE9BABB75B0}" type="slidenum">
              <a:rPr lang="en-US" smtClean="0"/>
              <a:pPr/>
              <a:t>8</a:t>
            </a:fld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7761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Exposures are shifting toward higher face amounts…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5C4F4D4-6F9F-4101-B420-EAE9BABB75B0}" type="slidenum">
              <a:rPr lang="en-US" smtClean="0">
                <a:solidFill>
                  <a:prstClr val="white"/>
                </a:solidFill>
              </a:rPr>
              <a:pPr/>
              <a:t>9</a:t>
            </a:fld>
            <a:endParaRPr lang="en-US" dirty="0">
              <a:solidFill>
                <a:prstClr val="white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2"/>
            <p:extLst>
              <p:ext uri="{D42A27DB-BD31-4B8C-83A1-F6EECF244321}">
                <p14:modId xmlns:p14="http://schemas.microsoft.com/office/powerpoint/2010/main" val="3079968161"/>
              </p:ext>
            </p:extLst>
          </p:nvPr>
        </p:nvGraphicFramePr>
        <p:xfrm>
          <a:off x="838200" y="1532707"/>
          <a:ext cx="7467600" cy="3196050"/>
        </p:xfrm>
        <a:graphic>
          <a:graphicData uri="http://schemas.openxmlformats.org/drawingml/2006/table">
            <a:tbl>
              <a:tblPr/>
              <a:tblGrid>
                <a:gridCol w="1066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066800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Observation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Face Amount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25k-49K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50K-99K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100K-249K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250K-499K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500K-999K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1M+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5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9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36.7%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26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6CC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FCA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BC9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9D7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D8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08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9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DC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7.4%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27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A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18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DE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DD8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ED4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22.9%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B8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2009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D3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A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32.0%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3D9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57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B77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C67D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D8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D4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BA07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B07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6.5%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AA7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5C3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CC57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67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4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12.0%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97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A8D7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4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6D6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13.1%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45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F4E7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11.7%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BE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2C2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31.2%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EC17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20.2%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696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12.6%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66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7.8%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796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931817" y="5434149"/>
            <a:ext cx="72019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0000"/>
                </a:solidFill>
              </a:rPr>
              <a:t>%’s are by Policy Count</a:t>
            </a:r>
          </a:p>
          <a:p>
            <a:r>
              <a:rPr lang="en-US" sz="1200" dirty="0">
                <a:solidFill>
                  <a:srgbClr val="000000"/>
                </a:solidFill>
              </a:rPr>
              <a:t>All durations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96043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1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None)"/>
  <p:tag name="FIBDISPLAYRESULTS" val="True"/>
  <p:tag name="PRRESPONSE3" val="8"/>
  <p:tag name="PRRESPONSE8" val="3"/>
  <p:tag name="TPVERSION" val="2008"/>
  <p:tag name="ANSWERNOWSTYLE" val="-1"/>
  <p:tag name="AUTOADVANCE" val="Tru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Answer Now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Fals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Tru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DELIMITERS" val="3.1"/>
  <p:tag name="POWERPOINTVERSION" val="14.0"/>
  <p:tag name="ADVANCEDSETTINGSVIEW" val="False"/>
  <p:tag name="COUNTDOWNSECONDS" val="10"/>
  <p:tag name="TPFULLVERSION" val="4.5.1.2243"/>
  <p:tag name="TASKPANEKEY" val="59a17126-24f7-49d6-8db7-540a3a80f8d6"/>
  <p:tag name="EXPANDSHOWBA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15BF6AF422774FC285361B12491AC5CF"/>
  <p:tag name="SLIDEID" val="15BF6AF422774FC285361B12491AC5CF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55,37,41,33,41,23,46,9,5,37,43,41"/>
  <p:tag name="QUESTIONALIAS" val="Poll survey Question 1 How do you use the Individual Life Experience Committee Mortality Study results and reports? (Check all that apply)"/>
  <p:tag name="ANSWERSALIAS" val="Educational – learn more about techniques in evaluating mortality results|smicln|Benchmarking – compare own company mortality results to industry|smicln|Pricing – use with appropriate company-specific adjustments|smicln|Don’t use"/>
  <p:tag name="DELIMITERS" val="3.1"/>
  <p:tag name="NUMRESPONSES" val="4"/>
  <p:tag name="VALUES" val="No Value|smicln|No Value|smicln|No Value|smicln|No Value"/>
  <p:tag name="COUNTDOWNSECONDS" val="10"/>
  <p:tag name="RESTORECOUNTDOWNTIMER" val="True"/>
  <p:tag name="COUNTDOWNHEIGHT" val="80"/>
  <p:tag name="COUNTDOWNWIDTH" val="100"/>
  <p:tag name="RESPONSESGATHERED" val="True"/>
  <p:tag name="TOTALRESPONSES" val="64"/>
  <p:tag name="RESPONSECOUNT" val="64"/>
  <p:tag name="SLICED" val="False"/>
  <p:tag name="RESPONSES" val="41;3;23;2;4;2;2;2;4;31;2;2;3;2;3;4;21;1;31;2;4;21;3;3;31;21;1;4;12;1;1;321;4;24;23;2;1;23;1;2;3;12;2;32;2;2;4;3;2;3;2;31;3;2;3;2;4;3;4;21;3;2;4;2;"/>
  <p:tag name="CHARTSTRINGSTD" val="18 31 21 12"/>
  <p:tag name="CHARTSTRINGREV" val="12 21 31 18"/>
  <p:tag name="CHARTSTRINGSTDPER" val="0.28125 0.484375 0.328125 0.1875"/>
  <p:tag name="CHARTSTRINGREVPER" val="0.1875 0.328125 0.484375 0.28125"/>
  <p:tag name="ANONYMOUSTEMP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08"/>
  <p:tag name="FONTSIZE" val="24"/>
  <p:tag name="BULLETTYPE" val="ppBulletArabicPeriod"/>
  <p:tag name="ANSWERTEXT" val="Educational – learn more about techniques in evaluating mortality results&#10;Benchmarking – compare own company mortality results to industry&#10;Pricing – use with appropriate company-specific adjustments&#10;Don’t u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927C52C4C9B4487180B4ABDEE9A3F56A"/>
  <p:tag name="SLIDEID" val="927C52C4C9B4487180B4ABDEE9A3F56A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55,37,41,33,41,23,46,9,5,37,43,41"/>
  <p:tag name="QUESTIONALIAS" val="Poll survey Question 3 Do you use and find the exhibits and/or appendix tables included in the reports useful?  (one response only – answer closest to your situation)"/>
  <p:tag name="ANSWERSALIAS" val="Yes: Primary source of analysis|smicln|Somewhat: Only use at a high level review, pivot tables are main source for analysis|smicln|No: Don’t use|smicln|Don’t know"/>
  <p:tag name="DELIMITERS" val="3.1"/>
  <p:tag name="VALUES" val="No Value|smicln|No Value|smicln|No Value|smicln|No Value"/>
  <p:tag name="COUNTDOWNSECONDS" val="10"/>
  <p:tag name="RESTORECOUNTDOWNTIMER" val="True"/>
  <p:tag name="COUNTDOWNHEIGHT" val="80"/>
  <p:tag name="COUNTDOWNWIDTH" val="100"/>
  <p:tag name="RESPONSESGATHERED" val="True"/>
  <p:tag name="TOTALRESPONSES" val="61"/>
  <p:tag name="RESPONSECOUNT" val="61"/>
  <p:tag name="SLICED" val="False"/>
  <p:tag name="RESPONSES" val="-;-;1;2;3;1;-;-;3;2;-;2;-;3;1;4;1;1;2;3;3;1;2;-;-;-;3;3;1;3;2;2;3;2;4;4;4;2;1;1;3;-;2;2;4;1;-;2;4;4;1;2;-;3;1;4;-;4;-;-;2;-;4;2;4;1;1;-;4;1;3;-;-;2;2;4;1;1;4;1;"/>
  <p:tag name="CHARTSTRINGSTD" val="18 17 12 14"/>
  <p:tag name="CHARTSTRINGREV" val="14 12 17 18"/>
  <p:tag name="CHARTSTRINGSTDPER" val="0.295081967213115 0.278688524590164 0.19672131147541 0.229508196721311"/>
  <p:tag name="CHARTSTRINGREVPER" val="0.229508196721311 0.19672131147541 0.278688524590164 0.295081967213115"/>
  <p:tag name="ANONYMOUSTEMP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141"/>
  <p:tag name="FONTSIZE" val="24"/>
  <p:tag name="BULLETTYPE" val="ppBulletArabicPeriod"/>
  <p:tag name="ANSWERTEXT" val="Yes: Primary source of analysis&#10;Somewhat: Only use at a high level review, pivot tables are main source for analysis&#10;No: Don’t use&#10;Don’t know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DA5FBD245A7B4853B4D290DD1F46906D"/>
  <p:tag name="SLIDEID" val="DA5FBD245A7B4853B4D290DD1F46906D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55,37,41,33,41,23,46,9,5,37,43,41"/>
  <p:tag name="QUESTIONALIAS" val="Poll survey Question 4 What type of data files would you prefer?  (one response only – answer closest to your situation)"/>
  <p:tag name="ANSWERSALIAS" val="Detailed: As much detail as possible, file size is not an issue|smicln|Current: Current pivot table structure is fine|smicln|Smaller: File size limited to what MS Excel or Access (or equivalent) can handle|smicln|Don’t use: Detail data files are not important to my company"/>
  <p:tag name="DELIMITERS" val="3.1"/>
  <p:tag name="VALUES" val="No Value|smicln|No Value|smicln|No Value|smicln|No Value"/>
  <p:tag name="COUNTDOWNSECONDS" val="10"/>
  <p:tag name="RESTORECOUNTDOWNTIMER" val="True"/>
  <p:tag name="COUNTDOWNHEIGHT" val="80"/>
  <p:tag name="COUNTDOWNWIDTH" val="100"/>
  <p:tag name="RESPONSESGATHERED" val="True"/>
  <p:tag name="TOTALRESPONSES" val="55"/>
  <p:tag name="RESPONSECOUNT" val="55"/>
  <p:tag name="SLICED" val="False"/>
  <p:tag name="RESPONSES" val="-;2;1;-;4;-;1;-;4;2;1;1;-;3;1;1;1;-;1;1;-;1;2;2;-;-;1;4;1;1;1;2;-;-;-;-;4;4;1;1;1;1;1;2;3;-;-;1;3;-;2;-;3;2;-;-;4;3;1;-;1;-;-;1;2;-;1;-;1;-;1;2;1;2;2;-;2;1;1;3;1;"/>
  <p:tag name="CHARTSTRINGSTD" val="30 13 6 6"/>
  <p:tag name="CHARTSTRINGREV" val="6 6 13 30"/>
  <p:tag name="CHARTSTRINGSTDPER" val="0.545454545454545 0.236363636363636 0.109090909090909 0.109090909090909"/>
  <p:tag name="CHARTSTRINGREVPER" val="0.109090909090909 0.109090909090909 0.236363636363636 0.545454545454545"/>
  <p:tag name="ANONYMOUSTEMP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252"/>
  <p:tag name="FONTSIZE" val="24"/>
  <p:tag name="BULLETTYPE" val="ppBulletArabicPeriod"/>
  <p:tag name="ANSWERTEXT" val="Detailed: As much detail as possible, file size is not an issue&#10;Current: Current pivot table structure is fine&#10;Smaller: File size limited to what MS Excel or Access (or equivalent) can handle&#10;Don’t use: Detail data files are not important to my company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8425F7FB4DEA45BD82318D28238FC2F5"/>
  <p:tag name="SLIDEID" val="8425F7FB4DEA45BD82318D28238FC2F5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55,37,41,33,41,23,46,9,5,37,43,41"/>
  <p:tag name="QUESTIONALIAS" val="Poll survey Question 5 What future supplemental mortality analysis from ILEC data would you be very interested in seeing?  (Check all that apply)"/>
  <p:tag name="ANSWERSALIAS" val="Cause of death|smicln|Post level term|smicln|Substandard:  Table rated/ flat extra|smicln|Term conversion"/>
  <p:tag name="DELIMITERS" val="3.1"/>
  <p:tag name="NUMRESPONSES" val="4"/>
  <p:tag name="VALUES" val="No Value|smicln|No Value|smicln|No Value|smicln|No Value"/>
  <p:tag name="COUNTDOWNSECONDS" val="10"/>
  <p:tag name="RESTORECOUNTDOWNTIMER" val="True"/>
  <p:tag name="COUNTDOWNHEIGHT" val="80"/>
  <p:tag name="COUNTDOWNWIDTH" val="100"/>
  <p:tag name="RESPONSESGATHERED" val="True"/>
  <p:tag name="TOTALRESPONSES" val="67"/>
  <p:tag name="RESPONSECOUNT" val="67"/>
  <p:tag name="SLICED" val="False"/>
  <p:tag name="RESPONSES" val="-;412;43;4321;21;21;-;421;421;432;4321;321;3;-;1423;1;24;-;2;321;421;32;43;43;-;41;43;2;321;4321;21;4321;2;342;1;1;1;431;2;42;1;34;4;3;4321;42;-;41;2;432;2;21;4;4;4;-;1;3;-;4321;4;432;43;3;432;-;321;-;3;-;432;2;42;1;431;4321;32;32;-;-;-;"/>
  <p:tag name="CHARTSTRINGSTD" val="31 40 34 37"/>
  <p:tag name="CHARTSTRINGREV" val="37 34 40 31"/>
  <p:tag name="CHARTSTRINGSTDPER" val="0.462686567164179 0.597014925373134 0.507462686567164 0.552238805970149"/>
  <p:tag name="CHARTSTRINGREVPER" val="0.552238805970149 0.507462686567164 0.597014925373134 0.462686567164179"/>
  <p:tag name="ANONYMOUSTEMP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4"/>
  <p:tag name="TEXTLENGTH" val="84"/>
  <p:tag name="FONTSIZE" val="24"/>
  <p:tag name="BULLETTYPE" val="ppBulletArabicPeriod"/>
  <p:tag name="ANSWERTEXT" val="Cause of death&#10;Post level term&#10;Substandard: Table rated/ flat extra&#10;Term conversion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SLIDEGUID" val="8A7D043F6C6C4B4BB99730DC09213312"/>
  <p:tag name="SLIDEID" val="8A7D043F6C6C4B4BB99730DC09213312"/>
  <p:tag name="SLIDEORDER" val="1"/>
  <p:tag name="SLIDETYPE" val="Q"/>
  <p:tag name="DEMOGRAPHIC" val="False"/>
  <p:tag name="SPEEDSCORING" val="False"/>
  <p:tag name="CORRECTPOINTVALUE" val="1"/>
  <p:tag name="INCORRECTPOINTVALUE" val="0"/>
  <p:tag name="ZEROBASED" val="False"/>
  <p:tag name="VALUEFORMAT" val="0%"/>
  <p:tag name="CHARTCOLORINDICES" val="55,37,41,33,41,23,46,9,5,37,43,41"/>
  <p:tag name="QUESTIONALIAS" val="Poll survey Question 7 How you like to see more Predictive Modeling in ILEC experience studies?  (one response only – answer closest to your situation)"/>
  <p:tag name="ANSWERSALIAS" val="Yes|smicln|No|smicln|Don’t care: Not sure what  it would mean in practice"/>
  <p:tag name="DELIMITERS" val="3.1"/>
  <p:tag name="VALUES" val="No Value|smicln|No Value|smicln|No Value"/>
  <p:tag name="COUNTDOWNSECONDS" val="10"/>
  <p:tag name="RESTORECOUNTDOWNTIMER" val="True"/>
  <p:tag name="COUNTDOWNHEIGHT" val="80"/>
  <p:tag name="COUNTDOWNWIDTH" val="100"/>
  <p:tag name="RESPONSESGATHERED" val="True"/>
  <p:tag name="TOTALRESPONSES" val="36"/>
  <p:tag name="RESPONSECOUNT" val="36"/>
  <p:tag name="SLICED" val="False"/>
  <p:tag name="RESPONSES" val="-;-;-;-;1;1;-;-;3;-;1;1;-;-;-;3;1;1;-;1;-;-;3;1;-;-;-;3;1;-;1;1;-;2;3;-;-;-;-;-;3;-;1;3;-;-;-;-;-;-;1;3;-;1;-;-;-;1;-;1;3;-;3;1;-;3;-;3;-;1;1;-;-;3;1;-;3;1;-;-;-;"/>
  <p:tag name="CHARTSTRINGSTD" val="21 1 14"/>
  <p:tag name="CHARTSTRINGREV" val="14 1 21"/>
  <p:tag name="CHARTSTRINGSTDPER" val="0.583333333333333 0.0277777777777778 0.388888888888889"/>
  <p:tag name="CHARTSTRINGREVPER" val="0.388888888888889 0.0277777777777778 0.583333333333333"/>
  <p:tag name="ANONYMOUSTEMP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HARTTYPE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NSWERBULLETS" val="3"/>
  <p:tag name="OLDNUMANSWERS" val="3"/>
  <p:tag name="TEXTLENGTH" val="59"/>
  <p:tag name="FONTSIZE" val="24"/>
  <p:tag name="BULLETTYPE" val="ppBulletArabicPeriod"/>
  <p:tag name="ANSWERTEXT" val="Yes&#10;No&#10;Don’t care: Not sure what it would mean in practic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DTYPE" val="Style_Gemstone"/>
  <p:tag name="CDTIMELEFT" val="1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SOA_presentation_template">
  <a:themeElements>
    <a:clrScheme name="SOA Brand Colors">
      <a:dk1>
        <a:srgbClr val="000000"/>
      </a:dk1>
      <a:lt1>
        <a:sysClr val="window" lastClr="FFFFFF"/>
      </a:lt1>
      <a:dk2>
        <a:srgbClr val="024D7C"/>
      </a:dk2>
      <a:lt2>
        <a:srgbClr val="BEBBBA"/>
      </a:lt2>
      <a:accent1>
        <a:srgbClr val="024D7C"/>
      </a:accent1>
      <a:accent2>
        <a:srgbClr val="77C4D5"/>
      </a:accent2>
      <a:accent3>
        <a:srgbClr val="D23138"/>
      </a:accent3>
      <a:accent4>
        <a:srgbClr val="FDCE07"/>
      </a:accent4>
      <a:accent5>
        <a:srgbClr val="BABF33"/>
      </a:accent5>
      <a:accent6>
        <a:srgbClr val="E27F26"/>
      </a:accent6>
      <a:hlink>
        <a:srgbClr val="D23138"/>
      </a:hlink>
      <a:folHlink>
        <a:srgbClr val="77C4D5"/>
      </a:folHlink>
    </a:clrScheme>
    <a:fontScheme name="SOA Brand Fonts">
      <a:majorFont>
        <a:latin typeface="Calibri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5" id="{1902B5D6-5F2D-0C4F-9183-7E5A5054D004}" vid="{431C4B4D-C6F6-C341-B599-1D32C344E88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bp-soa-ppt-template (1)</Template>
  <TotalTime>1737</TotalTime>
  <Words>1769</Words>
  <Application>Microsoft Office PowerPoint</Application>
  <PresentationFormat>On-screen Show (4:3)</PresentationFormat>
  <Paragraphs>799</Paragraphs>
  <Slides>28</Slides>
  <Notes>28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SOA_presentation_template</vt:lpstr>
      <vt:lpstr>Chart</vt:lpstr>
      <vt:lpstr>Individual Life Experience Update Session 55 </vt:lpstr>
      <vt:lpstr>An Overview of the New Individual Life Mortality Study</vt:lpstr>
      <vt:lpstr>2009 – 2013 experience data also includes:</vt:lpstr>
      <vt:lpstr>Additional supplementary data</vt:lpstr>
      <vt:lpstr>New data sources</vt:lpstr>
      <vt:lpstr>Differences</vt:lpstr>
      <vt:lpstr>Mortality experience – All face amounts By face amount (Expected = 2015 VBT)</vt:lpstr>
      <vt:lpstr>Mortality experience – Face amounts $100K+ By face amount (Expected = 2015 VBT)</vt:lpstr>
      <vt:lpstr>Exposures are shifting toward higher face amounts…</vt:lpstr>
      <vt:lpstr>… and shift into ultimate durations</vt:lpstr>
      <vt:lpstr>Average Face Amount – by Duration</vt:lpstr>
      <vt:lpstr>Mix of business – by Gender/Class</vt:lpstr>
      <vt:lpstr>Comparison of new data to prior:</vt:lpstr>
      <vt:lpstr>Refining further, by duration:</vt:lpstr>
      <vt:lpstr>Differences in Slope exist for Males…</vt:lpstr>
      <vt:lpstr>… and Females</vt:lpstr>
      <vt:lpstr>A look at slope for Nontobacco…</vt:lpstr>
      <vt:lpstr>… and Tobacco</vt:lpstr>
      <vt:lpstr>Differences by Plan?</vt:lpstr>
      <vt:lpstr>Preferred Class Experience 2 Nontobacco Class Structure</vt:lpstr>
      <vt:lpstr>Preferred Class Experience 3 Nontobacco Class Structure</vt:lpstr>
      <vt:lpstr>Preferred Class Experience 4 Nontobacco Class Structure</vt:lpstr>
      <vt:lpstr>Considerations when evaluating mortality experience:</vt:lpstr>
      <vt:lpstr>Poll survey Question 1 How do you use the Individual Life Experience Committee Mortality Study results and reports? (Check all that apply)</vt:lpstr>
      <vt:lpstr>Poll survey Question 2 Do you use and find the exhibits and/or appendix tables included in the reports useful?  (one response only – answer closest to your situation)</vt:lpstr>
      <vt:lpstr>Poll survey Question 3 What type of data files would you prefer?  (one response only – answer closest to your situation)</vt:lpstr>
      <vt:lpstr>Poll survey Question 4 What future supplemental mortality analysis from ILEC data would you be very interested in seeing?  (Check all that apply)</vt:lpstr>
      <vt:lpstr>Poll survey Question 5 Would you like to see more Predictive Modeling in ILEC experience studies?  (one response only – answer closest to your situation)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MacDonald</dc:creator>
  <cp:lastModifiedBy>Roland Fawthrop</cp:lastModifiedBy>
  <cp:revision>57</cp:revision>
  <cp:lastPrinted>2015-07-27T19:55:15Z</cp:lastPrinted>
  <dcterms:created xsi:type="dcterms:W3CDTF">2016-08-18T17:45:30Z</dcterms:created>
  <dcterms:modified xsi:type="dcterms:W3CDTF">2017-05-04T15:36:43Z</dcterms:modified>
</cp:coreProperties>
</file>