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notesSlides/notesSlide2.xml" ContentType="application/vnd.openxmlformats-officedocument.presentationml.notesSlide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notesSlides/notesSlide3.xml" ContentType="application/vnd.openxmlformats-officedocument.presentationml.notesSlide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notesSlides/notesSlide4.xml" ContentType="application/vnd.openxmlformats-officedocument.presentationml.notesSlide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notesSlides/notesSlide5.xml" ContentType="application/vnd.openxmlformats-officedocument.presentationml.notesSlide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notesSlides/notesSlide6.xml" ContentType="application/vnd.openxmlformats-officedocument.presentationml.notesSlide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notesSlides/notesSlide7.xml" ContentType="application/vnd.openxmlformats-officedocument.presentationml.notesSlide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notesSlides/notesSlide8.xml" ContentType="application/vnd.openxmlformats-officedocument.presentationml.notesSlide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notesSlides/notesSlide9.xml" ContentType="application/vnd.openxmlformats-officedocument.presentationml.notesSlide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notesSlides/notesSlide10.xml" ContentType="application/vnd.openxmlformats-officedocument.presentationml.notesSlide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notesSlides/notesSlide11.xml" ContentType="application/vnd.openxmlformats-officedocument.presentationml.notesSlide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notesSlides/notesSlide12.xml" ContentType="application/vnd.openxmlformats-officedocument.presentationml.notesSlide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notesSlides/notesSlide13.xml" ContentType="application/vnd.openxmlformats-officedocument.presentationml.notesSlide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notesSlides/notesSlide14.xml" ContentType="application/vnd.openxmlformats-officedocument.presentationml.notesSlide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notesSlides/notesSlide15.xml" ContentType="application/vnd.openxmlformats-officedocument.presentationml.notesSlide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notesSlides/notesSlide16.xml" ContentType="application/vnd.openxmlformats-officedocument.presentationml.notesSlide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notesSlides/notesSlide17.xml" ContentType="application/vnd.openxmlformats-officedocument.presentationml.notesSlide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notesSlides/notesSlide18.xml" ContentType="application/vnd.openxmlformats-officedocument.presentationml.notesSlide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notesSlides/notesSlide19.xml" ContentType="application/vnd.openxmlformats-officedocument.presentationml.notesSlide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notesSlides/notesSlide20.xml" ContentType="application/vnd.openxmlformats-officedocument.presentationml.notesSlide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notesSlides/notesSlide21.xml" ContentType="application/vnd.openxmlformats-officedocument.presentationml.notesSlide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notesSlides/notesSlide22.xml" ContentType="application/vnd.openxmlformats-officedocument.presentationml.notesSlide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notesSlides/notesSlide23.xml" ContentType="application/vnd.openxmlformats-officedocument.presentationml.notesSlide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notesSlides/notesSlide24.xml" ContentType="application/vnd.openxmlformats-officedocument.presentationml.notesSlide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notesSlides/notesSlide25.xml" ContentType="application/vnd.openxmlformats-officedocument.presentationml.notesSlide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notesSlides/notesSlide26.xml" ContentType="application/vnd.openxmlformats-officedocument.presentationml.notesSlide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notesSlides/notesSlide27.xml" ContentType="application/vnd.openxmlformats-officedocument.presentationml.notesSlide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notesSlides/notesSlide28.xml" ContentType="application/vnd.openxmlformats-officedocument.presentationml.notesSlide+xml"/>
  <Override PartName="/ppt/tags/tag7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0"/>
  </p:notesMasterIdLst>
  <p:handoutMasterIdLst>
    <p:handoutMasterId r:id="rId31"/>
  </p:handoutMasterIdLst>
  <p:sldIdLst>
    <p:sldId id="256" r:id="rId2"/>
    <p:sldId id="314" r:id="rId3"/>
    <p:sldId id="315" r:id="rId4"/>
    <p:sldId id="323" r:id="rId5"/>
    <p:sldId id="282" r:id="rId6"/>
    <p:sldId id="283" r:id="rId7"/>
    <p:sldId id="287" r:id="rId8"/>
    <p:sldId id="288" r:id="rId9"/>
    <p:sldId id="296" r:id="rId10"/>
    <p:sldId id="297" r:id="rId11"/>
    <p:sldId id="298" r:id="rId12"/>
    <p:sldId id="299" r:id="rId13"/>
    <p:sldId id="301" r:id="rId14"/>
    <p:sldId id="302" r:id="rId15"/>
    <p:sldId id="303" r:id="rId16"/>
    <p:sldId id="304" r:id="rId17"/>
    <p:sldId id="305" r:id="rId18"/>
    <p:sldId id="306" r:id="rId19"/>
    <p:sldId id="307" r:id="rId20"/>
    <p:sldId id="321" r:id="rId21"/>
    <p:sldId id="322" r:id="rId22"/>
    <p:sldId id="311" r:id="rId23"/>
    <p:sldId id="313" r:id="rId24"/>
    <p:sldId id="316" r:id="rId25"/>
    <p:sldId id="317" r:id="rId26"/>
    <p:sldId id="318" r:id="rId27"/>
    <p:sldId id="319" r:id="rId28"/>
    <p:sldId id="320" r:id="rId29"/>
  </p:sldIdLst>
  <p:sldSz cx="9144000" cy="6858000" type="screen4x3"/>
  <p:notesSz cx="6858000" cy="9144000"/>
  <p:custDataLst>
    <p:tags r:id="rId32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1320" userDrawn="1">
          <p15:clr>
            <a:srgbClr val="A4A3A4"/>
          </p15:clr>
        </p15:guide>
        <p15:guide id="2" pos="2880" userDrawn="1">
          <p15:clr>
            <a:srgbClr val="A4A3A4"/>
          </p15:clr>
        </p15:guide>
        <p15:guide id="3" orient="horz" pos="192" userDrawn="1">
          <p15:clr>
            <a:srgbClr val="A4A3A4"/>
          </p15:clr>
        </p15:guide>
        <p15:guide id="4" orient="horz" pos="1464" userDrawn="1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EDB44"/>
    <a:srgbClr val="024D7C"/>
    <a:srgbClr val="E27F26"/>
    <a:srgbClr val="74C4D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798" autoAdjust="0"/>
    <p:restoredTop sz="94588"/>
  </p:normalViewPr>
  <p:slideViewPr>
    <p:cSldViewPr snapToGrid="0" showGuides="1">
      <p:cViewPr varScale="1">
        <p:scale>
          <a:sx n="89" d="100"/>
          <a:sy n="89" d="100"/>
        </p:scale>
        <p:origin x="-1114" y="-67"/>
      </p:cViewPr>
      <p:guideLst>
        <p:guide orient="horz" pos="1320"/>
        <p:guide orient="horz" pos="192"/>
        <p:guide orient="horz" pos="1464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11664"/>
    </p:cViewPr>
  </p:sorterViewPr>
  <p:notesViewPr>
    <p:cSldViewPr snapToGrid="0" showGuides="1">
      <p:cViewPr varScale="1">
        <p:scale>
          <a:sx n="71" d="100"/>
          <a:sy n="71" d="100"/>
        </p:scale>
        <p:origin x="2658" y="8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gs" Target="tags/tag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BE6BFE-3CFF-4C6C-9E53-184BBC69E5E5}" type="datetimeFigureOut">
              <a:rPr lang="en-US" smtClean="0"/>
              <a:t>5/3/2017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37519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05C1D3-7D3C-7345-81B7-83ECE6346BB3}" type="datetimeFigureOut">
              <a:rPr lang="en-US" smtClean="0"/>
              <a:t>5/3/2017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338505-BB72-D04B-9DD4-A82E2BFC59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71000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slide" Target="../slides/slide1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3.xml"/></Relationships>
</file>

<file path=ppt/notesSlides/_rels/notesSlide10.xml.rels><?xml version="1.0" encoding="UTF-8" standalone="yes"?>
<Relationships xmlns="http://schemas.openxmlformats.org/package/2006/relationships"><Relationship Id="rId3" Type="http://schemas.openxmlformats.org/officeDocument/2006/relationships/slide" Target="../slides/slide10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21.xml"/></Relationships>
</file>

<file path=ppt/notesSlides/_rels/notesSlide11.xml.rels><?xml version="1.0" encoding="UTF-8" standalone="yes"?>
<Relationships xmlns="http://schemas.openxmlformats.org/package/2006/relationships"><Relationship Id="rId3" Type="http://schemas.openxmlformats.org/officeDocument/2006/relationships/slide" Target="../slides/slide11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23.xml"/></Relationships>
</file>

<file path=ppt/notesSlides/_rels/notesSlide12.xml.rels><?xml version="1.0" encoding="UTF-8" standalone="yes"?>
<Relationships xmlns="http://schemas.openxmlformats.org/package/2006/relationships"><Relationship Id="rId3" Type="http://schemas.openxmlformats.org/officeDocument/2006/relationships/slide" Target="../slides/slide12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25.xml"/></Relationships>
</file>

<file path=ppt/notesSlides/_rels/notesSlide13.xml.rels><?xml version="1.0" encoding="UTF-8" standalone="yes"?>
<Relationships xmlns="http://schemas.openxmlformats.org/package/2006/relationships"><Relationship Id="rId3" Type="http://schemas.openxmlformats.org/officeDocument/2006/relationships/slide" Target="../slides/slide13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27.xml"/></Relationships>
</file>

<file path=ppt/notesSlides/_rels/notesSlide14.xml.rels><?xml version="1.0" encoding="UTF-8" standalone="yes"?>
<Relationships xmlns="http://schemas.openxmlformats.org/package/2006/relationships"><Relationship Id="rId3" Type="http://schemas.openxmlformats.org/officeDocument/2006/relationships/slide" Target="../slides/slide14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29.xml"/></Relationships>
</file>

<file path=ppt/notesSlides/_rels/notesSlide15.xml.rels><?xml version="1.0" encoding="UTF-8" standalone="yes"?>
<Relationships xmlns="http://schemas.openxmlformats.org/package/2006/relationships"><Relationship Id="rId3" Type="http://schemas.openxmlformats.org/officeDocument/2006/relationships/slide" Target="../slides/slide15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31.xml"/></Relationships>
</file>

<file path=ppt/notesSlides/_rels/notesSlide16.xml.rels><?xml version="1.0" encoding="UTF-8" standalone="yes"?>
<Relationships xmlns="http://schemas.openxmlformats.org/package/2006/relationships"><Relationship Id="rId3" Type="http://schemas.openxmlformats.org/officeDocument/2006/relationships/slide" Target="../slides/slide16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33.xml"/></Relationships>
</file>

<file path=ppt/notesSlides/_rels/notesSlide17.xml.rels><?xml version="1.0" encoding="UTF-8" standalone="yes"?>
<Relationships xmlns="http://schemas.openxmlformats.org/package/2006/relationships"><Relationship Id="rId3" Type="http://schemas.openxmlformats.org/officeDocument/2006/relationships/slide" Target="../slides/slide17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35.xml"/></Relationships>
</file>

<file path=ppt/notesSlides/_rels/notesSlide18.xml.rels><?xml version="1.0" encoding="UTF-8" standalone="yes"?>
<Relationships xmlns="http://schemas.openxmlformats.org/package/2006/relationships"><Relationship Id="rId3" Type="http://schemas.openxmlformats.org/officeDocument/2006/relationships/slide" Target="../slides/slide18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37.xml"/></Relationships>
</file>

<file path=ppt/notesSlides/_rels/notesSlide19.xml.rels><?xml version="1.0" encoding="UTF-8" standalone="yes"?>
<Relationships xmlns="http://schemas.openxmlformats.org/package/2006/relationships"><Relationship Id="rId3" Type="http://schemas.openxmlformats.org/officeDocument/2006/relationships/slide" Target="../slides/slide19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39.xml"/></Relationships>
</file>

<file path=ppt/notesSlides/_rels/notesSlide2.xml.rels><?xml version="1.0" encoding="UTF-8" standalone="yes"?>
<Relationships xmlns="http://schemas.openxmlformats.org/package/2006/relationships"><Relationship Id="rId3" Type="http://schemas.openxmlformats.org/officeDocument/2006/relationships/slide" Target="../slides/slide2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5.xml"/></Relationships>
</file>

<file path=ppt/notesSlides/_rels/notesSlide20.xml.rels><?xml version="1.0" encoding="UTF-8" standalone="yes"?>
<Relationships xmlns="http://schemas.openxmlformats.org/package/2006/relationships"><Relationship Id="rId3" Type="http://schemas.openxmlformats.org/officeDocument/2006/relationships/slide" Target="../slides/slide20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41.xml"/></Relationships>
</file>

<file path=ppt/notesSlides/_rels/notesSlide21.xml.rels><?xml version="1.0" encoding="UTF-8" standalone="yes"?>
<Relationships xmlns="http://schemas.openxmlformats.org/package/2006/relationships"><Relationship Id="rId3" Type="http://schemas.openxmlformats.org/officeDocument/2006/relationships/slide" Target="../slides/slide21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43.xml"/></Relationships>
</file>

<file path=ppt/notesSlides/_rels/notesSlide22.xml.rels><?xml version="1.0" encoding="UTF-8" standalone="yes"?>
<Relationships xmlns="http://schemas.openxmlformats.org/package/2006/relationships"><Relationship Id="rId3" Type="http://schemas.openxmlformats.org/officeDocument/2006/relationships/slide" Target="../slides/slide22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45.xml"/></Relationships>
</file>

<file path=ppt/notesSlides/_rels/notesSlide23.xml.rels><?xml version="1.0" encoding="UTF-8" standalone="yes"?>
<Relationships xmlns="http://schemas.openxmlformats.org/package/2006/relationships"><Relationship Id="rId3" Type="http://schemas.openxmlformats.org/officeDocument/2006/relationships/slide" Target="../slides/slide23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47.xml"/></Relationships>
</file>

<file path=ppt/notesSlides/_rels/notesSlide24.xml.rels><?xml version="1.0" encoding="UTF-8" standalone="yes"?>
<Relationships xmlns="http://schemas.openxmlformats.org/package/2006/relationships"><Relationship Id="rId3" Type="http://schemas.openxmlformats.org/officeDocument/2006/relationships/slide" Target="../slides/slide24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52.xml"/></Relationships>
</file>

<file path=ppt/notesSlides/_rels/notesSlide25.xml.rels><?xml version="1.0" encoding="UTF-8" standalone="yes"?>
<Relationships xmlns="http://schemas.openxmlformats.org/package/2006/relationships"><Relationship Id="rId3" Type="http://schemas.openxmlformats.org/officeDocument/2006/relationships/slide" Target="../slides/slide25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57.xml"/></Relationships>
</file>

<file path=ppt/notesSlides/_rels/notesSlide26.xml.rels><?xml version="1.0" encoding="UTF-8" standalone="yes"?>
<Relationships xmlns="http://schemas.openxmlformats.org/package/2006/relationships"><Relationship Id="rId3" Type="http://schemas.openxmlformats.org/officeDocument/2006/relationships/slide" Target="../slides/slide26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62.xml"/></Relationships>
</file>

<file path=ppt/notesSlides/_rels/notesSlide27.xml.rels><?xml version="1.0" encoding="UTF-8" standalone="yes"?>
<Relationships xmlns="http://schemas.openxmlformats.org/package/2006/relationships"><Relationship Id="rId3" Type="http://schemas.openxmlformats.org/officeDocument/2006/relationships/slide" Target="../slides/slide27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67.xml"/></Relationships>
</file>

<file path=ppt/notesSlides/_rels/notesSlide28.xml.rels><?xml version="1.0" encoding="UTF-8" standalone="yes"?>
<Relationships xmlns="http://schemas.openxmlformats.org/package/2006/relationships"><Relationship Id="rId3" Type="http://schemas.openxmlformats.org/officeDocument/2006/relationships/slide" Target="../slides/slide28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72.xml"/></Relationships>
</file>

<file path=ppt/notesSlides/_rels/notesSlide3.xml.rels><?xml version="1.0" encoding="UTF-8" standalone="yes"?>
<Relationships xmlns="http://schemas.openxmlformats.org/package/2006/relationships"><Relationship Id="rId3" Type="http://schemas.openxmlformats.org/officeDocument/2006/relationships/slide" Target="../slides/slide3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7.xml"/></Relationships>
</file>

<file path=ppt/notesSlides/_rels/notesSlide4.xml.rels><?xml version="1.0" encoding="UTF-8" standalone="yes"?>
<Relationships xmlns="http://schemas.openxmlformats.org/package/2006/relationships"><Relationship Id="rId3" Type="http://schemas.openxmlformats.org/officeDocument/2006/relationships/slide" Target="../slides/slide4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9.xml"/></Relationships>
</file>

<file path=ppt/notesSlides/_rels/notesSlide5.xml.rels><?xml version="1.0" encoding="UTF-8" standalone="yes"?>
<Relationships xmlns="http://schemas.openxmlformats.org/package/2006/relationships"><Relationship Id="rId3" Type="http://schemas.openxmlformats.org/officeDocument/2006/relationships/slide" Target="../slides/slide5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11.xml"/></Relationships>
</file>

<file path=ppt/notesSlides/_rels/notesSlide6.xml.rels><?xml version="1.0" encoding="UTF-8" standalone="yes"?>
<Relationships xmlns="http://schemas.openxmlformats.org/package/2006/relationships"><Relationship Id="rId3" Type="http://schemas.openxmlformats.org/officeDocument/2006/relationships/slide" Target="../slides/slide6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13.xml"/></Relationships>
</file>

<file path=ppt/notesSlides/_rels/notesSlide7.xml.rels><?xml version="1.0" encoding="UTF-8" standalone="yes"?>
<Relationships xmlns="http://schemas.openxmlformats.org/package/2006/relationships"><Relationship Id="rId3" Type="http://schemas.openxmlformats.org/officeDocument/2006/relationships/slide" Target="../slides/slide7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15.xml"/></Relationships>
</file>

<file path=ppt/notesSlides/_rels/notesSlide8.xml.rels><?xml version="1.0" encoding="UTF-8" standalone="yes"?>
<Relationships xmlns="http://schemas.openxmlformats.org/package/2006/relationships"><Relationship Id="rId3" Type="http://schemas.openxmlformats.org/officeDocument/2006/relationships/slide" Target="../slides/slide8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17.xml"/></Relationships>
</file>

<file path=ppt/notesSlides/_rels/notesSlide9.xml.rels><?xml version="1.0" encoding="UTF-8" standalone="yes"?>
<Relationships xmlns="http://schemas.openxmlformats.org/package/2006/relationships"><Relationship Id="rId3" Type="http://schemas.openxmlformats.org/officeDocument/2006/relationships/slide" Target="../slides/slide9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1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1"/>
            </p:custDataLst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338505-BB72-D04B-9DD4-A82E2BFC5914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64602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1"/>
            </p:custDataLst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338505-BB72-D04B-9DD4-A82E2BFC5914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360121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1"/>
            </p:custDataLst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338505-BB72-D04B-9DD4-A82E2BFC5914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158660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1"/>
            </p:custDataLst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338505-BB72-D04B-9DD4-A82E2BFC5914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873572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1"/>
            </p:custDataLst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338505-BB72-D04B-9DD4-A82E2BFC5914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076261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1"/>
            </p:custDataLst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338505-BB72-D04B-9DD4-A82E2BFC5914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078614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1"/>
            </p:custDataLst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338505-BB72-D04B-9DD4-A82E2BFC5914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654257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1"/>
            </p:custDataLst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338505-BB72-D04B-9DD4-A82E2BFC5914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157470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1"/>
            </p:custDataLst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338505-BB72-D04B-9DD4-A82E2BFC5914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017753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1"/>
            </p:custDataLst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338505-BB72-D04B-9DD4-A82E2BFC5914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850543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1"/>
            </p:custDataLst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338505-BB72-D04B-9DD4-A82E2BFC5914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16386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1"/>
            </p:custDataLst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338505-BB72-D04B-9DD4-A82E2BFC5914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9719805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1"/>
            </p:custDataLst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338505-BB72-D04B-9DD4-A82E2BFC5914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1638690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1"/>
            </p:custDataLst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338505-BB72-D04B-9DD4-A82E2BFC5914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1638690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1"/>
            </p:custDataLst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338505-BB72-D04B-9DD4-A82E2BFC5914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5167426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1"/>
            </p:custDataLst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338505-BB72-D04B-9DD4-A82E2BFC5914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7182666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1"/>
            </p:custDataLst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338505-BB72-D04B-9DD4-A82E2BFC5914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5392735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1"/>
            </p:custDataLst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338505-BB72-D04B-9DD4-A82E2BFC5914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8968982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1"/>
            </p:custDataLst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338505-BB72-D04B-9DD4-A82E2BFC5914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747092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1"/>
            </p:custDataLst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338505-BB72-D04B-9DD4-A82E2BFC5914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7783137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1"/>
            </p:custDataLst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338505-BB72-D04B-9DD4-A82E2BFC5914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658638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1"/>
            </p:custDataLst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338505-BB72-D04B-9DD4-A82E2BFC5914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427970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1"/>
            </p:custDataLst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338505-BB72-D04B-9DD4-A82E2BFC5914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581624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1"/>
            </p:custDataLst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338505-BB72-D04B-9DD4-A82E2BFC5914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52674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1"/>
            </p:custDataLst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338505-BB72-D04B-9DD4-A82E2BFC5914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102103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1"/>
            </p:custDataLst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338505-BB72-D04B-9DD4-A82E2BFC5914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604228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1"/>
            </p:custDataLst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338505-BB72-D04B-9DD4-A82E2BFC5914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352656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1"/>
            </p:custDataLst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338505-BB72-D04B-9DD4-A82E2BFC5914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20993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7_Section Header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 userDrawn="1"/>
        </p:nvSpPr>
        <p:spPr>
          <a:xfrm>
            <a:off x="0" y="6369538"/>
            <a:ext cx="1718268" cy="488462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4297" y="869253"/>
            <a:ext cx="7479173" cy="2105341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500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19040" y="3623250"/>
            <a:ext cx="3618769" cy="1647776"/>
          </a:xfrm>
          <a:prstGeom prst="rect">
            <a:avLst/>
          </a:prstGeom>
        </p:spPr>
      </p:pic>
      <p:sp>
        <p:nvSpPr>
          <p:cNvPr id="9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594297" y="3075409"/>
            <a:ext cx="4573032" cy="325793"/>
          </a:xfrm>
          <a:prstGeom prst="rect">
            <a:avLst/>
          </a:prstGeom>
        </p:spPr>
        <p:txBody>
          <a:bodyPr tIns="0" bIns="0" anchor="ctr">
            <a:noAutofit/>
          </a:bodyPr>
          <a:lstStyle>
            <a:lvl1pPr marL="0" indent="0" algn="l">
              <a:buNone/>
              <a:defRPr sz="2000" b="1" cap="all" baseline="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Presenter/Author name</a:t>
            </a:r>
          </a:p>
        </p:txBody>
      </p:sp>
      <p:sp>
        <p:nvSpPr>
          <p:cNvPr id="12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594298" y="3445499"/>
            <a:ext cx="4572710" cy="298681"/>
          </a:xfrm>
          <a:prstGeom prst="rect">
            <a:avLst/>
          </a:prstGeom>
        </p:spPr>
        <p:txBody>
          <a:bodyPr tIns="0" bIns="0" anchor="ctr">
            <a:noAutofit/>
          </a:bodyPr>
          <a:lstStyle>
            <a:lvl1pPr marL="0" indent="0">
              <a:buFont typeface="+mj-lt"/>
              <a:buNone/>
              <a:defRPr sz="1800" b="1" baseline="0">
                <a:solidFill>
                  <a:schemeClr val="bg1"/>
                </a:solidFill>
                <a:latin typeface="+mj-lt"/>
              </a:defRPr>
            </a:lvl1pPr>
            <a:lvl2pPr marL="457200" indent="0">
              <a:buFont typeface="+mj-lt"/>
              <a:buNone/>
              <a:defRPr/>
            </a:lvl2pPr>
            <a:lvl3pPr marL="914400" indent="0">
              <a:buFont typeface="+mj-lt"/>
              <a:buNone/>
              <a:defRPr/>
            </a:lvl3pPr>
            <a:lvl4pPr marL="1371600" indent="0">
              <a:buFont typeface="+mj-lt"/>
              <a:buNone/>
              <a:defRPr/>
            </a:lvl4pPr>
            <a:lvl5pPr marL="1828800" indent="0">
              <a:buFont typeface="+mj-lt"/>
              <a:buNone/>
              <a:defRPr/>
            </a:lvl5pPr>
          </a:lstStyle>
          <a:p>
            <a:pPr lvl="0"/>
            <a:r>
              <a:rPr lang="en-US" dirty="0"/>
              <a:t>Presenter/Author Title</a:t>
            </a:r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594298" y="3798524"/>
            <a:ext cx="4572710" cy="222102"/>
          </a:xfrm>
          <a:prstGeom prst="rect">
            <a:avLst/>
          </a:prstGeom>
        </p:spPr>
        <p:txBody>
          <a:bodyPr tIns="0" bIns="0" anchor="ctr">
            <a:noAutofit/>
          </a:bodyPr>
          <a:lstStyle>
            <a:lvl1pPr marL="0" indent="0">
              <a:buFont typeface="+mj-lt"/>
              <a:buNone/>
              <a:defRPr sz="1600" b="0" baseline="0">
                <a:solidFill>
                  <a:schemeClr val="bg1"/>
                </a:solidFill>
                <a:latin typeface="+mj-lt"/>
              </a:defRPr>
            </a:lvl1pPr>
            <a:lvl2pPr marL="457200" indent="0">
              <a:buFont typeface="+mj-lt"/>
              <a:buNone/>
              <a:defRPr/>
            </a:lvl2pPr>
            <a:lvl3pPr marL="914400" indent="0">
              <a:buFont typeface="+mj-lt"/>
              <a:buNone/>
              <a:defRPr/>
            </a:lvl3pPr>
            <a:lvl4pPr marL="1371600" indent="0">
              <a:buFont typeface="+mj-lt"/>
              <a:buNone/>
              <a:defRPr/>
            </a:lvl4pPr>
            <a:lvl5pPr marL="1828800" indent="0">
              <a:buFont typeface="+mj-lt"/>
              <a:buNone/>
              <a:defRPr/>
            </a:lvl5pPr>
          </a:lstStyle>
          <a:p>
            <a:pPr lvl="0"/>
            <a:r>
              <a:rPr lang="en-US" dirty="0"/>
              <a:t>DAY, MONTH, DATE</a:t>
            </a:r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625117" y="5833853"/>
            <a:ext cx="1822681" cy="597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20607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2"/>
          </p:nvPr>
        </p:nvSpPr>
        <p:spPr>
          <a:xfrm>
            <a:off x="628650" y="1621229"/>
            <a:ext cx="7886700" cy="42132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7" name="Date Placeholder 3"/>
          <p:cNvSpPr>
            <a:spLocks noGrp="1"/>
          </p:cNvSpPr>
          <p:nvPr>
            <p:ph type="dt" sz="half" idx="2"/>
          </p:nvPr>
        </p:nvSpPr>
        <p:spPr>
          <a:xfrm>
            <a:off x="6565971" y="6495181"/>
            <a:ext cx="1879041" cy="1997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bg1"/>
                </a:solidFill>
              </a:defRPr>
            </a:lvl1pPr>
          </a:lstStyle>
          <a:p>
            <a:fld id="{94C12809-0B00-8249-B696-B2AA5CA4C4F6}" type="datetime1">
              <a:rPr lang="en-US" smtClean="0"/>
              <a:t>5/3/2017</a:t>
            </a:fld>
            <a:endParaRPr lang="en-US" dirty="0"/>
          </a:p>
        </p:txBody>
      </p:sp>
      <p:sp>
        <p:nvSpPr>
          <p:cNvPr id="1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45012" y="6495181"/>
            <a:ext cx="484870" cy="1997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bg1"/>
                </a:solidFill>
              </a:defRPr>
            </a:lvl1pPr>
          </a:lstStyle>
          <a:p>
            <a:fld id="{25C4F4D4-6F9F-4101-B420-EAE9BABB75B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70178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5_Section Header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 userDrawn="1"/>
        </p:nvSpPr>
        <p:spPr>
          <a:xfrm>
            <a:off x="0" y="6395590"/>
            <a:ext cx="4220308" cy="46241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0507" y="1270000"/>
            <a:ext cx="7479173" cy="2105341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500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19040" y="3623250"/>
            <a:ext cx="3618769" cy="1647776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625117" y="5833853"/>
            <a:ext cx="1822681" cy="597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98409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6_Section Header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 userDrawn="1"/>
        </p:nvSpPr>
        <p:spPr>
          <a:xfrm>
            <a:off x="0" y="5773195"/>
            <a:ext cx="9144000" cy="1104901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0507" y="1270000"/>
            <a:ext cx="7479173" cy="2105341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5000">
                <a:solidFill>
                  <a:schemeClr val="tx2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1962" y="5827208"/>
            <a:ext cx="1828800" cy="594534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08809" y="3667642"/>
            <a:ext cx="3429000" cy="15589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77342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9_Section Header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 userDrawn="1"/>
        </p:nvSpPr>
        <p:spPr>
          <a:xfrm>
            <a:off x="0" y="5773196"/>
            <a:ext cx="9144000" cy="11049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0507" y="1270000"/>
            <a:ext cx="7479173" cy="2105341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500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1962" y="5827208"/>
            <a:ext cx="1828800" cy="594534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19040" y="3623250"/>
            <a:ext cx="3618769" cy="16477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32716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8_Section Header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 userDrawn="1"/>
        </p:nvSpPr>
        <p:spPr>
          <a:xfrm>
            <a:off x="-10048" y="5773196"/>
            <a:ext cx="9154048" cy="11049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0507" y="1270000"/>
            <a:ext cx="7479173" cy="2105341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500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19040" y="3623250"/>
            <a:ext cx="3618769" cy="1647776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1962" y="5827208"/>
            <a:ext cx="1828800" cy="5945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54922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Blank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6284872"/>
            <a:ext cx="2190541" cy="57312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1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56985" y="2480305"/>
            <a:ext cx="3730859" cy="18973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82306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 userDrawn="1"/>
        </p:nvSpPr>
        <p:spPr>
          <a:xfrm>
            <a:off x="0" y="6288576"/>
            <a:ext cx="9144000" cy="592283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itle Placeholder 1"/>
          <p:cNvSpPr>
            <a:spLocks noGrp="1"/>
          </p:cNvSpPr>
          <p:nvPr>
            <p:ph type="title"/>
          </p:nvPr>
        </p:nvSpPr>
        <p:spPr>
          <a:xfrm>
            <a:off x="628650" y="333483"/>
            <a:ext cx="7886700" cy="12769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Text Placeholder 2"/>
          <p:cNvSpPr>
            <a:spLocks noGrp="1"/>
          </p:cNvSpPr>
          <p:nvPr>
            <p:ph type="body" idx="1"/>
          </p:nvPr>
        </p:nvSpPr>
        <p:spPr>
          <a:xfrm>
            <a:off x="628650" y="1610469"/>
            <a:ext cx="7886700" cy="404223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6" name="Date Placeholder 3"/>
          <p:cNvSpPr>
            <a:spLocks noGrp="1"/>
          </p:cNvSpPr>
          <p:nvPr>
            <p:ph type="dt" sz="half" idx="2"/>
          </p:nvPr>
        </p:nvSpPr>
        <p:spPr>
          <a:xfrm>
            <a:off x="6565971" y="6495181"/>
            <a:ext cx="1879041" cy="1997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bg1"/>
                </a:solidFill>
              </a:defRPr>
            </a:lvl1pPr>
          </a:lstStyle>
          <a:p>
            <a:fld id="{0A061395-F258-F04D-A64A-7F97DABCF1EF}" type="datetime1">
              <a:rPr lang="en-US" smtClean="0"/>
              <a:t>5/3/2017</a:t>
            </a:fld>
            <a:endParaRPr lang="en-US" dirty="0"/>
          </a:p>
        </p:txBody>
      </p:sp>
      <p:sp>
        <p:nvSpPr>
          <p:cNvPr id="1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45012" y="6495181"/>
            <a:ext cx="484870" cy="1997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bg1"/>
                </a:solidFill>
              </a:defRPr>
            </a:lvl1pPr>
          </a:lstStyle>
          <a:p>
            <a:fld id="{25C4F4D4-6F9F-4101-B420-EAE9BABB75B0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9" name="Picture 18"/>
          <p:cNvPicPr>
            <a:picLocks noChangeAspect="1"/>
          </p:cNvPicPr>
          <p:nvPr userDrawn="1"/>
        </p:nvPicPr>
        <p:blipFill>
          <a:blip r:embed="rId9"/>
          <a:stretch>
            <a:fillRect/>
          </a:stretch>
        </p:blipFill>
        <p:spPr>
          <a:xfrm>
            <a:off x="243280" y="6445078"/>
            <a:ext cx="914400" cy="2999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30230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5" r:id="rId1"/>
    <p:sldLayoutId id="2147483726" r:id="rId2"/>
    <p:sldLayoutId id="2147483723" r:id="rId3"/>
    <p:sldLayoutId id="2147483724" r:id="rId4"/>
    <p:sldLayoutId id="2147483728" r:id="rId5"/>
    <p:sldLayoutId id="2147483727" r:id="rId6"/>
    <p:sldLayoutId id="2147483717" r:id="rId7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b="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0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6.xml"/><Relationship Id="rId4" Type="http://schemas.openxmlformats.org/officeDocument/2006/relationships/image" Target="../media/image6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8.xml"/><Relationship Id="rId4" Type="http://schemas.openxmlformats.org/officeDocument/2006/relationships/image" Target="../media/image7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0.xml"/><Relationship Id="rId4" Type="http://schemas.openxmlformats.org/officeDocument/2006/relationships/image" Target="../media/image8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2.xml"/><Relationship Id="rId4" Type="http://schemas.openxmlformats.org/officeDocument/2006/relationships/image" Target="../media/image9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4.xml"/><Relationship Id="rId4" Type="http://schemas.openxmlformats.org/officeDocument/2006/relationships/image" Target="../media/image10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6.xml"/><Relationship Id="rId4" Type="http://schemas.openxmlformats.org/officeDocument/2006/relationships/image" Target="../media/image11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9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0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0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4.xml"/><Relationship Id="rId4" Type="http://schemas.openxmlformats.org/officeDocument/2006/relationships/image" Target="../media/image12.emf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6.xml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.bin"/><Relationship Id="rId3" Type="http://schemas.openxmlformats.org/officeDocument/2006/relationships/tags" Target="../tags/tag49.xml"/><Relationship Id="rId7" Type="http://schemas.openxmlformats.org/officeDocument/2006/relationships/notesSlide" Target="../notesSlides/notesSlide24.xml"/><Relationship Id="rId2" Type="http://schemas.openxmlformats.org/officeDocument/2006/relationships/tags" Target="../tags/tag48.xml"/><Relationship Id="rId1" Type="http://schemas.openxmlformats.org/officeDocument/2006/relationships/vmlDrawing" Target="../drawings/vmlDrawing1.vml"/><Relationship Id="rId6" Type="http://schemas.openxmlformats.org/officeDocument/2006/relationships/slideLayout" Target="../slideLayouts/slideLayout2.xml"/><Relationship Id="rId5" Type="http://schemas.openxmlformats.org/officeDocument/2006/relationships/tags" Target="../tags/tag51.xml"/><Relationship Id="rId10" Type="http://schemas.openxmlformats.org/officeDocument/2006/relationships/image" Target="../media/image14.png"/><Relationship Id="rId4" Type="http://schemas.openxmlformats.org/officeDocument/2006/relationships/tags" Target="../tags/tag50.xml"/><Relationship Id="rId9" Type="http://schemas.openxmlformats.org/officeDocument/2006/relationships/image" Target="../media/image13.emf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.bin"/><Relationship Id="rId3" Type="http://schemas.openxmlformats.org/officeDocument/2006/relationships/tags" Target="../tags/tag54.xml"/><Relationship Id="rId7" Type="http://schemas.openxmlformats.org/officeDocument/2006/relationships/notesSlide" Target="../notesSlides/notesSlide25.xml"/><Relationship Id="rId2" Type="http://schemas.openxmlformats.org/officeDocument/2006/relationships/tags" Target="../tags/tag53.xml"/><Relationship Id="rId1" Type="http://schemas.openxmlformats.org/officeDocument/2006/relationships/vmlDrawing" Target="../drawings/vmlDrawing2.vml"/><Relationship Id="rId6" Type="http://schemas.openxmlformats.org/officeDocument/2006/relationships/slideLayout" Target="../slideLayouts/slideLayout2.xml"/><Relationship Id="rId5" Type="http://schemas.openxmlformats.org/officeDocument/2006/relationships/tags" Target="../tags/tag56.xml"/><Relationship Id="rId10" Type="http://schemas.openxmlformats.org/officeDocument/2006/relationships/image" Target="../media/image14.png"/><Relationship Id="rId4" Type="http://schemas.openxmlformats.org/officeDocument/2006/relationships/tags" Target="../tags/tag55.xml"/><Relationship Id="rId9" Type="http://schemas.openxmlformats.org/officeDocument/2006/relationships/image" Target="../media/image15.emf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3" Type="http://schemas.openxmlformats.org/officeDocument/2006/relationships/tags" Target="../tags/tag59.xml"/><Relationship Id="rId7" Type="http://schemas.openxmlformats.org/officeDocument/2006/relationships/notesSlide" Target="../notesSlides/notesSlide26.xml"/><Relationship Id="rId2" Type="http://schemas.openxmlformats.org/officeDocument/2006/relationships/tags" Target="../tags/tag58.xml"/><Relationship Id="rId1" Type="http://schemas.openxmlformats.org/officeDocument/2006/relationships/vmlDrawing" Target="../drawings/vmlDrawing3.vml"/><Relationship Id="rId6" Type="http://schemas.openxmlformats.org/officeDocument/2006/relationships/slideLayout" Target="../slideLayouts/slideLayout2.xml"/><Relationship Id="rId5" Type="http://schemas.openxmlformats.org/officeDocument/2006/relationships/tags" Target="../tags/tag61.xml"/><Relationship Id="rId10" Type="http://schemas.openxmlformats.org/officeDocument/2006/relationships/image" Target="../media/image14.png"/><Relationship Id="rId4" Type="http://schemas.openxmlformats.org/officeDocument/2006/relationships/tags" Target="../tags/tag60.xml"/><Relationship Id="rId9" Type="http://schemas.openxmlformats.org/officeDocument/2006/relationships/image" Target="../media/image16.emf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.bin"/><Relationship Id="rId3" Type="http://schemas.openxmlformats.org/officeDocument/2006/relationships/tags" Target="../tags/tag64.xml"/><Relationship Id="rId7" Type="http://schemas.openxmlformats.org/officeDocument/2006/relationships/notesSlide" Target="../notesSlides/notesSlide27.xml"/><Relationship Id="rId2" Type="http://schemas.openxmlformats.org/officeDocument/2006/relationships/tags" Target="../tags/tag63.xml"/><Relationship Id="rId1" Type="http://schemas.openxmlformats.org/officeDocument/2006/relationships/vmlDrawing" Target="../drawings/vmlDrawing4.vml"/><Relationship Id="rId6" Type="http://schemas.openxmlformats.org/officeDocument/2006/relationships/slideLayout" Target="../slideLayouts/slideLayout2.xml"/><Relationship Id="rId5" Type="http://schemas.openxmlformats.org/officeDocument/2006/relationships/tags" Target="../tags/tag66.xml"/><Relationship Id="rId10" Type="http://schemas.openxmlformats.org/officeDocument/2006/relationships/image" Target="../media/image14.png"/><Relationship Id="rId4" Type="http://schemas.openxmlformats.org/officeDocument/2006/relationships/tags" Target="../tags/tag65.xml"/><Relationship Id="rId9" Type="http://schemas.openxmlformats.org/officeDocument/2006/relationships/image" Target="../media/image17.emf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.bin"/><Relationship Id="rId3" Type="http://schemas.openxmlformats.org/officeDocument/2006/relationships/tags" Target="../tags/tag69.xml"/><Relationship Id="rId7" Type="http://schemas.openxmlformats.org/officeDocument/2006/relationships/notesSlide" Target="../notesSlides/notesSlide28.xml"/><Relationship Id="rId2" Type="http://schemas.openxmlformats.org/officeDocument/2006/relationships/tags" Target="../tags/tag68.xml"/><Relationship Id="rId1" Type="http://schemas.openxmlformats.org/officeDocument/2006/relationships/vmlDrawing" Target="../drawings/vmlDrawing5.vml"/><Relationship Id="rId6" Type="http://schemas.openxmlformats.org/officeDocument/2006/relationships/slideLayout" Target="../slideLayouts/slideLayout2.xml"/><Relationship Id="rId5" Type="http://schemas.openxmlformats.org/officeDocument/2006/relationships/tags" Target="../tags/tag71.xml"/><Relationship Id="rId10" Type="http://schemas.openxmlformats.org/officeDocument/2006/relationships/image" Target="../media/image14.png"/><Relationship Id="rId4" Type="http://schemas.openxmlformats.org/officeDocument/2006/relationships/tags" Target="../tags/tag70.xml"/><Relationship Id="rId9" Type="http://schemas.openxmlformats.org/officeDocument/2006/relationships/image" Target="../media/image18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Individual Life Experience Update</a:t>
            </a:r>
            <a:br>
              <a:rPr lang="en-US" sz="4000" dirty="0"/>
            </a:br>
            <a:r>
              <a:rPr lang="en-US" sz="4000" dirty="0"/>
              <a:t>Session </a:t>
            </a:r>
            <a:r>
              <a:rPr lang="en-US" sz="4000" dirty="0" smtClean="0"/>
              <a:t>55</a:t>
            </a:r>
            <a:r>
              <a:rPr lang="en-US" sz="4000" dirty="0"/>
              <a:t/>
            </a:r>
            <a:br>
              <a:rPr lang="en-US" sz="4000" dirty="0"/>
            </a:br>
            <a:endParaRPr lang="en-US" sz="4000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 sz="1800" dirty="0"/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CustomShape 3"/>
          <p:cNvSpPr/>
          <p:nvPr/>
        </p:nvSpPr>
        <p:spPr>
          <a:xfrm>
            <a:off x="642212" y="4038600"/>
            <a:ext cx="4998720" cy="12192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0" rIns="90000" bIns="0" anchor="ctr"/>
          <a:lstStyle/>
          <a:p>
            <a:pPr>
              <a:lnSpc>
                <a:spcPct val="100000"/>
              </a:lnSpc>
            </a:pPr>
            <a:r>
              <a:rPr lang="en-US" sz="1800" b="0" strike="noStrike" spc="-1" dirty="0" smtClean="0">
                <a:solidFill>
                  <a:schemeClr val="bg1"/>
                </a:solidFill>
                <a:uFill>
                  <a:solidFill>
                    <a:srgbClr val="FFFFFF"/>
                  </a:solidFill>
                </a:uFill>
                <a:latin typeface="Calibri Light"/>
              </a:rPr>
              <a:t>SOA Life and Annuity Symposium </a:t>
            </a:r>
          </a:p>
          <a:p>
            <a:pPr>
              <a:lnSpc>
                <a:spcPct val="100000"/>
              </a:lnSpc>
            </a:pPr>
            <a:r>
              <a:rPr lang="en-US" sz="1800" b="0" strike="noStrike" spc="-1" dirty="0" smtClean="0">
                <a:solidFill>
                  <a:schemeClr val="bg1"/>
                </a:solidFill>
                <a:uFill>
                  <a:solidFill>
                    <a:srgbClr val="FFFFFF"/>
                  </a:solidFill>
                </a:uFill>
                <a:latin typeface="Calibri Light"/>
              </a:rPr>
              <a:t>Session </a:t>
            </a:r>
            <a:r>
              <a:rPr lang="en-US" sz="1800" b="0" strike="noStrike" spc="-1" dirty="0" smtClean="0">
                <a:solidFill>
                  <a:schemeClr val="bg1"/>
                </a:solidFill>
                <a:uFill>
                  <a:solidFill>
                    <a:srgbClr val="FFFFFF"/>
                  </a:solidFill>
                </a:uFill>
                <a:latin typeface="Calibri Light"/>
              </a:rPr>
              <a:t>55: Individual Life Mortality </a:t>
            </a:r>
          </a:p>
          <a:p>
            <a:pPr>
              <a:lnSpc>
                <a:spcPct val="100000"/>
              </a:lnSpc>
            </a:pPr>
            <a:r>
              <a:rPr lang="en-US" sz="1800" b="0" strike="noStrike" spc="-1" dirty="0" smtClean="0">
                <a:solidFill>
                  <a:schemeClr val="bg1"/>
                </a:solidFill>
                <a:uFill>
                  <a:solidFill>
                    <a:srgbClr val="FFFFFF"/>
                  </a:solidFill>
                </a:uFill>
                <a:latin typeface="Calibri Light"/>
              </a:rPr>
              <a:t>Roland Fawthrop, FSA, MAAA</a:t>
            </a:r>
            <a:endParaRPr lang="en-US" sz="1800" b="0" strike="noStrike" spc="-1" dirty="0">
              <a:solidFill>
                <a:schemeClr val="bg1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en-US" spc="-1" dirty="0" smtClean="0">
                <a:solidFill>
                  <a:schemeClr val="bg1"/>
                </a:solidFill>
                <a:uFill>
                  <a:solidFill>
                    <a:srgbClr val="FFFFFF"/>
                  </a:solidFill>
                </a:uFill>
                <a:latin typeface="Calibri Light"/>
              </a:rPr>
              <a:t>Tuesday, May 9, 2017</a:t>
            </a:r>
            <a:endParaRPr lang="en-US" sz="1800" b="0" strike="noStrike" spc="-1" dirty="0">
              <a:solidFill>
                <a:schemeClr val="bg1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lang="en-US" sz="1800" b="0" strike="noStrike" spc="-1" dirty="0">
              <a:solidFill>
                <a:schemeClr val="bg1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361297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… and shift into ultimate durations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5C4F4D4-6F9F-4101-B420-EAE9BABB75B0}" type="slidenum">
              <a:rPr lang="en-US" smtClean="0">
                <a:solidFill>
                  <a:prstClr val="white"/>
                </a:solidFill>
              </a:rPr>
              <a:pPr/>
              <a:t>10</a:t>
            </a:fld>
            <a:endParaRPr lang="en-US" dirty="0">
              <a:solidFill>
                <a:prstClr val="white"/>
              </a:solidFill>
            </a:endParaRP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sz="quarter" idx="12"/>
            <p:extLst>
              <p:ext uri="{D42A27DB-BD31-4B8C-83A1-F6EECF244321}">
                <p14:modId xmlns:p14="http://schemas.microsoft.com/office/powerpoint/2010/main" val="2034653792"/>
              </p:ext>
            </p:extLst>
          </p:nvPr>
        </p:nvGraphicFramePr>
        <p:xfrm>
          <a:off x="838200" y="1610473"/>
          <a:ext cx="7467600" cy="3258983"/>
        </p:xfrm>
        <a:graphic>
          <a:graphicData uri="http://schemas.openxmlformats.org/drawingml/2006/table">
            <a:tbl>
              <a:tblPr/>
              <a:tblGrid>
                <a:gridCol w="10668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06680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06680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066800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066800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1066800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1066800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</a:tblGrid>
              <a:tr h="25069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Observation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E78"/>
                    </a:solidFill>
                  </a:tcPr>
                </a:tc>
                <a:tc gridSpan="6"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E7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5069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Year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1-5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6-10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11-15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16-20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21-25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26+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E78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5069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2003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37.4%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696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23.1%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F8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20.2%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696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14.9%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C77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2.7%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1.6%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3BE7B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25069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2004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37.2%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6A6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23.2%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A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18.9%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A67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15.1%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B8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3.9%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DC57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1.7%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BF7B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25069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2005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33.9%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B27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23.4%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E7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17.8%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CD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16.2%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6D6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6.3%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5D5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2.3%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ECA7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25069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2006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32.9%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CA7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22.6%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17.0%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B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16.4%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696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8.4%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E3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2.7%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8D17E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25069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2007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31.2%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B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23.0%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AD7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16.3%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08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16.2%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867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10.4%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B8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2.9%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D57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25069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2008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31.5%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A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23.4%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B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14.7%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CC97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14.5%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B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11.8%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696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4.0%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B84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25069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2009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31.2%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E9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26.4%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696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14.2%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12.0%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D17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10.7%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AA7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5.5%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D38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25069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27.1%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C67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23.2%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8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15.7%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AD2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12.6%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D5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11.8%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766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9.7%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8E72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25069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2011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28.9%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D3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24.8%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937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16.7%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5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10.8%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AC47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9.9%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B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9.0%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9A75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  <a:tr h="25069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2012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26.8%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24.1%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B57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17.5%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C57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10.6%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6C37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9.9%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A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11.2%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766E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1"/>
                  </a:ext>
                </a:extLst>
              </a:tr>
              <a:tr h="25069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2013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27.7%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BC97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23.1%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D6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17.8%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BA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10.1%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9.2%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5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12.0%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696B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2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931817" y="5434149"/>
            <a:ext cx="720198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000000"/>
                </a:solidFill>
              </a:rPr>
              <a:t>%’s are by Policy Count</a:t>
            </a:r>
          </a:p>
          <a:p>
            <a:r>
              <a:rPr lang="en-US" sz="1400" dirty="0">
                <a:solidFill>
                  <a:srgbClr val="000000"/>
                </a:solidFill>
              </a:rPr>
              <a:t>All durations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224879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Average Face Amount – by Duration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quarter" idx="12"/>
            <p:extLst>
              <p:ext uri="{D42A27DB-BD31-4B8C-83A1-F6EECF244321}">
                <p14:modId xmlns:p14="http://schemas.microsoft.com/office/powerpoint/2010/main" val="1945120334"/>
              </p:ext>
            </p:extLst>
          </p:nvPr>
        </p:nvGraphicFramePr>
        <p:xfrm>
          <a:off x="838200" y="1696597"/>
          <a:ext cx="7467600" cy="3813651"/>
        </p:xfrm>
        <a:graphic>
          <a:graphicData uri="http://schemas.openxmlformats.org/drawingml/2006/table">
            <a:tbl>
              <a:tblPr/>
              <a:tblGrid>
                <a:gridCol w="10668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06680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06680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066800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066800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1066800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1066800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</a:tblGrid>
              <a:tr h="20668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Observation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1F4E78"/>
                    </a:solidFill>
                  </a:tcPr>
                </a:tc>
                <a:tc gridSpan="6"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1F4E7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0668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Year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1-5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6-10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11-15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16-20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21-25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26+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E78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0617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2003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271,401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B9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169,145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D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108,149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1DD8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77,283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DCE7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56,598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AC47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43,922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3BE7B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0617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2004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295,802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B07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185,741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D6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113,717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08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81,241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4D07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60,250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C67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44,821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4BE7B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0617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2005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335,591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A17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229,267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C57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132,295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B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93,594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9D7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69,390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0CB7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46,651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7BF7B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30617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2006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330,246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A37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215,337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CA7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126,503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E8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95,816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8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69,853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1CB7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48,181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AC07B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30617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2007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358,141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997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232,497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C47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134,670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A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99,612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A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72,269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CC7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50,138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EC17B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30617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2008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375,346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937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254,975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BC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148,044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105,677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1DD8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77,846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FCF7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51,350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C17B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30617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2009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388,308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8E7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301,900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AB7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185,501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D6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117,000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3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87,191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FD4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62,751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4C77C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30617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436,266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7C6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348,869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9A7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217,170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C97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129,284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A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99,189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A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72,974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7CD7E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30617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2011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444,218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796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379,480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907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247,227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BF7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135,869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A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99,556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A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72,599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6CC7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  <a:tr h="30617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2012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487,285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696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425,849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807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285,755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B37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154,042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3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108,143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DE8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77,151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ECF7E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1"/>
                  </a:ext>
                </a:extLst>
              </a:tr>
              <a:tr h="30617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2013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436,123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7C6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421,538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807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292,926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AE7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163,614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F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109,918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08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78,913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1D07E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2"/>
                  </a:ext>
                </a:extLst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5C4F4D4-6F9F-4101-B420-EAE9BABB75B0}" type="slidenum">
              <a:rPr lang="en-US" smtClean="0">
                <a:solidFill>
                  <a:prstClr val="white"/>
                </a:solidFill>
              </a:rPr>
              <a:pPr/>
              <a:t>11</a:t>
            </a:fld>
            <a:endParaRPr lang="en-US" dirty="0">
              <a:solidFill>
                <a:prstClr val="white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51260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Mix of business – by Gender/Class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quarter" idx="12"/>
            <p:extLst>
              <p:ext uri="{D42A27DB-BD31-4B8C-83A1-F6EECF244321}">
                <p14:modId xmlns:p14="http://schemas.microsoft.com/office/powerpoint/2010/main" val="3232183782"/>
              </p:ext>
            </p:extLst>
          </p:nvPr>
        </p:nvGraphicFramePr>
        <p:xfrm>
          <a:off x="931814" y="1553069"/>
          <a:ext cx="5443350" cy="3205904"/>
        </p:xfrm>
        <a:graphic>
          <a:graphicData uri="http://schemas.openxmlformats.org/drawingml/2006/table">
            <a:tbl>
              <a:tblPr/>
              <a:tblGrid>
                <a:gridCol w="108867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08867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08867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088670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088670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24660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Observation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1F4E78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Gender/Tobacco Class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1F4E7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4660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Year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Male NT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Male TB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Female NT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Female TB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E78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4660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2003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49%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D8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8%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696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35%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4%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6D6C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24660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2004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49%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6CC7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7%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827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36%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3CB7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4%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7B6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24660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2005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50%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947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7%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8E7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35%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DC1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4%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9874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24660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2006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49%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8%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756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36%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FCA7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5%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696B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24660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2007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49%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1C2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7%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8F7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36%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BD2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4%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7B6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24660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2008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50%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B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6%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B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38%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1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3%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B84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24660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2009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50%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BD7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5%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E2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38%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B8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3%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3E282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24660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49%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A37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6%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4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37%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B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3%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582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24660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2011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49%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CC7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5%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7C87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39%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917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3%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CA7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  <a:tr h="24660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2012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50%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696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5%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39%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977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3%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3BE7B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1"/>
                  </a:ext>
                </a:extLst>
              </a:tr>
              <a:tr h="24660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2013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49%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D5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5%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5C77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39%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696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3%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1CB7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2"/>
                  </a:ext>
                </a:extLst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5C4F4D4-6F9F-4101-B420-EAE9BABB75B0}" type="slidenum">
              <a:rPr lang="en-US" smtClean="0">
                <a:solidFill>
                  <a:prstClr val="white"/>
                </a:solidFill>
              </a:rPr>
              <a:pPr/>
              <a:t>12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31817" y="5434149"/>
            <a:ext cx="720198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rgbClr val="000000"/>
                </a:solidFill>
              </a:rPr>
              <a:t>%’s are by Policy Count</a:t>
            </a:r>
          </a:p>
          <a:p>
            <a:r>
              <a:rPr lang="en-US" sz="1200" dirty="0">
                <a:solidFill>
                  <a:srgbClr val="000000"/>
                </a:solidFill>
              </a:rPr>
              <a:t>All </a:t>
            </a:r>
            <a:r>
              <a:rPr lang="en-US" sz="1200" dirty="0" smtClean="0">
                <a:solidFill>
                  <a:srgbClr val="000000"/>
                </a:solidFill>
              </a:rPr>
              <a:t>durations</a:t>
            </a:r>
          </a:p>
          <a:p>
            <a:r>
              <a:rPr lang="en-US" sz="1200" dirty="0" smtClean="0">
                <a:solidFill>
                  <a:srgbClr val="000000"/>
                </a:solidFill>
              </a:rPr>
              <a:t>Approx. 4% are unknown tobacco/smoker class</a:t>
            </a:r>
            <a:endParaRPr lang="en-US" sz="1200" dirty="0">
              <a:solidFill>
                <a:srgbClr val="000000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780873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Comparison of new data to prior: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5C4F4D4-6F9F-4101-B420-EAE9BABB75B0}" type="slidenum">
              <a:rPr lang="en-US" smtClean="0">
                <a:solidFill>
                  <a:prstClr val="white"/>
                </a:solidFill>
              </a:rPr>
              <a:pPr/>
              <a:t>13</a:t>
            </a:fld>
            <a:endParaRPr lang="en-US" dirty="0">
              <a:solidFill>
                <a:prstClr val="white"/>
              </a:solidFill>
            </a:endParaRPr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quarter" idx="12"/>
          </p:nvPr>
        </p:nvPicPr>
        <p:blipFill>
          <a:blip r:embed="rId4"/>
          <a:stretch>
            <a:fillRect/>
          </a:stretch>
        </p:blipFill>
        <p:spPr>
          <a:xfrm>
            <a:off x="444527" y="1249378"/>
            <a:ext cx="7636243" cy="4584685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285834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Refining further, by duration: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5C4F4D4-6F9F-4101-B420-EAE9BABB75B0}" type="slidenum">
              <a:rPr lang="en-US" smtClean="0">
                <a:solidFill>
                  <a:prstClr val="white"/>
                </a:solidFill>
              </a:rPr>
              <a:pPr/>
              <a:t>14</a:t>
            </a:fld>
            <a:endParaRPr lang="en-US" dirty="0">
              <a:solidFill>
                <a:prstClr val="white"/>
              </a:solidFill>
            </a:endParaRPr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quarter" idx="12"/>
          </p:nvPr>
        </p:nvPicPr>
        <p:blipFill>
          <a:blip r:embed="rId4"/>
          <a:stretch>
            <a:fillRect/>
          </a:stretch>
        </p:blipFill>
        <p:spPr>
          <a:xfrm>
            <a:off x="507454" y="1285592"/>
            <a:ext cx="8007896" cy="4810906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172456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Differences in Slope exist for Males…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5C4F4D4-6F9F-4101-B420-EAE9BABB75B0}" type="slidenum">
              <a:rPr lang="en-US" smtClean="0">
                <a:solidFill>
                  <a:prstClr val="white"/>
                </a:solidFill>
              </a:rPr>
              <a:pPr/>
              <a:t>15</a:t>
            </a:fld>
            <a:endParaRPr lang="en-US" dirty="0">
              <a:solidFill>
                <a:prstClr val="white"/>
              </a:solidFill>
            </a:endParaRPr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sz="quarter" idx="12"/>
          </p:nvPr>
        </p:nvPicPr>
        <p:blipFill>
          <a:blip r:embed="rId4"/>
          <a:stretch>
            <a:fillRect/>
          </a:stretch>
        </p:blipFill>
        <p:spPr>
          <a:xfrm>
            <a:off x="507454" y="1285592"/>
            <a:ext cx="8007896" cy="4810906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622582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… and Females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5C4F4D4-6F9F-4101-B420-EAE9BABB75B0}" type="slidenum">
              <a:rPr lang="en-US" smtClean="0">
                <a:solidFill>
                  <a:prstClr val="white"/>
                </a:solidFill>
              </a:rPr>
              <a:pPr/>
              <a:t>16</a:t>
            </a:fld>
            <a:endParaRPr lang="en-US" dirty="0">
              <a:solidFill>
                <a:prstClr val="white"/>
              </a:solidFill>
            </a:endParaRPr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sz="quarter" idx="12"/>
          </p:nvPr>
        </p:nvPicPr>
        <p:blipFill>
          <a:blip r:embed="rId4"/>
          <a:stretch>
            <a:fillRect/>
          </a:stretch>
        </p:blipFill>
        <p:spPr>
          <a:xfrm>
            <a:off x="537594" y="1303700"/>
            <a:ext cx="7907418" cy="4750542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4023054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look at slope for Nontobacco…</a:t>
            </a:r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quarter" idx="12"/>
          </p:nvPr>
        </p:nvPicPr>
        <p:blipFill>
          <a:blip r:embed="rId4"/>
          <a:stretch>
            <a:fillRect/>
          </a:stretch>
        </p:blipFill>
        <p:spPr>
          <a:xfrm>
            <a:off x="597872" y="1339914"/>
            <a:ext cx="7847139" cy="4714328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5C4F4D4-6F9F-4101-B420-EAE9BABB75B0}" type="slidenum">
              <a:rPr lang="en-US" smtClean="0">
                <a:solidFill>
                  <a:prstClr val="white"/>
                </a:solidFill>
              </a:rPr>
              <a:pPr/>
              <a:t>17</a:t>
            </a:fld>
            <a:endParaRPr lang="en-US" dirty="0">
              <a:solidFill>
                <a:prstClr val="white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934357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… and Tobacco</a:t>
            </a:r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quarter" idx="12"/>
          </p:nvPr>
        </p:nvPicPr>
        <p:blipFill>
          <a:blip r:embed="rId4"/>
          <a:stretch>
            <a:fillRect/>
          </a:stretch>
        </p:blipFill>
        <p:spPr>
          <a:xfrm>
            <a:off x="537594" y="1303700"/>
            <a:ext cx="7836861" cy="4708154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5C4F4D4-6F9F-4101-B420-EAE9BABB75B0}" type="slidenum">
              <a:rPr lang="en-US" smtClean="0">
                <a:solidFill>
                  <a:prstClr val="white"/>
                </a:solidFill>
              </a:rPr>
              <a:pPr/>
              <a:t>18</a:t>
            </a:fld>
            <a:endParaRPr lang="en-US" dirty="0">
              <a:solidFill>
                <a:prstClr val="white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737982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Differences by Plan?</a:t>
            </a: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sz="quarter" idx="12"/>
            <p:extLst>
              <p:ext uri="{D42A27DB-BD31-4B8C-83A1-F6EECF244321}">
                <p14:modId xmlns:p14="http://schemas.microsoft.com/office/powerpoint/2010/main" val="1861866811"/>
              </p:ext>
            </p:extLst>
          </p:nvPr>
        </p:nvGraphicFramePr>
        <p:xfrm>
          <a:off x="452846" y="1620838"/>
          <a:ext cx="8062508" cy="30321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1642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985838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985838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985838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985838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985838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985838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  <a:gridCol w="985838">
                  <a:extLst>
                    <a:ext uri="{9D8B030D-6E8A-4147-A177-3AD203B41FA5}">
                      <a16:colId xmlns="" xmlns:a16="http://schemas.microsoft.com/office/drawing/2014/main" val="2000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Insurance Plan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   25,000-49,999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   50,000-99,999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  100,000-249,999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  250,000-499,999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  500,000-999,999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1,000,000+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Grand Total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44546A"/>
                          </a:solidFill>
                          <a:effectLst/>
                          <a:latin typeface="Calibri" panose="020F0502020204030204" pitchFamily="34" charset="0"/>
                        </a:rPr>
                        <a:t> Perm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115%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104%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91%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87%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84%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86%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92%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44546A"/>
                          </a:solidFill>
                          <a:effectLst/>
                          <a:latin typeface="Calibri" panose="020F0502020204030204" pitchFamily="34" charset="0"/>
                        </a:rPr>
                        <a:t> Term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176%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145%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105%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90%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84%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82%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90%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44546A"/>
                          </a:solidFill>
                          <a:effectLst/>
                          <a:latin typeface="Calibri" panose="020F0502020204030204" pitchFamily="34" charset="0"/>
                        </a:rPr>
                        <a:t> UL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131%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123%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109%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105%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102%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93%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103%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44546A"/>
                          </a:solidFill>
                          <a:effectLst/>
                          <a:latin typeface="Calibri" panose="020F0502020204030204" pitchFamily="34" charset="0"/>
                        </a:rPr>
                        <a:t> ULSG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123%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113%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97%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94%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94%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87%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90%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44546A"/>
                          </a:solidFill>
                          <a:effectLst/>
                          <a:latin typeface="Calibri" panose="020F0502020204030204" pitchFamily="34" charset="0"/>
                        </a:rPr>
                        <a:t> VL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120%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112%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100%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96%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102%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107%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104%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44546A"/>
                          </a:solidFill>
                          <a:effectLst/>
                          <a:latin typeface="Calibri" panose="020F0502020204030204" pitchFamily="34" charset="0"/>
                        </a:rPr>
                        <a:t> VLSG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122%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115%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102%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96%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94%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113%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105%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44546A"/>
                          </a:solidFill>
                          <a:effectLst/>
                          <a:latin typeface="Calibri" panose="020F0502020204030204" pitchFamily="34" charset="0"/>
                        </a:rPr>
                        <a:t> Total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126%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118%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102%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93%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89%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88%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94%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5C4F4D4-6F9F-4101-B420-EAE9BABB75B0}" type="slidenum">
              <a:rPr lang="en-US" smtClean="0">
                <a:solidFill>
                  <a:prstClr val="white"/>
                </a:solidFill>
              </a:rPr>
              <a:pPr/>
              <a:t>19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31223" y="5216434"/>
            <a:ext cx="791378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rgbClr val="000000"/>
                </a:solidFill>
              </a:rPr>
              <a:t>A/E by Amount, 2015VBT</a:t>
            </a:r>
          </a:p>
          <a:p>
            <a:r>
              <a:rPr lang="en-US" sz="1200" dirty="0">
                <a:solidFill>
                  <a:srgbClr val="000000"/>
                </a:solidFill>
              </a:rPr>
              <a:t>Durations 1-25 Only</a:t>
            </a:r>
          </a:p>
          <a:p>
            <a:r>
              <a:rPr lang="en-US" sz="1200" dirty="0">
                <a:solidFill>
                  <a:srgbClr val="000000"/>
                </a:solidFill>
              </a:rPr>
              <a:t>Study Years 2009-2013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995297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 Overview of the New Individual Life Mortality Study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2"/>
          </p:nvPr>
        </p:nvSpPr>
        <p:spPr/>
        <p:txBody>
          <a:bodyPr>
            <a:noAutofit/>
          </a:bodyPr>
          <a:lstStyle/>
          <a:p>
            <a:r>
              <a:rPr lang="en-US" sz="2400" dirty="0"/>
              <a:t>New experience:  2009 – 2013 Calendar Years</a:t>
            </a:r>
          </a:p>
          <a:p>
            <a:r>
              <a:rPr lang="en-US" sz="2400" dirty="0"/>
              <a:t>Prior ILEC data will be made available within same file</a:t>
            </a:r>
          </a:p>
          <a:p>
            <a:pPr lvl="1"/>
            <a:r>
              <a:rPr lang="en-US" sz="2000" dirty="0"/>
              <a:t>All study years back to 2002-2003 (previous studies used anniversary-to-anniversary approach)</a:t>
            </a:r>
          </a:p>
          <a:p>
            <a:pPr lvl="1"/>
            <a:r>
              <a:rPr lang="en-US" sz="2000" dirty="0"/>
              <a:t>In data file and the slides that follow, the exposure year refers to the calendar year in which the policy year </a:t>
            </a:r>
            <a:r>
              <a:rPr lang="en-US" sz="2000" u="sng" dirty="0"/>
              <a:t>ends</a:t>
            </a:r>
          </a:p>
          <a:p>
            <a:r>
              <a:rPr lang="en-US" sz="2400" dirty="0"/>
              <a:t>Standard Ordinary, fully underwritten business</a:t>
            </a:r>
          </a:p>
          <a:p>
            <a:r>
              <a:rPr lang="en-US" sz="2400" dirty="0"/>
              <a:t>Preferred Class detail</a:t>
            </a:r>
          </a:p>
          <a:p>
            <a:r>
              <a:rPr lang="en-US" sz="2400" dirty="0"/>
              <a:t>Term products split by level term period</a:t>
            </a:r>
          </a:p>
          <a:p>
            <a:r>
              <a:rPr lang="en-US" sz="2400" dirty="0"/>
              <a:t>And much more!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5C4F4D4-6F9F-4101-B420-EAE9BABB75B0}" type="slidenum">
              <a:rPr lang="en-US" smtClean="0">
                <a:solidFill>
                  <a:prstClr val="white"/>
                </a:solidFill>
              </a:rPr>
              <a:pPr/>
              <a:t>2</a:t>
            </a:fld>
            <a:endParaRPr lang="en-US" dirty="0">
              <a:solidFill>
                <a:prstClr val="white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159575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Preferred Class Experience</a:t>
            </a:r>
            <a:br>
              <a:rPr lang="en-US" dirty="0" smtClean="0"/>
            </a:br>
            <a:r>
              <a:rPr lang="en-US" dirty="0" smtClean="0"/>
              <a:t>2 Nontobacco Class Structure</a:t>
            </a:r>
            <a:endParaRPr lang="en-US" sz="3600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sz="quarter" idx="12"/>
            <p:extLst>
              <p:ext uri="{D42A27DB-BD31-4B8C-83A1-F6EECF244321}">
                <p14:modId xmlns:p14="http://schemas.microsoft.com/office/powerpoint/2010/main" val="2716717008"/>
              </p:ext>
            </p:extLst>
          </p:nvPr>
        </p:nvGraphicFramePr>
        <p:xfrm>
          <a:off x="452846" y="1620838"/>
          <a:ext cx="8062510" cy="27863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77748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135759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878429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878429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878429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878429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878429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  <a:gridCol w="878429"/>
                <a:gridCol w="878429">
                  <a:extLst>
                    <a:ext uri="{9D8B030D-6E8A-4147-A177-3AD203B41FA5}">
                      <a16:colId xmlns="" xmlns:a16="http://schemas.microsoft.com/office/drawing/2014/main" val="2000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Class</a:t>
                      </a:r>
                      <a:endParaRPr lang="en-US" sz="14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1-5</a:t>
                      </a:r>
                      <a:endParaRPr lang="en-US" sz="14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6-10</a:t>
                      </a:r>
                      <a:endParaRPr lang="en-US" sz="14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11-15</a:t>
                      </a:r>
                      <a:endParaRPr lang="en-US" sz="14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16-20</a:t>
                      </a:r>
                      <a:endParaRPr lang="en-US" sz="14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21-26</a:t>
                      </a:r>
                      <a:endParaRPr lang="en-US" sz="14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26+</a:t>
                      </a:r>
                      <a:endParaRPr lang="en-US" sz="14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Grand Total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44546A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400" b="0" i="0" u="none" strike="noStrike" dirty="0">
                        <a:solidFill>
                          <a:srgbClr val="44546A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Claim Count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1,322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                   3,857 </a:t>
                      </a:r>
                    </a:p>
                  </a:txBody>
                  <a:tcPr marL="7620" marR="7620" marT="7620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                   6,296 </a:t>
                      </a:r>
                    </a:p>
                  </a:txBody>
                  <a:tcPr marL="7620" marR="7620" marT="7620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                   7,278 </a:t>
                      </a:r>
                    </a:p>
                  </a:txBody>
                  <a:tcPr marL="7620" marR="7620" marT="7620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                   3,540 </a:t>
                      </a:r>
                    </a:p>
                  </a:txBody>
                  <a:tcPr marL="7620" marR="7620" marT="7620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                      928 </a:t>
                      </a:r>
                    </a:p>
                  </a:txBody>
                  <a:tcPr marL="7620" marR="7620" marT="7620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23,221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44546A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A/E 2015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68.2%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82.2%</a:t>
                      </a:r>
                    </a:p>
                  </a:txBody>
                  <a:tcPr marL="7620" marR="7620" marT="7620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88.3%</a:t>
                      </a:r>
                    </a:p>
                  </a:txBody>
                  <a:tcPr marL="7620" marR="7620" marT="7620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90.9%</a:t>
                      </a:r>
                    </a:p>
                  </a:txBody>
                  <a:tcPr marL="7620" marR="7620" marT="7620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89.4%</a:t>
                      </a:r>
                    </a:p>
                  </a:txBody>
                  <a:tcPr marL="7620" marR="7620" marT="7620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99.0%</a:t>
                      </a:r>
                    </a:p>
                  </a:txBody>
                  <a:tcPr marL="7620" marR="7620" marT="7620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86.1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44546A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US" sz="1400" b="0" i="0" u="none" strike="noStrike" dirty="0">
                        <a:solidFill>
                          <a:srgbClr val="44546A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Claim Count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2,491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                   6,028 </a:t>
                      </a:r>
                    </a:p>
                  </a:txBody>
                  <a:tcPr marL="7620" marR="7620" marT="7620" marB="0" anchor="b"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                   8,148 </a:t>
                      </a:r>
                    </a:p>
                  </a:txBody>
                  <a:tcPr marL="7620" marR="7620" marT="7620" marB="0" anchor="b"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                   6,463 </a:t>
                      </a:r>
                    </a:p>
                  </a:txBody>
                  <a:tcPr marL="7620" marR="7620" marT="7620" marB="0" anchor="b"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                   3,886 </a:t>
                      </a:r>
                    </a:p>
                  </a:txBody>
                  <a:tcPr marL="7620" marR="7620" marT="7620" marB="0" anchor="b"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                   1,416 </a:t>
                      </a:r>
                    </a:p>
                  </a:txBody>
                  <a:tcPr marL="7620" marR="7620" marT="7620" marB="0" anchor="b"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28,432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44546A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A/E 2015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115.8%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115.5%</a:t>
                      </a: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119.0%</a:t>
                      </a: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129.3%</a:t>
                      </a: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118.7%</a:t>
                      </a: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113.1%</a:t>
                      </a: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119.2%</a:t>
                      </a: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44546A"/>
                          </a:solidFill>
                          <a:effectLst/>
                          <a:latin typeface="Calibri" panose="020F0502020204030204" pitchFamily="34" charset="0"/>
                        </a:rPr>
                        <a:t> Total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Claim Count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3,813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                   9,885 </a:t>
                      </a:r>
                    </a:p>
                  </a:txBody>
                  <a:tcPr marL="7620" marR="7620" marT="7620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                14,444 </a:t>
                      </a:r>
                    </a:p>
                  </a:txBody>
                  <a:tcPr marL="7620" marR="7620" marT="7620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                13,741 </a:t>
                      </a:r>
                    </a:p>
                  </a:txBody>
                  <a:tcPr marL="7620" marR="7620" marT="7620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                   7,426 </a:t>
                      </a:r>
                    </a:p>
                  </a:txBody>
                  <a:tcPr marL="7620" marR="7620" marT="7620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                   2,344 </a:t>
                      </a:r>
                    </a:p>
                  </a:txBody>
                  <a:tcPr marL="7620" marR="7620" marT="7620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51,653 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endParaRPr lang="en-US" sz="1400" b="1" i="0" u="none" strike="noStrike" dirty="0">
                        <a:solidFill>
                          <a:srgbClr val="44546A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A/E 2015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88.8%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98.6%</a:t>
                      </a:r>
                    </a:p>
                  </a:txBody>
                  <a:tcPr marL="7620" marR="7620" marT="7620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101.7%</a:t>
                      </a:r>
                    </a:p>
                  </a:txBody>
                  <a:tcPr marL="7620" marR="7620" marT="7620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104.7%</a:t>
                      </a:r>
                    </a:p>
                  </a:txBody>
                  <a:tcPr marL="7620" marR="7620" marT="7620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101.9%</a:t>
                      </a:r>
                    </a:p>
                  </a:txBody>
                  <a:tcPr marL="7620" marR="7620" marT="7620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106.2%</a:t>
                      </a:r>
                    </a:p>
                  </a:txBody>
                  <a:tcPr marL="7620" marR="7620" marT="7620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100.6%</a:t>
                      </a:r>
                    </a:p>
                  </a:txBody>
                  <a:tcPr marL="7620" marR="7620" marT="7620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5C4F4D4-6F9F-4101-B420-EAE9BABB75B0}" type="slidenum">
              <a:rPr lang="en-US" smtClean="0">
                <a:solidFill>
                  <a:prstClr val="white"/>
                </a:solidFill>
              </a:rPr>
              <a:pPr/>
              <a:t>20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31223" y="5216434"/>
            <a:ext cx="7913789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000000"/>
                </a:solidFill>
              </a:rPr>
              <a:t>Study </a:t>
            </a:r>
            <a:r>
              <a:rPr lang="en-US" sz="1200" dirty="0">
                <a:solidFill>
                  <a:srgbClr val="000000"/>
                </a:solidFill>
              </a:rPr>
              <a:t>Years </a:t>
            </a:r>
            <a:r>
              <a:rPr lang="en-US" sz="1200" dirty="0" smtClean="0">
                <a:solidFill>
                  <a:srgbClr val="000000"/>
                </a:solidFill>
              </a:rPr>
              <a:t>2009-2013</a:t>
            </a:r>
          </a:p>
          <a:p>
            <a:r>
              <a:rPr lang="en-US" sz="1200" dirty="0" smtClean="0">
                <a:solidFill>
                  <a:srgbClr val="000000"/>
                </a:solidFill>
              </a:rPr>
              <a:t>Face amounts $100k+</a:t>
            </a:r>
          </a:p>
          <a:p>
            <a:r>
              <a:rPr lang="en-US" sz="1200" dirty="0" smtClean="0">
                <a:solidFill>
                  <a:srgbClr val="000000"/>
                </a:solidFill>
              </a:rPr>
              <a:t>A/E by amount</a:t>
            </a:r>
          </a:p>
          <a:p>
            <a:endParaRPr lang="en-US" sz="1200" dirty="0">
              <a:solidFill>
                <a:srgbClr val="000000"/>
              </a:solidFill>
            </a:endParaRPr>
          </a:p>
          <a:p>
            <a:r>
              <a:rPr lang="en-US" sz="1200" dirty="0">
                <a:solidFill>
                  <a:srgbClr val="000000"/>
                </a:solidFill>
              </a:rPr>
              <a:t>Note: Classes are numbered from best to residual (best class is </a:t>
            </a:r>
            <a:r>
              <a:rPr lang="en-US" sz="1200" dirty="0" smtClean="0">
                <a:solidFill>
                  <a:srgbClr val="000000"/>
                </a:solidFill>
              </a:rPr>
              <a:t>1)</a:t>
            </a:r>
          </a:p>
          <a:p>
            <a:endParaRPr lang="en-US" sz="1200" dirty="0" smtClean="0">
              <a:solidFill>
                <a:srgbClr val="000000"/>
              </a:solidFill>
            </a:endParaRPr>
          </a:p>
          <a:p>
            <a:endParaRPr lang="en-US" sz="1200" dirty="0">
              <a:solidFill>
                <a:srgbClr val="000000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8728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Preferred Class Experience</a:t>
            </a:r>
            <a:br>
              <a:rPr lang="en-US" dirty="0" smtClean="0"/>
            </a:br>
            <a:r>
              <a:rPr lang="en-US" dirty="0" smtClean="0"/>
              <a:t>3 Nontobacco Class Structure</a:t>
            </a:r>
            <a:endParaRPr lang="en-US" sz="3600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sz="quarter" idx="12"/>
            <p:extLst>
              <p:ext uri="{D42A27DB-BD31-4B8C-83A1-F6EECF244321}">
                <p14:modId xmlns:p14="http://schemas.microsoft.com/office/powerpoint/2010/main" val="1184779899"/>
              </p:ext>
            </p:extLst>
          </p:nvPr>
        </p:nvGraphicFramePr>
        <p:xfrm>
          <a:off x="452846" y="1620838"/>
          <a:ext cx="8062510" cy="3591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77748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135759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878429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878429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878429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878429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878429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  <a:gridCol w="878429"/>
                <a:gridCol w="878429">
                  <a:extLst>
                    <a:ext uri="{9D8B030D-6E8A-4147-A177-3AD203B41FA5}">
                      <a16:colId xmlns="" xmlns:a16="http://schemas.microsoft.com/office/drawing/2014/main" val="2000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Class</a:t>
                      </a:r>
                      <a:endParaRPr lang="en-US" sz="14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1-5</a:t>
                      </a:r>
                      <a:endParaRPr lang="en-US" sz="14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6-10</a:t>
                      </a:r>
                      <a:endParaRPr lang="en-US" sz="14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11-15</a:t>
                      </a:r>
                      <a:endParaRPr lang="en-US" sz="14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16-20</a:t>
                      </a:r>
                      <a:endParaRPr lang="en-US" sz="14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21-26</a:t>
                      </a:r>
                      <a:endParaRPr lang="en-US" sz="14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26+</a:t>
                      </a:r>
                      <a:endParaRPr lang="en-US" sz="14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Grand Total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44546A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en-US" sz="1400" b="0" i="0" u="none" strike="noStrike" dirty="0">
                        <a:solidFill>
                          <a:srgbClr val="44546A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Claim Count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1,797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                   3,733 </a:t>
                      </a: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                   3,740 </a:t>
                      </a: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                      380 </a:t>
                      </a: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                          2 </a:t>
                      </a: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                          3 </a:t>
                      </a: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9,655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44546A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A/E 2015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64.7%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69.5%</a:t>
                      </a: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74.9%</a:t>
                      </a: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72.4%</a:t>
                      </a: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6.3%</a:t>
                      </a: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21.2%</a:t>
                      </a: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70.1%</a:t>
                      </a:r>
                    </a:p>
                  </a:txBody>
                  <a:tcPr marL="7620" marR="7620" marT="7620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44546A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en-US" sz="1400" b="0" i="0" u="none" strike="noStrike" dirty="0">
                        <a:solidFill>
                          <a:srgbClr val="44546A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B w="12700" cmpd="sng"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Claim Count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lnB w="12700" cmpd="sng"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2,216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lnB w="12700" cmpd="sng"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                   5,034 </a:t>
                      </a:r>
                    </a:p>
                  </a:txBody>
                  <a:tcPr marL="7620" marR="7620" marT="7620" marB="0" anchor="b">
                    <a:lnB w="12700" cmpd="sng"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                   3,676 </a:t>
                      </a:r>
                    </a:p>
                  </a:txBody>
                  <a:tcPr marL="7620" marR="7620" marT="7620" marB="0" anchor="b">
                    <a:lnB w="12700" cmpd="sng"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                      454 </a:t>
                      </a:r>
                    </a:p>
                  </a:txBody>
                  <a:tcPr marL="7620" marR="7620" marT="7620" marB="0" anchor="b">
                    <a:lnB w="12700" cmpd="sng"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                          4 </a:t>
                      </a:r>
                    </a:p>
                  </a:txBody>
                  <a:tcPr marL="7620" marR="7620" marT="7620" marB="0" anchor="b">
                    <a:lnB w="12700" cmpd="sng"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                          1 </a:t>
                      </a:r>
                    </a:p>
                  </a:txBody>
                  <a:tcPr marL="7620" marR="7620" marT="7620" marB="0" anchor="b">
                    <a:lnB w="12700" cmpd="sng"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11,385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lnB w="12700" cmpd="sng"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44546A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A/E 2015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74.4%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77.9%</a:t>
                      </a: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87.4%</a:t>
                      </a: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90.6%</a:t>
                      </a: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6.7%</a:t>
                      </a: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1.6%</a:t>
                      </a: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79.5%</a:t>
                      </a: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44546A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endParaRPr lang="en-US" sz="1400" b="0" i="0" u="none" strike="noStrike" dirty="0">
                        <a:solidFill>
                          <a:srgbClr val="44546A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Claim Count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5,176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                   9,633 </a:t>
                      </a: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                   4,108 </a:t>
                      </a: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                      274 </a:t>
                      </a: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                        56 </a:t>
                      </a: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                        58 </a:t>
                      </a: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19,305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44546A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A/E 2015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105.6%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104.2%</a:t>
                      </a: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108.5%</a:t>
                      </a: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93.6%</a:t>
                      </a: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39.5%</a:t>
                      </a: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24.8%</a:t>
                      </a: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104.2%</a:t>
                      </a:r>
                    </a:p>
                  </a:txBody>
                  <a:tcPr marL="7620" marR="7620" marT="762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44546A"/>
                          </a:solidFill>
                          <a:effectLst/>
                          <a:latin typeface="Calibri" panose="020F0502020204030204" pitchFamily="34" charset="0"/>
                        </a:rPr>
                        <a:t> Total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Claim Count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9,189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                18,400 </a:t>
                      </a:r>
                    </a:p>
                  </a:txBody>
                  <a:tcPr marL="7620" marR="7620" marT="7620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                11,524 </a:t>
                      </a:r>
                    </a:p>
                  </a:txBody>
                  <a:tcPr marL="7620" marR="7620" marT="7620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                   1,108 </a:t>
                      </a:r>
                    </a:p>
                  </a:txBody>
                  <a:tcPr marL="7620" marR="7620" marT="7620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                        62 </a:t>
                      </a:r>
                    </a:p>
                  </a:txBody>
                  <a:tcPr marL="7620" marR="7620" marT="7620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                        62 </a:t>
                      </a:r>
                    </a:p>
                  </a:txBody>
                  <a:tcPr marL="7620" marR="7620" marT="7620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40,345 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endParaRPr lang="en-US" sz="1400" b="1" i="0" u="none" strike="noStrike" dirty="0">
                        <a:solidFill>
                          <a:srgbClr val="44546A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A/E 2015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86.2%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87.5%</a:t>
                      </a:r>
                    </a:p>
                  </a:txBody>
                  <a:tcPr marL="7620" marR="7620" marT="7620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88.3%</a:t>
                      </a:r>
                    </a:p>
                  </a:txBody>
                  <a:tcPr marL="7620" marR="7620" marT="7620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84.4%</a:t>
                      </a:r>
                    </a:p>
                  </a:txBody>
                  <a:tcPr marL="7620" marR="7620" marT="7620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32.3%</a:t>
                      </a:r>
                    </a:p>
                  </a:txBody>
                  <a:tcPr marL="7620" marR="7620" marT="7620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22.6%</a:t>
                      </a:r>
                    </a:p>
                  </a:txBody>
                  <a:tcPr marL="7620" marR="7620" marT="7620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87.0%</a:t>
                      </a:r>
                    </a:p>
                  </a:txBody>
                  <a:tcPr marL="7620" marR="7620" marT="7620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5C4F4D4-6F9F-4101-B420-EAE9BABB75B0}" type="slidenum">
              <a:rPr lang="en-US" smtClean="0">
                <a:solidFill>
                  <a:prstClr val="white"/>
                </a:solidFill>
              </a:rPr>
              <a:pPr/>
              <a:t>21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31223" y="5216434"/>
            <a:ext cx="7913789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000000"/>
                </a:solidFill>
              </a:rPr>
              <a:t>Study </a:t>
            </a:r>
            <a:r>
              <a:rPr lang="en-US" sz="1200" dirty="0">
                <a:solidFill>
                  <a:srgbClr val="000000"/>
                </a:solidFill>
              </a:rPr>
              <a:t>Years </a:t>
            </a:r>
            <a:r>
              <a:rPr lang="en-US" sz="1200" dirty="0" smtClean="0">
                <a:solidFill>
                  <a:srgbClr val="000000"/>
                </a:solidFill>
              </a:rPr>
              <a:t>2009-2013</a:t>
            </a:r>
          </a:p>
          <a:p>
            <a:r>
              <a:rPr lang="en-US" sz="1200" dirty="0" smtClean="0">
                <a:solidFill>
                  <a:srgbClr val="000000"/>
                </a:solidFill>
              </a:rPr>
              <a:t>Face amounts $100k+</a:t>
            </a:r>
          </a:p>
          <a:p>
            <a:r>
              <a:rPr lang="en-US" sz="1200" dirty="0" smtClean="0">
                <a:solidFill>
                  <a:srgbClr val="000000"/>
                </a:solidFill>
              </a:rPr>
              <a:t>A/E by amount</a:t>
            </a:r>
          </a:p>
          <a:p>
            <a:endParaRPr lang="en-US" sz="1200" dirty="0">
              <a:solidFill>
                <a:srgbClr val="000000"/>
              </a:solidFill>
            </a:endParaRPr>
          </a:p>
          <a:p>
            <a:r>
              <a:rPr lang="en-US" sz="1200" dirty="0">
                <a:solidFill>
                  <a:srgbClr val="000000"/>
                </a:solidFill>
              </a:rPr>
              <a:t>Note: Classes are numbered from best to residual (best class is </a:t>
            </a:r>
            <a:r>
              <a:rPr lang="en-US" sz="1200" dirty="0" smtClean="0">
                <a:solidFill>
                  <a:srgbClr val="000000"/>
                </a:solidFill>
              </a:rPr>
              <a:t>1)</a:t>
            </a:r>
          </a:p>
          <a:p>
            <a:endParaRPr lang="en-US" sz="1200" dirty="0" smtClean="0">
              <a:solidFill>
                <a:srgbClr val="000000"/>
              </a:solidFill>
            </a:endParaRPr>
          </a:p>
          <a:p>
            <a:endParaRPr lang="en-US" sz="1200" dirty="0">
              <a:solidFill>
                <a:srgbClr val="000000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982797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Preferred Class Experience</a:t>
            </a:r>
            <a:br>
              <a:rPr lang="en-US" smtClean="0"/>
            </a:br>
            <a:r>
              <a:rPr lang="en-US" smtClean="0"/>
              <a:t>4 Nontobacco Class Structure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quarter" idx="12"/>
          </p:nvPr>
        </p:nvPicPr>
        <p:blipFill>
          <a:blip r:embed="rId4"/>
          <a:stretch>
            <a:fillRect/>
          </a:stretch>
        </p:blipFill>
        <p:spPr>
          <a:xfrm>
            <a:off x="628650" y="2724551"/>
            <a:ext cx="7886700" cy="2005799"/>
          </a:xfrm>
        </p:spPr>
      </p:pic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5C4F4D4-6F9F-4101-B420-EAE9BABB75B0}" type="slidenum">
              <a:rPr lang="en-US" smtClean="0"/>
              <a:pPr/>
              <a:t>22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628650" y="4685211"/>
            <a:ext cx="4419785" cy="1015663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rgbClr val="000000"/>
                </a:solidFill>
              </a:rPr>
              <a:t>Study Years 2009 – 2013</a:t>
            </a:r>
          </a:p>
          <a:p>
            <a:r>
              <a:rPr lang="en-US" sz="1200" dirty="0">
                <a:solidFill>
                  <a:srgbClr val="000000"/>
                </a:solidFill>
              </a:rPr>
              <a:t>Face Amounts $100,000+</a:t>
            </a:r>
          </a:p>
          <a:p>
            <a:r>
              <a:rPr lang="en-US" sz="1200" dirty="0">
                <a:solidFill>
                  <a:srgbClr val="000000"/>
                </a:solidFill>
              </a:rPr>
              <a:t>A/E’s by Amount</a:t>
            </a:r>
          </a:p>
          <a:p>
            <a:endParaRPr lang="en-US" sz="1200" dirty="0">
              <a:solidFill>
                <a:srgbClr val="000000"/>
              </a:solidFill>
            </a:endParaRPr>
          </a:p>
          <a:p>
            <a:r>
              <a:rPr lang="en-US" sz="1200" dirty="0">
                <a:solidFill>
                  <a:srgbClr val="000000"/>
                </a:solidFill>
              </a:rPr>
              <a:t>Note: Classes are numbered from best to residual (best class is 1)</a:t>
            </a:r>
            <a:endParaRPr lang="en-US" dirty="0">
              <a:solidFill>
                <a:srgbClr val="000000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999436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Considerations when evaluating mortality experience: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2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“shape” of underlying table used as expected</a:t>
            </a:r>
          </a:p>
          <a:p>
            <a:r>
              <a:rPr lang="en-US" sz="2400" dirty="0"/>
              <a:t>era during which each durational group was underwritten</a:t>
            </a:r>
          </a:p>
          <a:p>
            <a:pPr lvl="1"/>
            <a:r>
              <a:rPr lang="en-US" sz="2000" dirty="0"/>
              <a:t>Transition from unismoke to SM/NS</a:t>
            </a:r>
          </a:p>
          <a:p>
            <a:pPr lvl="1"/>
            <a:r>
              <a:rPr lang="en-US" sz="2000" dirty="0"/>
              <a:t>Transition from SM/NS to TB/NT</a:t>
            </a:r>
          </a:p>
          <a:p>
            <a:pPr lvl="1"/>
            <a:r>
              <a:rPr lang="en-US" sz="2000" dirty="0"/>
              <a:t>Increased prevalence of preferred class underwriting</a:t>
            </a:r>
          </a:p>
          <a:p>
            <a:r>
              <a:rPr lang="en-US" sz="2400" dirty="0"/>
              <a:t>Credibility</a:t>
            </a:r>
          </a:p>
          <a:p>
            <a:r>
              <a:rPr lang="en-US" sz="2400" dirty="0"/>
              <a:t>Impact of using A/E’s weighted by Amount</a:t>
            </a:r>
          </a:p>
          <a:p>
            <a:r>
              <a:rPr lang="en-US" sz="2400" dirty="0"/>
              <a:t>Understand product designs in the experience</a:t>
            </a:r>
          </a:p>
          <a:p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5C4F4D4-6F9F-4101-B420-EAE9BABB75B0}" type="slidenum">
              <a:rPr lang="en-US" smtClean="0">
                <a:solidFill>
                  <a:prstClr val="white"/>
                </a:solidFill>
              </a:rPr>
              <a:pPr/>
              <a:t>23</a:t>
            </a:fld>
            <a:endParaRPr lang="en-US" dirty="0">
              <a:solidFill>
                <a:prstClr val="white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062951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628650" y="304801"/>
            <a:ext cx="7886700" cy="1790700"/>
          </a:xfrm>
        </p:spPr>
        <p:txBody>
          <a:bodyPr>
            <a:normAutofit fontScale="90000"/>
          </a:bodyPr>
          <a:lstStyle/>
          <a:p>
            <a:pPr lvl="0">
              <a:spcBef>
                <a:spcPts val="1000"/>
              </a:spcBef>
            </a:pPr>
            <a:r>
              <a:rPr lang="en-US" dirty="0"/>
              <a:t>Poll survey</a:t>
            </a:r>
            <a:br>
              <a:rPr lang="en-US" dirty="0"/>
            </a:br>
            <a:r>
              <a:rPr lang="en-US" dirty="0"/>
              <a:t>Question 1</a:t>
            </a:r>
            <a:br>
              <a:rPr lang="en-US" dirty="0"/>
            </a:br>
            <a:r>
              <a:rPr lang="en-US" sz="2800" b="1" dirty="0">
                <a:solidFill>
                  <a:srgbClr val="000000"/>
                </a:solidFill>
                <a:latin typeface="Calibri Light"/>
                <a:ea typeface="+mn-ea"/>
                <a:cs typeface="+mn-cs"/>
              </a:rPr>
              <a:t>How do you use the Individual Life Experience Committee Mortality Study results and reports?</a:t>
            </a:r>
            <a:br>
              <a:rPr lang="en-US" sz="2800" b="1" dirty="0">
                <a:solidFill>
                  <a:srgbClr val="000000"/>
                </a:solidFill>
                <a:latin typeface="Calibri Light"/>
                <a:ea typeface="+mn-ea"/>
                <a:cs typeface="+mn-cs"/>
              </a:rPr>
            </a:br>
            <a:r>
              <a:rPr lang="en-US" sz="2000" b="1" dirty="0">
                <a:solidFill>
                  <a:srgbClr val="000000"/>
                </a:solidFill>
                <a:latin typeface="Calibri Light"/>
                <a:ea typeface="+mn-ea"/>
                <a:cs typeface="+mn-cs"/>
              </a:rPr>
              <a:t>(Check all that apply)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5C4F4D4-6F9F-4101-B420-EAE9BABB75B0}" type="slidenum">
              <a:rPr lang="en-US" smtClean="0">
                <a:solidFill>
                  <a:prstClr val="white"/>
                </a:solidFill>
              </a:rPr>
              <a:pPr/>
              <a:t>24</a:t>
            </a:fld>
            <a:endParaRPr lang="en-US" dirty="0">
              <a:solidFill>
                <a:prstClr val="white"/>
              </a:solidFill>
            </a:endParaRPr>
          </a:p>
        </p:txBody>
      </p:sp>
      <p:graphicFrame>
        <p:nvGraphicFramePr>
          <p:cNvPr id="5" name="TPChart"/>
          <p:cNvGraphicFramePr>
            <a:graphicFrameLocks noChangeAspect="1"/>
          </p:cNvGraphicFramePr>
          <p:nvPr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3308706756"/>
              </p:ext>
            </p:extLst>
          </p:nvPr>
        </p:nvGraphicFramePr>
        <p:xfrm>
          <a:off x="4905244" y="2097337"/>
          <a:ext cx="3778513" cy="425082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9" name="Chart" r:id="rId8" imgW="4572000" imgH="5143500" progId="MSGraph.Chart.8">
                  <p:embed followColorScheme="full"/>
                </p:oleObj>
              </mc:Choice>
              <mc:Fallback>
                <p:oleObj name="Chart" r:id="rId8" imgW="4572000" imgH="5143500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4905244" y="2097337"/>
                        <a:ext cx="3778513" cy="425082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PAnswers"/>
          <p:cNvSpPr>
            <a:spLocks noGrp="1"/>
          </p:cNvSpPr>
          <p:nvPr>
            <p:ph sz="quarter" idx="12"/>
            <p:custDataLst>
              <p:tags r:id="rId4"/>
            </p:custDataLst>
          </p:nvPr>
        </p:nvSpPr>
        <p:spPr>
          <a:xfrm>
            <a:off x="628650" y="2324100"/>
            <a:ext cx="4458505" cy="3551914"/>
          </a:xfrm>
        </p:spPr>
        <p:txBody>
          <a:bodyPr>
            <a:noAutofit/>
          </a:bodyPr>
          <a:lstStyle/>
          <a:p>
            <a:pPr marL="461963" lvl="1" indent="-461963">
              <a:lnSpc>
                <a:spcPct val="100000"/>
              </a:lnSpc>
              <a:spcBef>
                <a:spcPct val="20000"/>
              </a:spcBef>
              <a:buFont typeface="+mj-lt"/>
              <a:buAutoNum type="arabicPeriod"/>
            </a:pPr>
            <a:r>
              <a:rPr lang="en-US" dirty="0"/>
              <a:t>Educational – learn more about techniques in evaluating mortality results</a:t>
            </a:r>
          </a:p>
          <a:p>
            <a:pPr marL="461963" lvl="1" indent="-461963">
              <a:lnSpc>
                <a:spcPct val="100000"/>
              </a:lnSpc>
              <a:spcBef>
                <a:spcPct val="20000"/>
              </a:spcBef>
              <a:buFont typeface="+mj-lt"/>
              <a:buAutoNum type="arabicPeriod"/>
            </a:pPr>
            <a:r>
              <a:rPr lang="en-US" dirty="0"/>
              <a:t>Benchmarking – compare own company mortality results to industry</a:t>
            </a:r>
          </a:p>
          <a:p>
            <a:pPr marL="461963" lvl="1" indent="-461963">
              <a:lnSpc>
                <a:spcPct val="100000"/>
              </a:lnSpc>
              <a:spcBef>
                <a:spcPct val="20000"/>
              </a:spcBef>
              <a:buFont typeface="+mj-lt"/>
              <a:buAutoNum type="arabicPeriod"/>
            </a:pPr>
            <a:r>
              <a:rPr lang="en-US" dirty="0"/>
              <a:t>Pricing – use with appropriate company-specific adjustments</a:t>
            </a:r>
          </a:p>
          <a:p>
            <a:pPr marL="461963" lvl="1" indent="-461963">
              <a:lnSpc>
                <a:spcPct val="100000"/>
              </a:lnSpc>
              <a:spcBef>
                <a:spcPct val="20000"/>
              </a:spcBef>
              <a:buFont typeface="+mj-lt"/>
              <a:buAutoNum type="arabicPeriod"/>
            </a:pPr>
            <a:r>
              <a:rPr lang="en-US" dirty="0"/>
              <a:t>Don’t use</a:t>
            </a:r>
          </a:p>
        </p:txBody>
      </p:sp>
      <p:grpSp>
        <p:nvGrpSpPr>
          <p:cNvPr id="9" name="CountdownNew" hidden="1"/>
          <p:cNvGrpSpPr/>
          <p:nvPr>
            <p:custDataLst>
              <p:tags r:id="rId5"/>
            </p:custDataLst>
          </p:nvPr>
        </p:nvGrpSpPr>
        <p:grpSpPr>
          <a:xfrm>
            <a:off x="7874001" y="5842001"/>
            <a:ext cx="127" cy="127"/>
            <a:chOff x="8318500" y="6032500"/>
            <a:chExt cx="1270000" cy="1016000"/>
          </a:xfrm>
        </p:grpSpPr>
        <p:pic>
          <p:nvPicPr>
            <p:cNvPr id="8" name="CDShape" hidden="1"/>
            <p:cNvPicPr>
              <a:picLocks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318500" y="6032500"/>
              <a:ext cx="1270000" cy="1016000"/>
            </a:xfrm>
            <a:prstGeom prst="rect">
              <a:avLst/>
            </a:prstGeom>
          </p:spPr>
        </p:pic>
        <p:sp>
          <p:nvSpPr>
            <p:cNvPr id="7" name="CDTransText" hidden="1"/>
            <p:cNvSpPr txBox="1"/>
            <p:nvPr/>
          </p:nvSpPr>
          <p:spPr>
            <a:xfrm>
              <a:off x="8318500" y="6604000"/>
              <a:ext cx="1270000" cy="444500"/>
            </a:xfrm>
            <a:prstGeom prst="rect">
              <a:avLst/>
            </a:prstGeom>
            <a:noFill/>
          </p:spPr>
          <p:txBody>
            <a:bodyPr vert="horz" rtlCol="0">
              <a:noAutofit/>
            </a:bodyPr>
            <a:lstStyle/>
            <a:p>
              <a:pPr algn="ctr"/>
              <a:endParaRPr lang="en-US" sz="900" b="1">
                <a:solidFill>
                  <a:srgbClr val="FFFFFF"/>
                </a:solidFill>
                <a:effectLst>
                  <a:prstShdw prst="shdw14" dist="35921" dir="2700000">
                    <a:scrgbClr r="0" g="0" b="0">
                      <a:alpha val="43000"/>
                    </a:scrgbClr>
                  </a:prstShdw>
                </a:effectLst>
                <a:latin typeface="Tahoma" panose="020B0604030504040204" pitchFamily="34" charset="0"/>
              </a:endParaRPr>
            </a:p>
          </p:txBody>
        </p:sp>
        <p:sp>
          <p:nvSpPr>
            <p:cNvPr id="6" name="CDText" hidden="1"/>
            <p:cNvSpPr txBox="1"/>
            <p:nvPr/>
          </p:nvSpPr>
          <p:spPr>
            <a:xfrm>
              <a:off x="8356600" y="6032500"/>
              <a:ext cx="1206500" cy="508000"/>
            </a:xfrm>
            <a:prstGeom prst="rect">
              <a:avLst/>
            </a:prstGeom>
            <a:noFill/>
          </p:spPr>
          <p:txBody>
            <a:bodyPr vert="horz" rtlCol="0" anchor="ctr" anchorCtr="1">
              <a:noAutofit/>
            </a:bodyPr>
            <a:lstStyle/>
            <a:p>
              <a:pPr algn="ctr"/>
              <a:endParaRPr lang="en-US" sz="2400" b="1">
                <a:solidFill>
                  <a:srgbClr val="000000"/>
                </a:solidFill>
                <a:latin typeface="Tahoma" panose="020B0604030504040204" pitchFamily="34" charset="0"/>
              </a:endParaRPr>
            </a:p>
          </p:txBody>
        </p:sp>
      </p:grpSp>
    </p:spTree>
    <p:custDataLst>
      <p:tags r:id="rId2"/>
    </p:custDataLst>
    <p:extLst>
      <p:ext uri="{BB962C8B-B14F-4D97-AF65-F5344CB8AC3E}">
        <p14:creationId xmlns:p14="http://schemas.microsoft.com/office/powerpoint/2010/main" val="19006970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repeatDur="0" restart="neve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repeatDur="0" restart="neve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5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628650" y="304801"/>
            <a:ext cx="7886700" cy="1790700"/>
          </a:xfrm>
        </p:spPr>
        <p:txBody>
          <a:bodyPr>
            <a:normAutofit fontScale="90000"/>
          </a:bodyPr>
          <a:lstStyle/>
          <a:p>
            <a:pPr lvl="0">
              <a:spcBef>
                <a:spcPts val="1000"/>
              </a:spcBef>
            </a:pPr>
            <a:r>
              <a:rPr lang="en-US" dirty="0"/>
              <a:t>Poll survey</a:t>
            </a:r>
            <a:br>
              <a:rPr lang="en-US" dirty="0"/>
            </a:br>
            <a:r>
              <a:rPr lang="en-US" dirty="0"/>
              <a:t>Question </a:t>
            </a:r>
            <a:r>
              <a:rPr lang="en-US" dirty="0" smtClean="0"/>
              <a:t>2</a:t>
            </a:r>
            <a:r>
              <a:rPr lang="en-US" dirty="0"/>
              <a:t/>
            </a:r>
            <a:br>
              <a:rPr lang="en-US" dirty="0"/>
            </a:br>
            <a:r>
              <a:rPr lang="en-US" sz="2800" b="1" dirty="0">
                <a:solidFill>
                  <a:srgbClr val="000000"/>
                </a:solidFill>
                <a:latin typeface="Calibri Light"/>
                <a:ea typeface="+mn-ea"/>
                <a:cs typeface="+mn-cs"/>
              </a:rPr>
              <a:t>Do you use and find the exhibits and/or appendix tables included in the reports useful? </a:t>
            </a:r>
            <a:br>
              <a:rPr lang="en-US" sz="2800" b="1" dirty="0">
                <a:solidFill>
                  <a:srgbClr val="000000"/>
                </a:solidFill>
                <a:latin typeface="Calibri Light"/>
                <a:ea typeface="+mn-ea"/>
                <a:cs typeface="+mn-cs"/>
              </a:rPr>
            </a:br>
            <a:r>
              <a:rPr lang="en-US" sz="2000" b="1" dirty="0">
                <a:solidFill>
                  <a:srgbClr val="000000"/>
                </a:solidFill>
                <a:latin typeface="Calibri Light"/>
                <a:ea typeface="+mn-ea"/>
                <a:cs typeface="+mn-cs"/>
              </a:rPr>
              <a:t>(one response only – answer closest to your situation)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5C4F4D4-6F9F-4101-B420-EAE9BABB75B0}" type="slidenum">
              <a:rPr lang="en-US" smtClean="0">
                <a:solidFill>
                  <a:prstClr val="white"/>
                </a:solidFill>
              </a:rPr>
              <a:pPr/>
              <a:t>25</a:t>
            </a:fld>
            <a:endParaRPr lang="en-US" dirty="0">
              <a:solidFill>
                <a:prstClr val="white"/>
              </a:solidFill>
            </a:endParaRPr>
          </a:p>
        </p:txBody>
      </p:sp>
      <p:graphicFrame>
        <p:nvGraphicFramePr>
          <p:cNvPr id="5" name="TPChart"/>
          <p:cNvGraphicFramePr>
            <a:graphicFrameLocks noChangeAspect="1"/>
          </p:cNvGraphicFramePr>
          <p:nvPr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242276410"/>
              </p:ext>
            </p:extLst>
          </p:nvPr>
        </p:nvGraphicFramePr>
        <p:xfrm>
          <a:off x="4905244" y="2097337"/>
          <a:ext cx="3778513" cy="425082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3" name="Chart" r:id="rId8" imgW="4572000" imgH="5143500" progId="MSGraph.Chart.8">
                  <p:embed followColorScheme="full"/>
                </p:oleObj>
              </mc:Choice>
              <mc:Fallback>
                <p:oleObj name="Chart" r:id="rId8" imgW="4572000" imgH="5143500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4905244" y="2097337"/>
                        <a:ext cx="3778513" cy="425082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PAnswers"/>
          <p:cNvSpPr>
            <a:spLocks noGrp="1"/>
          </p:cNvSpPr>
          <p:nvPr>
            <p:ph sz="quarter" idx="12"/>
            <p:custDataLst>
              <p:tags r:id="rId4"/>
            </p:custDataLst>
          </p:nvPr>
        </p:nvSpPr>
        <p:spPr>
          <a:xfrm>
            <a:off x="628650" y="2324100"/>
            <a:ext cx="4396574" cy="3510353"/>
          </a:xfrm>
        </p:spPr>
        <p:txBody>
          <a:bodyPr>
            <a:noAutofit/>
          </a:bodyPr>
          <a:lstStyle/>
          <a:p>
            <a:pPr marL="461963" lvl="1" indent="-461963">
              <a:lnSpc>
                <a:spcPct val="100000"/>
              </a:lnSpc>
              <a:spcBef>
                <a:spcPct val="20000"/>
              </a:spcBef>
              <a:buFont typeface="+mj-lt"/>
              <a:buAutoNum type="arabicPeriod"/>
            </a:pPr>
            <a:r>
              <a:rPr lang="en-US" dirty="0"/>
              <a:t>Yes: Primary source of analysis</a:t>
            </a:r>
          </a:p>
          <a:p>
            <a:pPr marL="461963" lvl="1" indent="-461963">
              <a:lnSpc>
                <a:spcPct val="100000"/>
              </a:lnSpc>
              <a:spcBef>
                <a:spcPct val="20000"/>
              </a:spcBef>
              <a:buFont typeface="+mj-lt"/>
              <a:buAutoNum type="arabicPeriod"/>
            </a:pPr>
            <a:r>
              <a:rPr lang="en-US" dirty="0"/>
              <a:t>Somewhat: Only use at a high level review, pivot tables are main source for analysis</a:t>
            </a:r>
          </a:p>
          <a:p>
            <a:pPr marL="461963" lvl="1" indent="-461963">
              <a:lnSpc>
                <a:spcPct val="100000"/>
              </a:lnSpc>
              <a:spcBef>
                <a:spcPct val="20000"/>
              </a:spcBef>
              <a:buFont typeface="+mj-lt"/>
              <a:buAutoNum type="arabicPeriod"/>
            </a:pPr>
            <a:r>
              <a:rPr lang="en-US" dirty="0"/>
              <a:t>No: Don’t use</a:t>
            </a:r>
          </a:p>
          <a:p>
            <a:pPr marL="461963" lvl="1" indent="-461963">
              <a:lnSpc>
                <a:spcPct val="100000"/>
              </a:lnSpc>
              <a:spcBef>
                <a:spcPct val="20000"/>
              </a:spcBef>
              <a:buFont typeface="+mj-lt"/>
              <a:buAutoNum type="arabicPeriod"/>
            </a:pPr>
            <a:r>
              <a:rPr lang="en-US" dirty="0"/>
              <a:t>Don’t know</a:t>
            </a:r>
          </a:p>
        </p:txBody>
      </p:sp>
      <p:grpSp>
        <p:nvGrpSpPr>
          <p:cNvPr id="9" name="CountdownNew" hidden="1"/>
          <p:cNvGrpSpPr/>
          <p:nvPr>
            <p:custDataLst>
              <p:tags r:id="rId5"/>
            </p:custDataLst>
          </p:nvPr>
        </p:nvGrpSpPr>
        <p:grpSpPr>
          <a:xfrm>
            <a:off x="7874001" y="5842001"/>
            <a:ext cx="127" cy="127"/>
            <a:chOff x="8318500" y="6032500"/>
            <a:chExt cx="1270000" cy="1016000"/>
          </a:xfrm>
        </p:grpSpPr>
        <p:pic>
          <p:nvPicPr>
            <p:cNvPr id="8" name="CDShape" hidden="1"/>
            <p:cNvPicPr>
              <a:picLocks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318500" y="6032500"/>
              <a:ext cx="1270000" cy="1016000"/>
            </a:xfrm>
            <a:prstGeom prst="rect">
              <a:avLst/>
            </a:prstGeom>
          </p:spPr>
        </p:pic>
        <p:sp>
          <p:nvSpPr>
            <p:cNvPr id="7" name="CDTransText" hidden="1"/>
            <p:cNvSpPr txBox="1"/>
            <p:nvPr/>
          </p:nvSpPr>
          <p:spPr>
            <a:xfrm>
              <a:off x="8318500" y="6604000"/>
              <a:ext cx="1270000" cy="444500"/>
            </a:xfrm>
            <a:prstGeom prst="rect">
              <a:avLst/>
            </a:prstGeom>
            <a:noFill/>
          </p:spPr>
          <p:txBody>
            <a:bodyPr vert="horz" rtlCol="0">
              <a:noAutofit/>
            </a:bodyPr>
            <a:lstStyle/>
            <a:p>
              <a:pPr algn="ctr"/>
              <a:endParaRPr lang="en-US" sz="900" b="1">
                <a:solidFill>
                  <a:srgbClr val="FFFFFF"/>
                </a:solidFill>
                <a:effectLst>
                  <a:prstShdw prst="shdw14" dist="35921" dir="2700000">
                    <a:scrgbClr r="0" g="0" b="0">
                      <a:alpha val="43000"/>
                    </a:scrgbClr>
                  </a:prstShdw>
                </a:effectLst>
                <a:latin typeface="Tahoma" panose="020B0604030504040204" pitchFamily="34" charset="0"/>
              </a:endParaRPr>
            </a:p>
          </p:txBody>
        </p:sp>
        <p:sp>
          <p:nvSpPr>
            <p:cNvPr id="6" name="CDText" hidden="1"/>
            <p:cNvSpPr txBox="1"/>
            <p:nvPr/>
          </p:nvSpPr>
          <p:spPr>
            <a:xfrm>
              <a:off x="8356600" y="6032500"/>
              <a:ext cx="1206500" cy="508000"/>
            </a:xfrm>
            <a:prstGeom prst="rect">
              <a:avLst/>
            </a:prstGeom>
            <a:noFill/>
          </p:spPr>
          <p:txBody>
            <a:bodyPr vert="horz" rtlCol="0" anchor="ctr" anchorCtr="1">
              <a:noAutofit/>
            </a:bodyPr>
            <a:lstStyle/>
            <a:p>
              <a:pPr algn="ctr"/>
              <a:endParaRPr lang="en-US" sz="2400" b="1">
                <a:solidFill>
                  <a:srgbClr val="000000"/>
                </a:solidFill>
                <a:latin typeface="Tahoma" panose="020B0604030504040204" pitchFamily="34" charset="0"/>
              </a:endParaRPr>
            </a:p>
          </p:txBody>
        </p:sp>
      </p:grpSp>
    </p:spTree>
    <p:custDataLst>
      <p:tags r:id="rId2"/>
    </p:custDataLst>
    <p:extLst>
      <p:ext uri="{BB962C8B-B14F-4D97-AF65-F5344CB8AC3E}">
        <p14:creationId xmlns:p14="http://schemas.microsoft.com/office/powerpoint/2010/main" val="35406898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repeatDur="0" restart="neve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repeatDur="0" restart="neve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5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628650" y="304801"/>
            <a:ext cx="7886700" cy="1790700"/>
          </a:xfrm>
        </p:spPr>
        <p:txBody>
          <a:bodyPr>
            <a:normAutofit fontScale="90000"/>
          </a:bodyPr>
          <a:lstStyle/>
          <a:p>
            <a:pPr lvl="0">
              <a:spcBef>
                <a:spcPts val="1000"/>
              </a:spcBef>
            </a:pPr>
            <a:r>
              <a:rPr lang="en-US" dirty="0"/>
              <a:t>Poll survey</a:t>
            </a:r>
            <a:br>
              <a:rPr lang="en-US" dirty="0"/>
            </a:br>
            <a:r>
              <a:rPr lang="en-US" dirty="0"/>
              <a:t>Question </a:t>
            </a:r>
            <a:r>
              <a:rPr lang="en-US" dirty="0" smtClean="0"/>
              <a:t>3</a:t>
            </a:r>
            <a:r>
              <a:rPr lang="en-US" dirty="0"/>
              <a:t/>
            </a:r>
            <a:br>
              <a:rPr lang="en-US" dirty="0"/>
            </a:br>
            <a:r>
              <a:rPr lang="en-US" sz="2800" b="1" dirty="0">
                <a:solidFill>
                  <a:srgbClr val="000000"/>
                </a:solidFill>
                <a:latin typeface="Calibri Light"/>
                <a:ea typeface="+mn-ea"/>
                <a:cs typeface="+mn-cs"/>
              </a:rPr>
              <a:t>What type of data files would you prefer? </a:t>
            </a:r>
            <a:br>
              <a:rPr lang="en-US" sz="2800" b="1" dirty="0">
                <a:solidFill>
                  <a:srgbClr val="000000"/>
                </a:solidFill>
                <a:latin typeface="Calibri Light"/>
                <a:ea typeface="+mn-ea"/>
                <a:cs typeface="+mn-cs"/>
              </a:rPr>
            </a:br>
            <a:r>
              <a:rPr lang="en-US" sz="2000" b="1" dirty="0">
                <a:solidFill>
                  <a:srgbClr val="000000"/>
                </a:solidFill>
                <a:latin typeface="Calibri Light"/>
                <a:ea typeface="+mn-ea"/>
                <a:cs typeface="+mn-cs"/>
              </a:rPr>
              <a:t>(one response only – answer closest to your situation)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5C4F4D4-6F9F-4101-B420-EAE9BABB75B0}" type="slidenum">
              <a:rPr lang="en-US" smtClean="0">
                <a:solidFill>
                  <a:prstClr val="white"/>
                </a:solidFill>
              </a:rPr>
              <a:pPr/>
              <a:t>26</a:t>
            </a:fld>
            <a:endParaRPr lang="en-US" dirty="0">
              <a:solidFill>
                <a:prstClr val="white"/>
              </a:solidFill>
            </a:endParaRPr>
          </a:p>
        </p:txBody>
      </p:sp>
      <p:graphicFrame>
        <p:nvGraphicFramePr>
          <p:cNvPr id="5" name="TPChart"/>
          <p:cNvGraphicFramePr>
            <a:graphicFrameLocks noChangeAspect="1"/>
          </p:cNvGraphicFramePr>
          <p:nvPr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2206424889"/>
              </p:ext>
            </p:extLst>
          </p:nvPr>
        </p:nvGraphicFramePr>
        <p:xfrm>
          <a:off x="4905244" y="2097337"/>
          <a:ext cx="3778513" cy="425082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7" name="Chart" r:id="rId8" imgW="4572000" imgH="5143500" progId="MSGraph.Chart.8">
                  <p:embed followColorScheme="full"/>
                </p:oleObj>
              </mc:Choice>
              <mc:Fallback>
                <p:oleObj name="Chart" r:id="rId8" imgW="4572000" imgH="5143500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4905244" y="2097337"/>
                        <a:ext cx="3778513" cy="425082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PAnswers"/>
          <p:cNvSpPr>
            <a:spLocks noGrp="1"/>
          </p:cNvSpPr>
          <p:nvPr>
            <p:ph sz="quarter" idx="12"/>
            <p:custDataLst>
              <p:tags r:id="rId4"/>
            </p:custDataLst>
          </p:nvPr>
        </p:nvSpPr>
        <p:spPr>
          <a:xfrm>
            <a:off x="628650" y="2324100"/>
            <a:ext cx="4523795" cy="3510354"/>
          </a:xfrm>
        </p:spPr>
        <p:txBody>
          <a:bodyPr>
            <a:noAutofit/>
          </a:bodyPr>
          <a:lstStyle/>
          <a:p>
            <a:pPr marL="461963" lvl="1" indent="-461963">
              <a:lnSpc>
                <a:spcPct val="100000"/>
              </a:lnSpc>
              <a:spcBef>
                <a:spcPct val="20000"/>
              </a:spcBef>
              <a:buFont typeface="+mj-lt"/>
              <a:buAutoNum type="arabicPeriod"/>
            </a:pPr>
            <a:r>
              <a:rPr lang="en-US" dirty="0"/>
              <a:t>Detailed: As much detail as possible, file size is not an issue</a:t>
            </a:r>
          </a:p>
          <a:p>
            <a:pPr marL="461963" lvl="1" indent="-461963">
              <a:lnSpc>
                <a:spcPct val="100000"/>
              </a:lnSpc>
              <a:spcBef>
                <a:spcPct val="20000"/>
              </a:spcBef>
              <a:buFont typeface="+mj-lt"/>
              <a:buAutoNum type="arabicPeriod"/>
            </a:pPr>
            <a:r>
              <a:rPr lang="en-US" dirty="0"/>
              <a:t>Current: Current pivot table structure is fine</a:t>
            </a:r>
          </a:p>
          <a:p>
            <a:pPr marL="461963" lvl="1" indent="-461963">
              <a:lnSpc>
                <a:spcPct val="100000"/>
              </a:lnSpc>
              <a:spcBef>
                <a:spcPct val="20000"/>
              </a:spcBef>
              <a:buFont typeface="+mj-lt"/>
              <a:buAutoNum type="arabicPeriod"/>
            </a:pPr>
            <a:r>
              <a:rPr lang="en-US" dirty="0"/>
              <a:t>Smaller: File size limited to what MS Excel or Access (or equivalent) can handle</a:t>
            </a:r>
          </a:p>
          <a:p>
            <a:pPr marL="461963" lvl="1" indent="-461963">
              <a:lnSpc>
                <a:spcPct val="100000"/>
              </a:lnSpc>
              <a:spcBef>
                <a:spcPct val="20000"/>
              </a:spcBef>
              <a:buFont typeface="+mj-lt"/>
              <a:buAutoNum type="arabicPeriod"/>
            </a:pPr>
            <a:r>
              <a:rPr lang="en-US" dirty="0"/>
              <a:t>Don’t use: Detail data files are not important to my company</a:t>
            </a:r>
          </a:p>
        </p:txBody>
      </p:sp>
      <p:grpSp>
        <p:nvGrpSpPr>
          <p:cNvPr id="9" name="CountdownNew" hidden="1"/>
          <p:cNvGrpSpPr/>
          <p:nvPr>
            <p:custDataLst>
              <p:tags r:id="rId5"/>
            </p:custDataLst>
          </p:nvPr>
        </p:nvGrpSpPr>
        <p:grpSpPr>
          <a:xfrm>
            <a:off x="7874001" y="5842001"/>
            <a:ext cx="127" cy="127"/>
            <a:chOff x="8318500" y="6032500"/>
            <a:chExt cx="1270000" cy="1016000"/>
          </a:xfrm>
        </p:grpSpPr>
        <p:pic>
          <p:nvPicPr>
            <p:cNvPr id="8" name="CDShape" hidden="1"/>
            <p:cNvPicPr>
              <a:picLocks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318500" y="6032500"/>
              <a:ext cx="1270000" cy="1016000"/>
            </a:xfrm>
            <a:prstGeom prst="rect">
              <a:avLst/>
            </a:prstGeom>
          </p:spPr>
        </p:pic>
        <p:sp>
          <p:nvSpPr>
            <p:cNvPr id="7" name="CDTransText" hidden="1"/>
            <p:cNvSpPr txBox="1"/>
            <p:nvPr/>
          </p:nvSpPr>
          <p:spPr>
            <a:xfrm>
              <a:off x="8318500" y="6604000"/>
              <a:ext cx="1270000" cy="444500"/>
            </a:xfrm>
            <a:prstGeom prst="rect">
              <a:avLst/>
            </a:prstGeom>
            <a:noFill/>
          </p:spPr>
          <p:txBody>
            <a:bodyPr vert="horz" rtlCol="0">
              <a:noAutofit/>
            </a:bodyPr>
            <a:lstStyle/>
            <a:p>
              <a:pPr algn="ctr"/>
              <a:endParaRPr lang="en-US" sz="900" b="1">
                <a:solidFill>
                  <a:srgbClr val="FFFFFF"/>
                </a:solidFill>
                <a:effectLst>
                  <a:prstShdw prst="shdw14" dist="35921" dir="2700000">
                    <a:scrgbClr r="0" g="0" b="0">
                      <a:alpha val="43000"/>
                    </a:scrgbClr>
                  </a:prstShdw>
                </a:effectLst>
                <a:latin typeface="Tahoma" panose="020B0604030504040204" pitchFamily="34" charset="0"/>
              </a:endParaRPr>
            </a:p>
          </p:txBody>
        </p:sp>
        <p:sp>
          <p:nvSpPr>
            <p:cNvPr id="6" name="CDText" hidden="1"/>
            <p:cNvSpPr txBox="1"/>
            <p:nvPr/>
          </p:nvSpPr>
          <p:spPr>
            <a:xfrm>
              <a:off x="8356600" y="6032500"/>
              <a:ext cx="1206500" cy="508000"/>
            </a:xfrm>
            <a:prstGeom prst="rect">
              <a:avLst/>
            </a:prstGeom>
            <a:noFill/>
          </p:spPr>
          <p:txBody>
            <a:bodyPr vert="horz" rtlCol="0" anchor="ctr" anchorCtr="1">
              <a:noAutofit/>
            </a:bodyPr>
            <a:lstStyle/>
            <a:p>
              <a:pPr algn="ctr"/>
              <a:endParaRPr lang="en-US" sz="2400" b="1">
                <a:solidFill>
                  <a:srgbClr val="000000"/>
                </a:solidFill>
                <a:latin typeface="Tahoma" panose="020B0604030504040204" pitchFamily="34" charset="0"/>
              </a:endParaRPr>
            </a:p>
          </p:txBody>
        </p:sp>
      </p:grpSp>
    </p:spTree>
    <p:custDataLst>
      <p:tags r:id="rId2"/>
    </p:custDataLst>
    <p:extLst>
      <p:ext uri="{BB962C8B-B14F-4D97-AF65-F5344CB8AC3E}">
        <p14:creationId xmlns:p14="http://schemas.microsoft.com/office/powerpoint/2010/main" val="5113335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repeatDur="0" restart="neve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repeatDur="0" restart="neve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5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628650" y="302150"/>
            <a:ext cx="7886700" cy="1795188"/>
          </a:xfrm>
        </p:spPr>
        <p:txBody>
          <a:bodyPr>
            <a:normAutofit fontScale="90000"/>
          </a:bodyPr>
          <a:lstStyle/>
          <a:p>
            <a:pPr lvl="0">
              <a:spcBef>
                <a:spcPts val="1000"/>
              </a:spcBef>
            </a:pPr>
            <a:r>
              <a:rPr lang="en-US" dirty="0"/>
              <a:t>Poll survey</a:t>
            </a:r>
            <a:br>
              <a:rPr lang="en-US" dirty="0"/>
            </a:br>
            <a:r>
              <a:rPr lang="en-US" dirty="0"/>
              <a:t>Question </a:t>
            </a:r>
            <a:r>
              <a:rPr lang="en-US" dirty="0" smtClean="0"/>
              <a:t>4</a:t>
            </a:r>
            <a:r>
              <a:rPr lang="en-US" dirty="0"/>
              <a:t/>
            </a:r>
            <a:br>
              <a:rPr lang="en-US" dirty="0"/>
            </a:br>
            <a:r>
              <a:rPr lang="en-US" sz="2800" b="1" dirty="0">
                <a:solidFill>
                  <a:srgbClr val="000000"/>
                </a:solidFill>
                <a:latin typeface="Calibri Light"/>
                <a:ea typeface="+mn-ea"/>
                <a:cs typeface="+mn-cs"/>
              </a:rPr>
              <a:t>What future supplemental mortality analysis from ILEC data would you be very interested in seeing? </a:t>
            </a:r>
            <a:br>
              <a:rPr lang="en-US" sz="2800" b="1" dirty="0">
                <a:solidFill>
                  <a:srgbClr val="000000"/>
                </a:solidFill>
                <a:latin typeface="Calibri Light"/>
                <a:ea typeface="+mn-ea"/>
                <a:cs typeface="+mn-cs"/>
              </a:rPr>
            </a:br>
            <a:r>
              <a:rPr lang="en-US" sz="2000" b="1" dirty="0">
                <a:solidFill>
                  <a:srgbClr val="000000"/>
                </a:solidFill>
                <a:latin typeface="Calibri Light"/>
                <a:ea typeface="+mn-ea"/>
                <a:cs typeface="+mn-cs"/>
              </a:rPr>
              <a:t>(Check all that apply)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5C4F4D4-6F9F-4101-B420-EAE9BABB75B0}" type="slidenum">
              <a:rPr lang="en-US" smtClean="0">
                <a:solidFill>
                  <a:prstClr val="white"/>
                </a:solidFill>
              </a:rPr>
              <a:pPr/>
              <a:t>27</a:t>
            </a:fld>
            <a:endParaRPr lang="en-US" dirty="0">
              <a:solidFill>
                <a:prstClr val="white"/>
              </a:solidFill>
            </a:endParaRPr>
          </a:p>
        </p:txBody>
      </p:sp>
      <p:graphicFrame>
        <p:nvGraphicFramePr>
          <p:cNvPr id="5" name="TPChart"/>
          <p:cNvGraphicFramePr>
            <a:graphicFrameLocks noChangeAspect="1"/>
          </p:cNvGraphicFramePr>
          <p:nvPr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888832019"/>
              </p:ext>
            </p:extLst>
          </p:nvPr>
        </p:nvGraphicFramePr>
        <p:xfrm>
          <a:off x="4905244" y="2097337"/>
          <a:ext cx="3778513" cy="425082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71" name="Chart" r:id="rId8" imgW="4572000" imgH="5143500" progId="MSGraph.Chart.8">
                  <p:embed followColorScheme="full"/>
                </p:oleObj>
              </mc:Choice>
              <mc:Fallback>
                <p:oleObj name="Chart" r:id="rId8" imgW="4572000" imgH="5143500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4905244" y="2097337"/>
                        <a:ext cx="3778513" cy="425082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PAnswers"/>
          <p:cNvSpPr>
            <a:spLocks noGrp="1"/>
          </p:cNvSpPr>
          <p:nvPr>
            <p:ph sz="quarter" idx="12"/>
            <p:custDataLst>
              <p:tags r:id="rId4"/>
            </p:custDataLst>
          </p:nvPr>
        </p:nvSpPr>
        <p:spPr>
          <a:xfrm>
            <a:off x="628650" y="2324101"/>
            <a:ext cx="7886700" cy="3510354"/>
          </a:xfrm>
        </p:spPr>
        <p:txBody>
          <a:bodyPr>
            <a:noAutofit/>
          </a:bodyPr>
          <a:lstStyle/>
          <a:p>
            <a:pPr marL="461963" lvl="1" indent="-461963">
              <a:lnSpc>
                <a:spcPct val="100000"/>
              </a:lnSpc>
              <a:spcBef>
                <a:spcPct val="20000"/>
              </a:spcBef>
              <a:buFont typeface="+mj-lt"/>
              <a:buAutoNum type="arabicPeriod"/>
            </a:pPr>
            <a:r>
              <a:rPr lang="en-US" dirty="0"/>
              <a:t>Cause of death</a:t>
            </a:r>
          </a:p>
          <a:p>
            <a:pPr marL="461963" lvl="1" indent="-461963">
              <a:lnSpc>
                <a:spcPct val="100000"/>
              </a:lnSpc>
              <a:spcBef>
                <a:spcPct val="20000"/>
              </a:spcBef>
              <a:buFont typeface="+mj-lt"/>
              <a:buAutoNum type="arabicPeriod"/>
            </a:pPr>
            <a:r>
              <a:rPr lang="en-US" dirty="0"/>
              <a:t>Post level term</a:t>
            </a:r>
          </a:p>
          <a:p>
            <a:pPr marL="461963" lvl="1" indent="-461963">
              <a:lnSpc>
                <a:spcPct val="100000"/>
              </a:lnSpc>
              <a:spcBef>
                <a:spcPct val="20000"/>
              </a:spcBef>
              <a:buFont typeface="+mj-lt"/>
              <a:buAutoNum type="arabicPeriod"/>
            </a:pPr>
            <a:r>
              <a:rPr lang="en-US" dirty="0"/>
              <a:t>Substandard: </a:t>
            </a:r>
            <a:br>
              <a:rPr lang="en-US" dirty="0"/>
            </a:br>
            <a:r>
              <a:rPr lang="en-US" dirty="0"/>
              <a:t>Table rated/ flat extra</a:t>
            </a:r>
          </a:p>
          <a:p>
            <a:pPr marL="461963" lvl="1" indent="-461963">
              <a:lnSpc>
                <a:spcPct val="100000"/>
              </a:lnSpc>
              <a:spcBef>
                <a:spcPct val="20000"/>
              </a:spcBef>
              <a:buFont typeface="+mj-lt"/>
              <a:buAutoNum type="arabicPeriod"/>
            </a:pPr>
            <a:r>
              <a:rPr lang="en-US" dirty="0"/>
              <a:t>Term conversion</a:t>
            </a:r>
          </a:p>
        </p:txBody>
      </p:sp>
      <p:grpSp>
        <p:nvGrpSpPr>
          <p:cNvPr id="9" name="CountdownNew" hidden="1"/>
          <p:cNvGrpSpPr/>
          <p:nvPr>
            <p:custDataLst>
              <p:tags r:id="rId5"/>
            </p:custDataLst>
          </p:nvPr>
        </p:nvGrpSpPr>
        <p:grpSpPr>
          <a:xfrm>
            <a:off x="7874001" y="5842001"/>
            <a:ext cx="127" cy="127"/>
            <a:chOff x="8318500" y="6032500"/>
            <a:chExt cx="1270000" cy="1016000"/>
          </a:xfrm>
        </p:grpSpPr>
        <p:pic>
          <p:nvPicPr>
            <p:cNvPr id="8" name="CDShape" hidden="1"/>
            <p:cNvPicPr>
              <a:picLocks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318500" y="6032500"/>
              <a:ext cx="1270000" cy="1016000"/>
            </a:xfrm>
            <a:prstGeom prst="rect">
              <a:avLst/>
            </a:prstGeom>
          </p:spPr>
        </p:pic>
        <p:sp>
          <p:nvSpPr>
            <p:cNvPr id="7" name="CDTransText" hidden="1"/>
            <p:cNvSpPr txBox="1"/>
            <p:nvPr/>
          </p:nvSpPr>
          <p:spPr>
            <a:xfrm>
              <a:off x="8318500" y="6604000"/>
              <a:ext cx="1270000" cy="444500"/>
            </a:xfrm>
            <a:prstGeom prst="rect">
              <a:avLst/>
            </a:prstGeom>
            <a:noFill/>
          </p:spPr>
          <p:txBody>
            <a:bodyPr vert="horz" rtlCol="0">
              <a:noAutofit/>
            </a:bodyPr>
            <a:lstStyle/>
            <a:p>
              <a:pPr algn="ctr"/>
              <a:endParaRPr lang="en-US" sz="900" b="1">
                <a:solidFill>
                  <a:srgbClr val="FFFFFF"/>
                </a:solidFill>
                <a:effectLst>
                  <a:prstShdw prst="shdw14" dist="35921" dir="2700000">
                    <a:scrgbClr r="0" g="0" b="0">
                      <a:alpha val="43000"/>
                    </a:scrgbClr>
                  </a:prstShdw>
                </a:effectLst>
                <a:latin typeface="Tahoma" panose="020B0604030504040204" pitchFamily="34" charset="0"/>
              </a:endParaRPr>
            </a:p>
          </p:txBody>
        </p:sp>
        <p:sp>
          <p:nvSpPr>
            <p:cNvPr id="6" name="CDText" hidden="1"/>
            <p:cNvSpPr txBox="1"/>
            <p:nvPr/>
          </p:nvSpPr>
          <p:spPr>
            <a:xfrm>
              <a:off x="8356600" y="6032500"/>
              <a:ext cx="1206500" cy="508000"/>
            </a:xfrm>
            <a:prstGeom prst="rect">
              <a:avLst/>
            </a:prstGeom>
            <a:noFill/>
          </p:spPr>
          <p:txBody>
            <a:bodyPr vert="horz" rtlCol="0" anchor="ctr" anchorCtr="1">
              <a:noAutofit/>
            </a:bodyPr>
            <a:lstStyle/>
            <a:p>
              <a:pPr algn="ctr"/>
              <a:endParaRPr lang="en-US" sz="2400" b="1">
                <a:solidFill>
                  <a:srgbClr val="000000"/>
                </a:solidFill>
                <a:latin typeface="Tahoma" panose="020B0604030504040204" pitchFamily="34" charset="0"/>
              </a:endParaRPr>
            </a:p>
          </p:txBody>
        </p:sp>
      </p:grpSp>
    </p:spTree>
    <p:custDataLst>
      <p:tags r:id="rId2"/>
    </p:custDataLst>
    <p:extLst>
      <p:ext uri="{BB962C8B-B14F-4D97-AF65-F5344CB8AC3E}">
        <p14:creationId xmlns:p14="http://schemas.microsoft.com/office/powerpoint/2010/main" val="39447469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repeatDur="0" restart="neve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repeatDur="0" restart="neve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5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628650" y="304801"/>
            <a:ext cx="7886700" cy="1790700"/>
          </a:xfrm>
        </p:spPr>
        <p:txBody>
          <a:bodyPr>
            <a:normAutofit fontScale="90000"/>
          </a:bodyPr>
          <a:lstStyle/>
          <a:p>
            <a:pPr lvl="0">
              <a:spcBef>
                <a:spcPts val="1000"/>
              </a:spcBef>
            </a:pPr>
            <a:r>
              <a:rPr lang="en-US" dirty="0"/>
              <a:t>Poll survey</a:t>
            </a:r>
            <a:br>
              <a:rPr lang="en-US" dirty="0"/>
            </a:br>
            <a:r>
              <a:rPr lang="en-US" dirty="0"/>
              <a:t>Question </a:t>
            </a:r>
            <a:r>
              <a:rPr lang="en-US" dirty="0" smtClean="0"/>
              <a:t>5</a:t>
            </a:r>
            <a:r>
              <a:rPr lang="en-US" dirty="0"/>
              <a:t/>
            </a:r>
            <a:br>
              <a:rPr lang="en-US" dirty="0"/>
            </a:br>
            <a:r>
              <a:rPr lang="en-US" sz="2800" b="1" dirty="0" smtClean="0">
                <a:solidFill>
                  <a:srgbClr val="000000"/>
                </a:solidFill>
                <a:latin typeface="Calibri Light"/>
                <a:ea typeface="+mn-ea"/>
                <a:cs typeface="+mn-cs"/>
              </a:rPr>
              <a:t>Would </a:t>
            </a:r>
            <a:r>
              <a:rPr lang="en-US" sz="2800" b="1" dirty="0">
                <a:solidFill>
                  <a:srgbClr val="000000"/>
                </a:solidFill>
                <a:latin typeface="Calibri Light"/>
                <a:ea typeface="+mn-ea"/>
                <a:cs typeface="+mn-cs"/>
              </a:rPr>
              <a:t>you like to see more Predictive Modeling in ILEC experience studies? </a:t>
            </a:r>
            <a:br>
              <a:rPr lang="en-US" sz="2800" b="1" dirty="0">
                <a:solidFill>
                  <a:srgbClr val="000000"/>
                </a:solidFill>
                <a:latin typeface="Calibri Light"/>
                <a:ea typeface="+mn-ea"/>
                <a:cs typeface="+mn-cs"/>
              </a:rPr>
            </a:br>
            <a:r>
              <a:rPr lang="en-US" sz="2000" b="1" dirty="0">
                <a:solidFill>
                  <a:srgbClr val="000000"/>
                </a:solidFill>
                <a:latin typeface="Calibri Light"/>
                <a:ea typeface="+mn-ea"/>
                <a:cs typeface="+mn-cs"/>
              </a:rPr>
              <a:t>(one response only – answer closest to your situation)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5C4F4D4-6F9F-4101-B420-EAE9BABB75B0}" type="slidenum">
              <a:rPr lang="en-US" smtClean="0">
                <a:solidFill>
                  <a:prstClr val="white"/>
                </a:solidFill>
              </a:rPr>
              <a:pPr/>
              <a:t>28</a:t>
            </a:fld>
            <a:endParaRPr lang="en-US" dirty="0">
              <a:solidFill>
                <a:prstClr val="white"/>
              </a:solidFill>
            </a:endParaRPr>
          </a:p>
        </p:txBody>
      </p:sp>
      <p:graphicFrame>
        <p:nvGraphicFramePr>
          <p:cNvPr id="5" name="TPChart"/>
          <p:cNvGraphicFramePr>
            <a:graphicFrameLocks noChangeAspect="1"/>
          </p:cNvGraphicFramePr>
          <p:nvPr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2737324044"/>
              </p:ext>
            </p:extLst>
          </p:nvPr>
        </p:nvGraphicFramePr>
        <p:xfrm>
          <a:off x="4905244" y="2097337"/>
          <a:ext cx="3778513" cy="425082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5" name="Chart" r:id="rId8" imgW="4572000" imgH="5143500" progId="MSGraph.Chart.8">
                  <p:embed followColorScheme="full"/>
                </p:oleObj>
              </mc:Choice>
              <mc:Fallback>
                <p:oleObj name="Chart" r:id="rId8" imgW="4572000" imgH="5143500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4905244" y="2097337"/>
                        <a:ext cx="3778513" cy="425082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PAnswers"/>
          <p:cNvSpPr>
            <a:spLocks noGrp="1"/>
          </p:cNvSpPr>
          <p:nvPr>
            <p:ph sz="quarter" idx="12"/>
            <p:custDataLst>
              <p:tags r:id="rId4"/>
            </p:custDataLst>
          </p:nvPr>
        </p:nvSpPr>
        <p:spPr>
          <a:xfrm>
            <a:off x="628650" y="2337683"/>
            <a:ext cx="7886700" cy="3496771"/>
          </a:xfrm>
        </p:spPr>
        <p:txBody>
          <a:bodyPr>
            <a:noAutofit/>
          </a:bodyPr>
          <a:lstStyle/>
          <a:p>
            <a:pPr marL="461963" lvl="1" indent="-461963">
              <a:lnSpc>
                <a:spcPct val="100000"/>
              </a:lnSpc>
              <a:spcBef>
                <a:spcPct val="20000"/>
              </a:spcBef>
              <a:buFont typeface="+mj-lt"/>
              <a:buAutoNum type="arabicPeriod"/>
            </a:pPr>
            <a:r>
              <a:rPr lang="en-US" dirty="0"/>
              <a:t>Yes</a:t>
            </a:r>
          </a:p>
          <a:p>
            <a:pPr marL="461963" lvl="1" indent="-461963">
              <a:lnSpc>
                <a:spcPct val="100000"/>
              </a:lnSpc>
              <a:spcBef>
                <a:spcPct val="20000"/>
              </a:spcBef>
              <a:buFont typeface="+mj-lt"/>
              <a:buAutoNum type="arabicPeriod"/>
            </a:pPr>
            <a:r>
              <a:rPr lang="en-US" dirty="0"/>
              <a:t>No</a:t>
            </a:r>
          </a:p>
          <a:p>
            <a:pPr marL="461963" lvl="1" indent="-461963">
              <a:lnSpc>
                <a:spcPct val="100000"/>
              </a:lnSpc>
              <a:spcBef>
                <a:spcPct val="20000"/>
              </a:spcBef>
              <a:buFont typeface="+mj-lt"/>
              <a:buAutoNum type="arabicPeriod"/>
            </a:pPr>
            <a:r>
              <a:rPr lang="en-US" dirty="0"/>
              <a:t>Don’t care: Not sure what </a:t>
            </a:r>
            <a:br>
              <a:rPr lang="en-US" dirty="0"/>
            </a:br>
            <a:r>
              <a:rPr lang="en-US" dirty="0"/>
              <a:t>it would mean in practice</a:t>
            </a:r>
          </a:p>
        </p:txBody>
      </p:sp>
      <p:grpSp>
        <p:nvGrpSpPr>
          <p:cNvPr id="9" name="CountdownNew" hidden="1"/>
          <p:cNvGrpSpPr/>
          <p:nvPr>
            <p:custDataLst>
              <p:tags r:id="rId5"/>
            </p:custDataLst>
          </p:nvPr>
        </p:nvGrpSpPr>
        <p:grpSpPr>
          <a:xfrm>
            <a:off x="7874001" y="5842001"/>
            <a:ext cx="127" cy="127"/>
            <a:chOff x="8318500" y="6032500"/>
            <a:chExt cx="1270000" cy="1016000"/>
          </a:xfrm>
        </p:grpSpPr>
        <p:pic>
          <p:nvPicPr>
            <p:cNvPr id="8" name="CDShape" hidden="1"/>
            <p:cNvPicPr>
              <a:picLocks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318500" y="6032500"/>
              <a:ext cx="1270000" cy="1016000"/>
            </a:xfrm>
            <a:prstGeom prst="rect">
              <a:avLst/>
            </a:prstGeom>
          </p:spPr>
        </p:pic>
        <p:sp>
          <p:nvSpPr>
            <p:cNvPr id="7" name="CDTransText" hidden="1"/>
            <p:cNvSpPr txBox="1"/>
            <p:nvPr/>
          </p:nvSpPr>
          <p:spPr>
            <a:xfrm>
              <a:off x="8318500" y="6604000"/>
              <a:ext cx="1270000" cy="444500"/>
            </a:xfrm>
            <a:prstGeom prst="rect">
              <a:avLst/>
            </a:prstGeom>
            <a:noFill/>
          </p:spPr>
          <p:txBody>
            <a:bodyPr vert="horz" rtlCol="0">
              <a:noAutofit/>
            </a:bodyPr>
            <a:lstStyle/>
            <a:p>
              <a:pPr algn="ctr"/>
              <a:endParaRPr lang="en-US" sz="900" b="1">
                <a:solidFill>
                  <a:srgbClr val="FFFFFF"/>
                </a:solidFill>
                <a:effectLst>
                  <a:prstShdw prst="shdw14" dist="35921" dir="2700000">
                    <a:scrgbClr r="0" g="0" b="0">
                      <a:alpha val="43000"/>
                    </a:scrgbClr>
                  </a:prstShdw>
                </a:effectLst>
                <a:latin typeface="Tahoma" panose="020B0604030504040204" pitchFamily="34" charset="0"/>
              </a:endParaRPr>
            </a:p>
          </p:txBody>
        </p:sp>
        <p:sp>
          <p:nvSpPr>
            <p:cNvPr id="6" name="CDText" hidden="1"/>
            <p:cNvSpPr txBox="1"/>
            <p:nvPr/>
          </p:nvSpPr>
          <p:spPr>
            <a:xfrm>
              <a:off x="8356600" y="6032500"/>
              <a:ext cx="1206500" cy="508000"/>
            </a:xfrm>
            <a:prstGeom prst="rect">
              <a:avLst/>
            </a:prstGeom>
            <a:noFill/>
          </p:spPr>
          <p:txBody>
            <a:bodyPr vert="horz" rtlCol="0" anchor="ctr" anchorCtr="1">
              <a:noAutofit/>
            </a:bodyPr>
            <a:lstStyle/>
            <a:p>
              <a:pPr algn="ctr"/>
              <a:endParaRPr lang="en-US" sz="2400" b="1">
                <a:solidFill>
                  <a:srgbClr val="000000"/>
                </a:solidFill>
                <a:latin typeface="Tahoma" panose="020B0604030504040204" pitchFamily="34" charset="0"/>
              </a:endParaRPr>
            </a:p>
          </p:txBody>
        </p:sp>
      </p:grpSp>
    </p:spTree>
    <p:custDataLst>
      <p:tags r:id="rId2"/>
    </p:custDataLst>
    <p:extLst>
      <p:ext uri="{BB962C8B-B14F-4D97-AF65-F5344CB8AC3E}">
        <p14:creationId xmlns:p14="http://schemas.microsoft.com/office/powerpoint/2010/main" val="11189705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repeatDur="0" restart="neve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repeatDur="0" restart="neve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2009 – 2013 experience data also includes: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2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Post-Level Term experience</a:t>
            </a:r>
          </a:p>
          <a:p>
            <a:r>
              <a:rPr lang="en-US" sz="2400" dirty="0"/>
              <a:t>Nonforfeiture Elections (ET, RPU)</a:t>
            </a:r>
          </a:p>
          <a:p>
            <a:r>
              <a:rPr lang="en-US" sz="2400" dirty="0"/>
              <a:t>Experience at small face amounts</a:t>
            </a:r>
          </a:p>
          <a:p>
            <a:pPr lvl="1"/>
            <a:r>
              <a:rPr lang="en-US" sz="2000" dirty="0"/>
              <a:t>$1 - $9,999</a:t>
            </a:r>
          </a:p>
          <a:p>
            <a:pPr lvl="1"/>
            <a:r>
              <a:rPr lang="en-US" sz="2000" dirty="0"/>
              <a:t>$10,000 - $24,999</a:t>
            </a:r>
          </a:p>
          <a:p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5C4F4D4-6F9F-4101-B420-EAE9BABB75B0}" type="slidenum">
              <a:rPr lang="en-US" smtClean="0">
                <a:solidFill>
                  <a:prstClr val="white"/>
                </a:solidFill>
              </a:rPr>
              <a:pPr/>
              <a:t>3</a:t>
            </a:fld>
            <a:endParaRPr lang="en-US" dirty="0">
              <a:solidFill>
                <a:prstClr val="white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862368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Additional supplementary data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2"/>
          </p:nvPr>
        </p:nvSpPr>
        <p:spPr/>
        <p:txBody>
          <a:bodyPr>
            <a:noAutofit/>
          </a:bodyPr>
          <a:lstStyle/>
          <a:p>
            <a:r>
              <a:rPr lang="en-US" sz="2400" dirty="0"/>
              <a:t>Types</a:t>
            </a:r>
          </a:p>
          <a:p>
            <a:pPr lvl="1"/>
            <a:r>
              <a:rPr lang="en-US" sz="2000" dirty="0"/>
              <a:t>Cause of death</a:t>
            </a:r>
          </a:p>
          <a:p>
            <a:pPr lvl="1"/>
            <a:r>
              <a:rPr lang="en-US" sz="2000" dirty="0"/>
              <a:t>Substandard</a:t>
            </a:r>
          </a:p>
          <a:p>
            <a:pPr lvl="1"/>
            <a:r>
              <a:rPr lang="en-US" sz="2000" dirty="0"/>
              <a:t>Converted policies</a:t>
            </a:r>
          </a:p>
          <a:p>
            <a:pPr lvl="1"/>
            <a:r>
              <a:rPr lang="en-US" sz="2000" dirty="0"/>
              <a:t>Lapses</a:t>
            </a:r>
          </a:p>
          <a:p>
            <a:r>
              <a:rPr lang="en-US" sz="2400" dirty="0"/>
              <a:t>Collected</a:t>
            </a:r>
          </a:p>
          <a:p>
            <a:pPr lvl="1"/>
            <a:r>
              <a:rPr lang="en-US" sz="2000" dirty="0"/>
              <a:t>Observation year 2012</a:t>
            </a:r>
          </a:p>
          <a:p>
            <a:r>
              <a:rPr lang="en-US" sz="2400" dirty="0"/>
              <a:t>Review of information collected</a:t>
            </a:r>
          </a:p>
          <a:p>
            <a:r>
              <a:rPr lang="en-US" sz="2400" dirty="0"/>
              <a:t>Insufficient data for a report</a:t>
            </a:r>
          </a:p>
          <a:p>
            <a:r>
              <a:rPr lang="en-US" sz="2400" dirty="0"/>
              <a:t>Next </a:t>
            </a:r>
            <a:r>
              <a:rPr lang="en-US" sz="2400" dirty="0" smtClean="0"/>
              <a:t>data sets</a:t>
            </a:r>
            <a:endParaRPr lang="en-US" sz="2400" dirty="0"/>
          </a:p>
          <a:p>
            <a:pPr lvl="1"/>
            <a:r>
              <a:rPr lang="en-US" sz="2000" dirty="0"/>
              <a:t>Observation years </a:t>
            </a:r>
            <a:r>
              <a:rPr lang="en-US" sz="2000" dirty="0" smtClean="0"/>
              <a:t>2013-2014 collected in 2016</a:t>
            </a:r>
          </a:p>
          <a:p>
            <a:pPr lvl="1"/>
            <a:r>
              <a:rPr lang="en-US" sz="2000" dirty="0" smtClean="0"/>
              <a:t>Observation years 2014-2015 collection in 2017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5C4F4D4-6F9F-4101-B420-EAE9BABB75B0}" type="slidenum">
              <a:rPr lang="en-US" smtClean="0"/>
              <a:pPr/>
              <a:t>4</a:t>
            </a:fld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4801830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New data sources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2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2009</a:t>
            </a:r>
          </a:p>
          <a:p>
            <a:pPr lvl="1"/>
            <a:r>
              <a:rPr lang="en-US" sz="2000" dirty="0"/>
              <a:t>NY mandated data</a:t>
            </a:r>
          </a:p>
          <a:p>
            <a:pPr lvl="1"/>
            <a:r>
              <a:rPr lang="en-US" sz="2000" dirty="0"/>
              <a:t>KS voluntary data</a:t>
            </a:r>
          </a:p>
          <a:p>
            <a:pPr lvl="1"/>
            <a:r>
              <a:rPr lang="en-US" sz="2000" dirty="0"/>
              <a:t>Minus 2009 data from companies already included in prior study</a:t>
            </a:r>
          </a:p>
          <a:p>
            <a:r>
              <a:rPr lang="en-US" sz="2400" dirty="0"/>
              <a:t>2010</a:t>
            </a:r>
          </a:p>
          <a:p>
            <a:pPr lvl="1"/>
            <a:r>
              <a:rPr lang="en-US" sz="2000" dirty="0"/>
              <a:t>NY mandated data</a:t>
            </a:r>
          </a:p>
          <a:p>
            <a:pPr lvl="1"/>
            <a:r>
              <a:rPr lang="en-US" sz="2000" dirty="0"/>
              <a:t>KS voluntary data</a:t>
            </a:r>
          </a:p>
          <a:p>
            <a:r>
              <a:rPr lang="en-US" sz="2400" dirty="0"/>
              <a:t>2011 – 2013</a:t>
            </a:r>
          </a:p>
          <a:p>
            <a:pPr lvl="1"/>
            <a:r>
              <a:rPr lang="en-US" sz="2000" dirty="0"/>
              <a:t>NY mandated data</a:t>
            </a:r>
          </a:p>
          <a:p>
            <a:pPr lvl="1"/>
            <a:r>
              <a:rPr lang="en-US" sz="2000" dirty="0"/>
              <a:t>KS mandated data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5C4F4D4-6F9F-4101-B420-EAE9BABB75B0}" type="slidenum">
              <a:rPr lang="en-US" smtClean="0"/>
              <a:pPr/>
              <a:t>5</a:t>
            </a:fld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3331648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Differences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2"/>
          </p:nvPr>
        </p:nvSpPr>
        <p:spPr/>
        <p:txBody>
          <a:bodyPr>
            <a:noAutofit/>
          </a:bodyPr>
          <a:lstStyle/>
          <a:p>
            <a:r>
              <a:rPr lang="en-US" sz="2400" dirty="0"/>
              <a:t>Data collected in 2013 vs. 2009 (prior study only)</a:t>
            </a:r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r>
              <a:rPr lang="en-US" sz="2400" dirty="0" smtClean="0"/>
              <a:t>Larger </a:t>
            </a:r>
            <a:r>
              <a:rPr lang="en-US" sz="2400" dirty="0"/>
              <a:t>average policy face amounts</a:t>
            </a:r>
          </a:p>
          <a:p>
            <a:r>
              <a:rPr lang="en-US" sz="2400" dirty="0"/>
              <a:t>Lower A/E claims experience</a:t>
            </a:r>
          </a:p>
          <a:p>
            <a:r>
              <a:rPr lang="en-US" sz="2400" dirty="0"/>
              <a:t>Much larger experience dataset</a:t>
            </a:r>
          </a:p>
          <a:p>
            <a:pPr lvl="1"/>
            <a:r>
              <a:rPr lang="en-US" sz="2000" dirty="0"/>
              <a:t>4.4 million claims over 11 observation years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5C4F4D4-6F9F-4101-B420-EAE9BABB75B0}" type="slidenum">
              <a:rPr lang="en-US" smtClean="0"/>
              <a:pPr/>
              <a:t>6</a:t>
            </a:fld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86354510"/>
              </p:ext>
            </p:extLst>
          </p:nvPr>
        </p:nvGraphicFramePr>
        <p:xfrm>
          <a:off x="1277816" y="2117970"/>
          <a:ext cx="6096000" cy="2194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>
                  <a:extLst>
                    <a:ext uri="{9D8B030D-6E8A-4147-A177-3AD203B41FA5}">
                      <a16:colId xmlns="" xmlns:a16="http://schemas.microsoft.com/office/drawing/2014/main" val="1304297222"/>
                    </a:ext>
                  </a:extLst>
                </a:gridCol>
                <a:gridCol w="3048000">
                  <a:extLst>
                    <a:ext uri="{9D8B030D-6E8A-4147-A177-3AD203B41FA5}">
                      <a16:colId xmlns="" xmlns:a16="http://schemas.microsoft.com/office/drawing/2014/main" val="3108253353"/>
                    </a:ext>
                  </a:extLst>
                </a:gridCol>
              </a:tblGrid>
              <a:tr h="334942">
                <a:tc>
                  <a:txBody>
                    <a:bodyPr/>
                    <a:lstStyle/>
                    <a:p>
                      <a:r>
                        <a:rPr lang="en-US" dirty="0"/>
                        <a:t>Type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Percent increase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371640629"/>
                  </a:ext>
                </a:extLst>
              </a:tr>
              <a:tr h="334942">
                <a:tc>
                  <a:txBody>
                    <a:bodyPr/>
                    <a:lstStyle/>
                    <a:p>
                      <a:r>
                        <a:rPr lang="en-US" dirty="0"/>
                        <a:t>No. of companies (37 -&gt; 88)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+138%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628078912"/>
                  </a:ext>
                </a:extLst>
              </a:tr>
              <a:tr h="334942">
                <a:tc>
                  <a:txBody>
                    <a:bodyPr/>
                    <a:lstStyle/>
                    <a:p>
                      <a:r>
                        <a:rPr lang="en-US" dirty="0"/>
                        <a:t>No. of claims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+53%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4078952822"/>
                  </a:ext>
                </a:extLst>
              </a:tr>
              <a:tr h="334942">
                <a:tc>
                  <a:txBody>
                    <a:bodyPr/>
                    <a:lstStyle/>
                    <a:p>
                      <a:r>
                        <a:rPr lang="en-US" dirty="0"/>
                        <a:t>Claim amounts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+186%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644169348"/>
                  </a:ext>
                </a:extLst>
              </a:tr>
              <a:tr h="334942">
                <a:tc>
                  <a:txBody>
                    <a:bodyPr/>
                    <a:lstStyle/>
                    <a:p>
                      <a:r>
                        <a:rPr lang="en-US" dirty="0"/>
                        <a:t>Exposure</a:t>
                      </a:r>
                      <a:r>
                        <a:rPr lang="en-US" baseline="0" dirty="0"/>
                        <a:t> policy years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+66%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228662706"/>
                  </a:ext>
                </a:extLst>
              </a:tr>
              <a:tr h="334942">
                <a:tc>
                  <a:txBody>
                    <a:bodyPr/>
                    <a:lstStyle/>
                    <a:p>
                      <a:r>
                        <a:rPr lang="en-US" dirty="0"/>
                        <a:t>Exposure amount</a:t>
                      </a:r>
                      <a:r>
                        <a:rPr lang="en-US" baseline="0" dirty="0"/>
                        <a:t> years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+142%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61106081"/>
                  </a:ext>
                </a:extLst>
              </a:tr>
            </a:tbl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32206853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33400" y="333483"/>
            <a:ext cx="7981950" cy="1212288"/>
          </a:xfrm>
        </p:spPr>
        <p:txBody>
          <a:bodyPr anchor="b">
            <a:normAutofit/>
          </a:bodyPr>
          <a:lstStyle/>
          <a:p>
            <a:r>
              <a:rPr lang="en-US" sz="3200" dirty="0"/>
              <a:t>Mortality experience – All face amounts</a:t>
            </a:r>
            <a:br>
              <a:rPr lang="en-US" sz="3200" dirty="0"/>
            </a:br>
            <a:r>
              <a:rPr lang="en-US" sz="3200" dirty="0"/>
              <a:t>By face amount (Expected = 2015 VBT)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2"/>
            <p:extLst>
              <p:ext uri="{D42A27DB-BD31-4B8C-83A1-F6EECF244321}">
                <p14:modId xmlns:p14="http://schemas.microsoft.com/office/powerpoint/2010/main" val="304321872"/>
              </p:ext>
            </p:extLst>
          </p:nvPr>
        </p:nvGraphicFramePr>
        <p:xfrm>
          <a:off x="533400" y="1620838"/>
          <a:ext cx="7981952" cy="43579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17431">
                  <a:extLst>
                    <a:ext uri="{9D8B030D-6E8A-4147-A177-3AD203B41FA5}">
                      <a16:colId xmlns="" xmlns:a16="http://schemas.microsoft.com/office/drawing/2014/main" val="574927425"/>
                    </a:ext>
                  </a:extLst>
                </a:gridCol>
                <a:gridCol w="1995854">
                  <a:extLst>
                    <a:ext uri="{9D8B030D-6E8A-4147-A177-3AD203B41FA5}">
                      <a16:colId xmlns="" xmlns:a16="http://schemas.microsoft.com/office/drawing/2014/main" val="2655441062"/>
                    </a:ext>
                  </a:extLst>
                </a:gridCol>
                <a:gridCol w="2435469">
                  <a:extLst>
                    <a:ext uri="{9D8B030D-6E8A-4147-A177-3AD203B41FA5}">
                      <a16:colId xmlns="" xmlns:a16="http://schemas.microsoft.com/office/drawing/2014/main" val="3827466922"/>
                    </a:ext>
                  </a:extLst>
                </a:gridCol>
                <a:gridCol w="1833198">
                  <a:extLst>
                    <a:ext uri="{9D8B030D-6E8A-4147-A177-3AD203B41FA5}">
                      <a16:colId xmlns="" xmlns:a16="http://schemas.microsoft.com/office/drawing/2014/main" val="1718057507"/>
                    </a:ext>
                  </a:extLst>
                </a:gridCol>
              </a:tblGrid>
              <a:tr h="46010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Observation Year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SOA collected</a:t>
                      </a:r>
                      <a:br>
                        <a:rPr lang="en-US" sz="14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4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(Previously available)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Statistical Agent collected</a:t>
                      </a:r>
                      <a:br>
                        <a:rPr lang="en-US" sz="14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4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(new)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Combined</a:t>
                      </a:r>
                      <a:endParaRPr lang="en-US" sz="14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="" xmlns:a16="http://schemas.microsoft.com/office/drawing/2014/main" val="875095581"/>
                  </a:ext>
                </a:extLst>
              </a:tr>
              <a:tr h="29983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110%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96%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101%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="" xmlns:a16="http://schemas.microsoft.com/office/drawing/2014/main" val="141086883"/>
                  </a:ext>
                </a:extLst>
              </a:tr>
              <a:tr h="299832"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="" xmlns:a16="http://schemas.microsoft.com/office/drawing/2014/main" val="1913075188"/>
                  </a:ext>
                </a:extLst>
              </a:tr>
              <a:tr h="29983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119%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119%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="" xmlns:a16="http://schemas.microsoft.com/office/drawing/2014/main" val="3498267429"/>
                  </a:ext>
                </a:extLst>
              </a:tr>
              <a:tr h="29983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2004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115%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115%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="" xmlns:a16="http://schemas.microsoft.com/office/drawing/2014/main" val="1587321873"/>
                  </a:ext>
                </a:extLst>
              </a:tr>
              <a:tr h="29983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110%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110%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="" xmlns:a16="http://schemas.microsoft.com/office/drawing/2014/main" val="3504215149"/>
                  </a:ext>
                </a:extLst>
              </a:tr>
              <a:tr h="29983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2006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110%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110%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="" xmlns:a16="http://schemas.microsoft.com/office/drawing/2014/main" val="3042487263"/>
                  </a:ext>
                </a:extLst>
              </a:tr>
              <a:tr h="29983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2007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108%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108%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="" xmlns:a16="http://schemas.microsoft.com/office/drawing/2014/main" val="1514103429"/>
                  </a:ext>
                </a:extLst>
              </a:tr>
              <a:tr h="29983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2008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108%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108%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="" xmlns:a16="http://schemas.microsoft.com/office/drawing/2014/main" val="3997341253"/>
                  </a:ext>
                </a:extLst>
              </a:tr>
              <a:tr h="29983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2009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104%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98%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="" xmlns:a16="http://schemas.microsoft.com/office/drawing/2014/main" val="4260526073"/>
                  </a:ext>
                </a:extLst>
              </a:tr>
              <a:tr h="29983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98%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98%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="" xmlns:a16="http://schemas.microsoft.com/office/drawing/2014/main" val="1431366690"/>
                  </a:ext>
                </a:extLst>
              </a:tr>
              <a:tr h="29983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="" xmlns:a16="http://schemas.microsoft.com/office/drawing/2014/main" val="1783742482"/>
                  </a:ext>
                </a:extLst>
              </a:tr>
              <a:tr h="29983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2012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96%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96%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="" xmlns:a16="http://schemas.microsoft.com/office/drawing/2014/main" val="139655647"/>
                  </a:ext>
                </a:extLst>
              </a:tr>
              <a:tr h="29983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94%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94%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="" xmlns:a16="http://schemas.microsoft.com/office/drawing/2014/main" val="3859558406"/>
                  </a:ext>
                </a:extLst>
              </a:tr>
            </a:tbl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8456148" y="6500276"/>
            <a:ext cx="484870" cy="199717"/>
          </a:xfrm>
        </p:spPr>
        <p:txBody>
          <a:bodyPr/>
          <a:lstStyle/>
          <a:p>
            <a:fld id="{25C4F4D4-6F9F-4101-B420-EAE9BABB75B0}" type="slidenum">
              <a:rPr lang="en-US" smtClean="0"/>
              <a:pPr/>
              <a:t>7</a:t>
            </a:fld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2574462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33400" y="333483"/>
            <a:ext cx="7981950" cy="1212288"/>
          </a:xfrm>
        </p:spPr>
        <p:txBody>
          <a:bodyPr anchor="b">
            <a:normAutofit/>
          </a:bodyPr>
          <a:lstStyle/>
          <a:p>
            <a:r>
              <a:rPr lang="en-US" sz="3200" dirty="0"/>
              <a:t>Mortality experience – Face amounts $100K+</a:t>
            </a:r>
            <a:br>
              <a:rPr lang="en-US" sz="3200" dirty="0"/>
            </a:br>
            <a:r>
              <a:rPr lang="en-US" sz="3200" dirty="0"/>
              <a:t>By face amount (Expected = 2015 VBT)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2"/>
            <p:extLst>
              <p:ext uri="{D42A27DB-BD31-4B8C-83A1-F6EECF244321}">
                <p14:modId xmlns:p14="http://schemas.microsoft.com/office/powerpoint/2010/main" val="3170115196"/>
              </p:ext>
            </p:extLst>
          </p:nvPr>
        </p:nvGraphicFramePr>
        <p:xfrm>
          <a:off x="533400" y="1620838"/>
          <a:ext cx="7981952" cy="43579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17431">
                  <a:extLst>
                    <a:ext uri="{9D8B030D-6E8A-4147-A177-3AD203B41FA5}">
                      <a16:colId xmlns="" xmlns:a16="http://schemas.microsoft.com/office/drawing/2014/main" val="574927425"/>
                    </a:ext>
                  </a:extLst>
                </a:gridCol>
                <a:gridCol w="1995854">
                  <a:extLst>
                    <a:ext uri="{9D8B030D-6E8A-4147-A177-3AD203B41FA5}">
                      <a16:colId xmlns="" xmlns:a16="http://schemas.microsoft.com/office/drawing/2014/main" val="2655441062"/>
                    </a:ext>
                  </a:extLst>
                </a:gridCol>
                <a:gridCol w="2435469">
                  <a:extLst>
                    <a:ext uri="{9D8B030D-6E8A-4147-A177-3AD203B41FA5}">
                      <a16:colId xmlns="" xmlns:a16="http://schemas.microsoft.com/office/drawing/2014/main" val="3827466922"/>
                    </a:ext>
                  </a:extLst>
                </a:gridCol>
                <a:gridCol w="1833198">
                  <a:extLst>
                    <a:ext uri="{9D8B030D-6E8A-4147-A177-3AD203B41FA5}">
                      <a16:colId xmlns="" xmlns:a16="http://schemas.microsoft.com/office/drawing/2014/main" val="1718057507"/>
                    </a:ext>
                  </a:extLst>
                </a:gridCol>
              </a:tblGrid>
              <a:tr h="46010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Observation Year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SOA collected</a:t>
                      </a:r>
                      <a:br>
                        <a:rPr lang="en-US" sz="14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4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(Previously available)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Statistical Agent collected</a:t>
                      </a:r>
                      <a:br>
                        <a:rPr lang="en-US" sz="14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4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(new)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Combined</a:t>
                      </a:r>
                      <a:endParaRPr lang="en-US" sz="14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="" xmlns:a16="http://schemas.microsoft.com/office/drawing/2014/main" val="875095581"/>
                  </a:ext>
                </a:extLst>
              </a:tr>
              <a:tr h="29983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105%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92%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96%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="" xmlns:a16="http://schemas.microsoft.com/office/drawing/2014/main" val="141086883"/>
                  </a:ext>
                </a:extLst>
              </a:tr>
              <a:tr h="299832"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en-US" sz="1400" b="0" i="0" u="none" strike="noStrike" kern="12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="" xmlns:a16="http://schemas.microsoft.com/office/drawing/2014/main" val="1913075188"/>
                  </a:ext>
                </a:extLst>
              </a:tr>
              <a:tr h="29983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114%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114%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="" xmlns:a16="http://schemas.microsoft.com/office/drawing/2014/main" val="3498267429"/>
                  </a:ext>
                </a:extLst>
              </a:tr>
              <a:tr h="29983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2004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110%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110%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="" xmlns:a16="http://schemas.microsoft.com/office/drawing/2014/main" val="1587321873"/>
                  </a:ext>
                </a:extLst>
              </a:tr>
              <a:tr h="29983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106%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106%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="" xmlns:a16="http://schemas.microsoft.com/office/drawing/2014/main" val="3504215149"/>
                  </a:ext>
                </a:extLst>
              </a:tr>
              <a:tr h="29983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2006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105%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105%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="" xmlns:a16="http://schemas.microsoft.com/office/drawing/2014/main" val="3042487263"/>
                  </a:ext>
                </a:extLst>
              </a:tr>
              <a:tr h="29983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2007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104%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en-US" sz="1400" b="0" i="0" u="none" strike="noStrike" kern="12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104%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="" xmlns:a16="http://schemas.microsoft.com/office/drawing/2014/main" val="1514103429"/>
                  </a:ext>
                </a:extLst>
              </a:tr>
              <a:tr h="29983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2008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103%</a:t>
                      </a:r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en-US" sz="1400" b="0" i="0" u="none" strike="noStrike" kern="12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103%</a:t>
                      </a:r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="" xmlns:a16="http://schemas.microsoft.com/office/drawing/2014/main" val="3997341253"/>
                  </a:ext>
                </a:extLst>
              </a:tr>
              <a:tr h="29983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2009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99%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94%</a:t>
                      </a:r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97%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="" xmlns:a16="http://schemas.microsoft.com/office/drawing/2014/main" val="4260526073"/>
                  </a:ext>
                </a:extLst>
              </a:tr>
              <a:tr h="29983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en-US" sz="1400" b="0" i="0" u="none" strike="noStrike" kern="12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94%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94%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="" xmlns:a16="http://schemas.microsoft.com/office/drawing/2014/main" val="1431366690"/>
                  </a:ext>
                </a:extLst>
              </a:tr>
              <a:tr h="29983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en-US" sz="1400" b="0" i="0" u="none" strike="noStrike" kern="12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94%</a:t>
                      </a:r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94%</a:t>
                      </a:r>
                      <a:endParaRPr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="" xmlns:a16="http://schemas.microsoft.com/office/drawing/2014/main" val="1783742482"/>
                  </a:ext>
                </a:extLst>
              </a:tr>
              <a:tr h="29983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2012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en-US" sz="1400" b="0" i="0" u="none" strike="noStrike" kern="12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92%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92%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="" xmlns:a16="http://schemas.microsoft.com/office/drawing/2014/main" val="139655647"/>
                  </a:ext>
                </a:extLst>
              </a:tr>
              <a:tr h="29983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en-US" sz="1400" b="0" i="0" u="none" strike="noStrike" kern="12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89%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89%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="" xmlns:a16="http://schemas.microsoft.com/office/drawing/2014/main" val="3859558406"/>
                  </a:ext>
                </a:extLst>
              </a:tr>
            </a:tbl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8456148" y="6500276"/>
            <a:ext cx="484870" cy="199717"/>
          </a:xfrm>
        </p:spPr>
        <p:txBody>
          <a:bodyPr/>
          <a:lstStyle/>
          <a:p>
            <a:fld id="{25C4F4D4-6F9F-4101-B420-EAE9BABB75B0}" type="slidenum">
              <a:rPr lang="en-US" smtClean="0"/>
              <a:pPr/>
              <a:t>8</a:t>
            </a:fld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6776110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Exposures are shifting toward higher face amounts…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5C4F4D4-6F9F-4101-B420-EAE9BABB75B0}" type="slidenum">
              <a:rPr lang="en-US" smtClean="0">
                <a:solidFill>
                  <a:prstClr val="white"/>
                </a:solidFill>
              </a:rPr>
              <a:pPr/>
              <a:t>9</a:t>
            </a:fld>
            <a:endParaRPr lang="en-US" dirty="0">
              <a:solidFill>
                <a:prstClr val="white"/>
              </a:solidFill>
            </a:endParaRP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sz="quarter" idx="12"/>
            <p:extLst>
              <p:ext uri="{D42A27DB-BD31-4B8C-83A1-F6EECF244321}">
                <p14:modId xmlns:p14="http://schemas.microsoft.com/office/powerpoint/2010/main" val="3079968161"/>
              </p:ext>
            </p:extLst>
          </p:nvPr>
        </p:nvGraphicFramePr>
        <p:xfrm>
          <a:off x="838200" y="1532707"/>
          <a:ext cx="7467600" cy="3196050"/>
        </p:xfrm>
        <a:graphic>
          <a:graphicData uri="http://schemas.openxmlformats.org/drawingml/2006/table">
            <a:tbl>
              <a:tblPr/>
              <a:tblGrid>
                <a:gridCol w="10668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06680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06680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066800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066800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1066800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1066800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</a:tblGrid>
              <a:tr h="24585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Observation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1F4E78"/>
                    </a:solidFill>
                  </a:tcPr>
                </a:tc>
                <a:tc gridSpan="6"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Face Amount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1F4E7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4585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Year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25k-49K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50K-99K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100K-249K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250K-499K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500K-999K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1M+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E78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4585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2003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16.4%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696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25.2%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696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36.9%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696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12.9%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5.7%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2.9%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3BE7B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24585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2004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15.3%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C57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24.3%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997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36.7%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726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13.8%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6CC7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6.6%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FCA7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3.3%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BC97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24585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2005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15.1%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0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22.9%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0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35.2%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9D7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14.8%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E8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7.6%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D8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4.3%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08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24585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2006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15.2%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D98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24.0%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AA7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35.0%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A57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14.7%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C8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7.4%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6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3.8%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D37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24585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2007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14.9%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B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23.7%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C27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34.3%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BA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14.9%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1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8.0%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E8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4.2%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1DD8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24585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2008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15.0%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D4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22.9%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B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32.5%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B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15.8%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B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9.0%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B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4.8%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B84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24585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2009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13.2%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D3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20.3%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A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32.0%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3D9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18.1%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A57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10.6%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B77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5.8%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C67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24585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14.0%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D8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19.5%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1D4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31.1%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18.1%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A07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10.7%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B07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6.5%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AA78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24585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2011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12.1%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5C37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17.0%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CC57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31.8%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6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19.8%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746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12.0%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897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7.3%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8D72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  <a:tr h="24585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2012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11.6%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4BE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15.6%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31.1%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EC1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20.2%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6D6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13.1%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696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8.3%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696B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1"/>
                  </a:ext>
                </a:extLst>
              </a:tr>
              <a:tr h="24585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2013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E7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11.7%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16.6%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2C2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31.2%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EC1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20.2%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696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12.6%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766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7.8%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796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2"/>
                  </a:ext>
                </a:extLst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931817" y="5434149"/>
            <a:ext cx="720198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rgbClr val="000000"/>
                </a:solidFill>
              </a:rPr>
              <a:t>%’s are by Policy Count</a:t>
            </a:r>
          </a:p>
          <a:p>
            <a:r>
              <a:rPr lang="en-US" sz="1200" dirty="0">
                <a:solidFill>
                  <a:srgbClr val="000000"/>
                </a:solidFill>
              </a:rPr>
              <a:t>All durations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596043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ULLETTYPE" val="3"/>
  <p:tag name="RESPCOUNTERSTYLE" val="-1"/>
  <p:tag name="INPUTSOURCE" val="1"/>
  <p:tag name="BACKUPMAINTENANCE" val="7"/>
  <p:tag name="ROTATIONINTERVAL" val="2"/>
  <p:tag name="RACERSMAXDISPLAYED" val="5"/>
  <p:tag name="TEAMSINLEADERBOARD" val="5"/>
  <p:tag name="BUBBLEVALUEFORMAT" val="0.0"/>
  <p:tag name="CUSTOMCELLFORECOLOR" val="-16777216"/>
  <p:tag name="CUSTOMCELLBACKCOLOR4" val="-8355712"/>
  <p:tag name="DISPLAYDEVICEID" val="True"/>
  <p:tag name="GRIDSIZE" val="{Width=800, Height=600}"/>
  <p:tag name="CHARTCOLORS" val="1"/>
  <p:tag name="MULTIRESPDIVISOR" val="1"/>
  <p:tag name="INCORRECTPOINTVALUE" val="0"/>
  <p:tag name="AUTOADJUSTPARTRANGE" val="True"/>
  <p:tag name="FIBNUMRESULTS" val="5"/>
  <p:tag name="PRRESPONSE2" val="9"/>
  <p:tag name="PRRESPONSE6" val="5"/>
  <p:tag name="PRRESPONSE10" val="1"/>
  <p:tag name="CSVFORMAT" val="0"/>
  <p:tag name="RESPCOUNTERFORMAT" val="0"/>
  <p:tag name="ALLOWDUPLICATES" val="False"/>
  <p:tag name="REVIEWONLY" val="False"/>
  <p:tag name="RACEANIMATIONSPEED" val="3"/>
  <p:tag name="BUBBLENAMEVISIBLE" val="True"/>
  <p:tag name="CUSTOMGRIDBACKCOLOR" val="-722948"/>
  <p:tag name="USESCHEMECOLORS" val="True"/>
  <p:tag name="GRIDROTATIONINTERVAL" val="2"/>
  <p:tag name="POLLINGCYCLE" val="2"/>
  <p:tag name="INCLUDEPPT" val="True"/>
  <p:tag name="REALTIMEBACKUPPATH" val="(None)"/>
  <p:tag name="FIBDISPLAYRESULTS" val="True"/>
  <p:tag name="PRRESPONSE3" val="8"/>
  <p:tag name="PRRESPONSE8" val="3"/>
  <p:tag name="TPVERSION" val="2008"/>
  <p:tag name="ANSWERNOWSTYLE" val="-1"/>
  <p:tag name="AUTOADVANCE" val="True"/>
  <p:tag name="SKIPREMAININGRACESLIDES" val="True"/>
  <p:tag name="BUBBLEGROUPING" val="3"/>
  <p:tag name="CUSTOMCELLBACKCOLOR3" val="-268652"/>
  <p:tag name="AUTOSIZEGRID" val="True"/>
  <p:tag name="RESETCHARTS" val="True"/>
  <p:tag name="REALTIMEBACKUP" val="False"/>
  <p:tag name="FIBINCLUDEOTHER" val="True"/>
  <p:tag name="PRRESPONSE5" val="6"/>
  <p:tag name="ALWAYSOPENPOLL" val="False"/>
  <p:tag name="ANSWERNOWTEXT" val="Answer Now"/>
  <p:tag name="BACKUPSESSIONS" val="True"/>
  <p:tag name="RACEENDPOINTS" val="100"/>
  <p:tag name="DEFAULTNUMTEAMS" val="5"/>
  <p:tag name="DISPLAYDEVICENUMBER" val="True"/>
  <p:tag name="CHARTLABELS" val="1"/>
  <p:tag name="ZEROBASED" val="False"/>
  <p:tag name="PRRESPONSE1" val="10"/>
  <p:tag name="SHOWFLASHWARNING" val="True"/>
  <p:tag name="COUNTDOWNSTYLE" val="-1"/>
  <p:tag name="AUTOUPDATEALIASES" val="True"/>
  <p:tag name="BUBBLESIZEVISIBLE" val="True"/>
  <p:tag name="GRIDOPACITY" val="90"/>
  <p:tag name="ALLOWUSERFEEDBACK" val="False"/>
  <p:tag name="FIBDISPLAYKEYWORDS" val="True"/>
  <p:tag name="SHOWBARVISIBLE" val="True"/>
  <p:tag name="NUMRESPONSES" val="1"/>
  <p:tag name="MAXRESPONDERS" val="5"/>
  <p:tag name="GRIDPOSITION" val="1"/>
  <p:tag name="CHARTSCALE" val="True"/>
  <p:tag name="PRRESPONSE9" val="2"/>
  <p:tag name="CHARTVALUEFORMAT" val="0%"/>
  <p:tag name="CUSTOMCELLBACKCOLOR2" val="-13395457"/>
  <p:tag name="CORRECTPOINTVALUE" val="1"/>
  <p:tag name="USESECONDARYMONITOR" val="True"/>
  <p:tag name="PARTICIPANTSINLEADERBOARD" val="5"/>
  <p:tag name="INCLUDENONRESPONDERS" val="False"/>
  <p:tag name="SAVECSVWITHSESSION" val="True"/>
  <p:tag name="DISPLAYNAME" val="True"/>
  <p:tag name="PRRESPONSE7" val="4"/>
  <p:tag name="GRIDFONTSIZE" val="12"/>
  <p:tag name="STDCHART" val="1"/>
  <p:tag name="RESPTABLESTYLE" val="-1"/>
  <p:tag name="CUSTOMCELLBACKCOLOR1" val="-657956"/>
  <p:tag name="PRRESPONSE4" val="7"/>
  <p:tag name="DELIMITERS" val="3.1"/>
  <p:tag name="POWERPOINTVERSION" val="14.0"/>
  <p:tag name="ADVANCEDSETTINGSVIEW" val="False"/>
  <p:tag name="COUNTDOWNSECONDS" val="10"/>
  <p:tag name="TPFULLVERSION" val="4.5.1.2243"/>
  <p:tag name="TASKPANEKEY" val="59a17126-24f7-49d6-8db7-540a3a80f8d6"/>
  <p:tag name="EXPANDSHOWBAR" val="False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SLIDEGUID" val="15BF6AF422774FC285361B12491AC5CF"/>
  <p:tag name="SLIDEID" val="15BF6AF422774FC285361B12491AC5CF"/>
  <p:tag name="SLIDEORDER" val="1"/>
  <p:tag name="SLIDETYPE" val="Q"/>
  <p:tag name="DEMOGRAPHIC" val="False"/>
  <p:tag name="SPEEDSCORING" val="False"/>
  <p:tag name="CORRECTPOINTVALUE" val="1"/>
  <p:tag name="INCORRECTPOINTVALUE" val="0"/>
  <p:tag name="ZEROBASED" val="False"/>
  <p:tag name="VALUEFORMAT" val="0%"/>
  <p:tag name="CHARTCOLORINDICES" val="55,37,41,33,41,23,46,9,5,37,43,41"/>
  <p:tag name="QUESTIONALIAS" val="Poll survey Question 1 How do you use the Individual Life Experience Committee Mortality Study results and reports? (Check all that apply)"/>
  <p:tag name="ANSWERSALIAS" val="Educational – learn more about techniques in evaluating mortality results|smicln|Benchmarking – compare own company mortality results to industry|smicln|Pricing – use with appropriate company-specific adjustments|smicln|Don’t use"/>
  <p:tag name="DELIMITERS" val="3.1"/>
  <p:tag name="NUMRESPONSES" val="4"/>
  <p:tag name="VALUES" val="No Value|smicln|No Value|smicln|No Value|smicln|No Value"/>
  <p:tag name="COUNTDOWNSECONDS" val="10"/>
  <p:tag name="RESTORECOUNTDOWNTIMER" val="True"/>
  <p:tag name="COUNTDOWNHEIGHT" val="80"/>
  <p:tag name="COUNTDOWNWIDTH" val="100"/>
  <p:tag name="RESPONSESGATHERED" val="True"/>
  <p:tag name="TOTALRESPONSES" val="64"/>
  <p:tag name="RESPONSECOUNT" val="64"/>
  <p:tag name="SLICED" val="False"/>
  <p:tag name="RESPONSES" val="41;3;23;2;4;2;2;2;4;31;2;2;3;2;3;4;21;1;31;2;4;21;3;3;31;21;1;4;12;1;1;321;4;24;23;2;1;23;1;2;3;12;2;32;2;2;4;3;2;3;2;31;3;2;3;2;4;3;4;21;3;2;4;2;"/>
  <p:tag name="CHARTSTRINGSTD" val="18 31 21 12"/>
  <p:tag name="CHARTSTRINGREV" val="12 21 31 18"/>
  <p:tag name="CHARTSTRINGSTDPER" val="0.28125 0.484375 0.328125 0.1875"/>
  <p:tag name="CHARTSTRINGREVPER" val="0.1875 0.328125 0.484375 0.28125"/>
  <p:tag name="ANONYMOUSTEMP" val="False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HARTTYPE" val="0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OLDNUMANSWERS" val="4"/>
  <p:tag name="TEXTLENGTH" val="208"/>
  <p:tag name="FONTSIZE" val="24"/>
  <p:tag name="BULLETTYPE" val="ppBulletArabicPeriod"/>
  <p:tag name="ANSWERTEXT" val="Educational – learn more about techniques in evaluating mortality results&#10;Benchmarking – compare own company mortality results to industry&#10;Pricing – use with appropriate company-specific adjustments&#10;Don’t use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DTYPE" val="Style_Gemstone"/>
  <p:tag name="CDTIMELEFT" val="10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SLIDEGUID" val="927C52C4C9B4487180B4ABDEE9A3F56A"/>
  <p:tag name="SLIDEID" val="927C52C4C9B4487180B4ABDEE9A3F56A"/>
  <p:tag name="SLIDEORDER" val="1"/>
  <p:tag name="SLIDETYPE" val="Q"/>
  <p:tag name="DEMOGRAPHIC" val="False"/>
  <p:tag name="SPEEDSCORING" val="False"/>
  <p:tag name="CORRECTPOINTVALUE" val="1"/>
  <p:tag name="INCORRECTPOINTVALUE" val="0"/>
  <p:tag name="ZEROBASED" val="False"/>
  <p:tag name="VALUEFORMAT" val="0%"/>
  <p:tag name="CHARTCOLORINDICES" val="55,37,41,33,41,23,46,9,5,37,43,41"/>
  <p:tag name="QUESTIONALIAS" val="Poll survey Question 3 Do you use and find the exhibits and/or appendix tables included in the reports useful?  (one response only – answer closest to your situation)"/>
  <p:tag name="ANSWERSALIAS" val="Yes: Primary source of analysis|smicln|Somewhat: Only use at a high level review, pivot tables are main source for analysis|smicln|No: Don’t use|smicln|Don’t know"/>
  <p:tag name="DELIMITERS" val="3.1"/>
  <p:tag name="VALUES" val="No Value|smicln|No Value|smicln|No Value|smicln|No Value"/>
  <p:tag name="COUNTDOWNSECONDS" val="10"/>
  <p:tag name="RESTORECOUNTDOWNTIMER" val="True"/>
  <p:tag name="COUNTDOWNHEIGHT" val="80"/>
  <p:tag name="COUNTDOWNWIDTH" val="100"/>
  <p:tag name="RESPONSESGATHERED" val="True"/>
  <p:tag name="TOTALRESPONSES" val="61"/>
  <p:tag name="RESPONSECOUNT" val="61"/>
  <p:tag name="SLICED" val="False"/>
  <p:tag name="RESPONSES" val="-;-;1;2;3;1;-;-;3;2;-;2;-;3;1;4;1;1;2;3;3;1;2;-;-;-;3;3;1;3;2;2;3;2;4;4;4;2;1;1;3;-;2;2;4;1;-;2;4;4;1;2;-;3;1;4;-;4;-;-;2;-;4;2;4;1;1;-;4;1;3;-;-;2;2;4;1;1;4;1;"/>
  <p:tag name="CHARTSTRINGSTD" val="18 17 12 14"/>
  <p:tag name="CHARTSTRINGREV" val="14 12 17 18"/>
  <p:tag name="CHARTSTRINGSTDPER" val="0.295081967213115 0.278688524590164 0.19672131147541 0.229508196721311"/>
  <p:tag name="CHARTSTRINGREVPER" val="0.229508196721311 0.19672131147541 0.278688524590164 0.295081967213115"/>
  <p:tag name="ANONYMOUSTEMP" val="False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HARTTYPE" val="0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OLDNUMANSWERS" val="4"/>
  <p:tag name="TEXTLENGTH" val="141"/>
  <p:tag name="FONTSIZE" val="24"/>
  <p:tag name="BULLETTYPE" val="ppBulletArabicPeriod"/>
  <p:tag name="ANSWERTEXT" val="Yes: Primary source of analysis&#10;Somewhat: Only use at a high level review, pivot tables are main source for analysis&#10;No: Don’t use&#10;Don’t know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DTYPE" val="Style_Gemstone"/>
  <p:tag name="CDTIMELEFT" val="10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SLIDEGUID" val="DA5FBD245A7B4853B4D290DD1F46906D"/>
  <p:tag name="SLIDEID" val="DA5FBD245A7B4853B4D290DD1F46906D"/>
  <p:tag name="SLIDEORDER" val="1"/>
  <p:tag name="SLIDETYPE" val="Q"/>
  <p:tag name="DEMOGRAPHIC" val="False"/>
  <p:tag name="SPEEDSCORING" val="False"/>
  <p:tag name="CORRECTPOINTVALUE" val="1"/>
  <p:tag name="INCORRECTPOINTVALUE" val="0"/>
  <p:tag name="ZEROBASED" val="False"/>
  <p:tag name="VALUEFORMAT" val="0%"/>
  <p:tag name="CHARTCOLORINDICES" val="55,37,41,33,41,23,46,9,5,37,43,41"/>
  <p:tag name="QUESTIONALIAS" val="Poll survey Question 4 What type of data files would you prefer?  (one response only – answer closest to your situation)"/>
  <p:tag name="ANSWERSALIAS" val="Detailed: As much detail as possible, file size is not an issue|smicln|Current: Current pivot table structure is fine|smicln|Smaller: File size limited to what MS Excel or Access (or equivalent) can handle|smicln|Don’t use: Detail data files are not important to my company"/>
  <p:tag name="DELIMITERS" val="3.1"/>
  <p:tag name="VALUES" val="No Value|smicln|No Value|smicln|No Value|smicln|No Value"/>
  <p:tag name="COUNTDOWNSECONDS" val="10"/>
  <p:tag name="RESTORECOUNTDOWNTIMER" val="True"/>
  <p:tag name="COUNTDOWNHEIGHT" val="80"/>
  <p:tag name="COUNTDOWNWIDTH" val="100"/>
  <p:tag name="RESPONSESGATHERED" val="True"/>
  <p:tag name="TOTALRESPONSES" val="55"/>
  <p:tag name="RESPONSECOUNT" val="55"/>
  <p:tag name="SLICED" val="False"/>
  <p:tag name="RESPONSES" val="-;2;1;-;4;-;1;-;4;2;1;1;-;3;1;1;1;-;1;1;-;1;2;2;-;-;1;4;1;1;1;2;-;-;-;-;4;4;1;1;1;1;1;2;3;-;-;1;3;-;2;-;3;2;-;-;4;3;1;-;1;-;-;1;2;-;1;-;1;-;1;2;1;2;2;-;2;1;1;3;1;"/>
  <p:tag name="CHARTSTRINGSTD" val="30 13 6 6"/>
  <p:tag name="CHARTSTRINGREV" val="6 6 13 30"/>
  <p:tag name="CHARTSTRINGSTDPER" val="0.545454545454545 0.236363636363636 0.109090909090909 0.109090909090909"/>
  <p:tag name="CHARTSTRINGREVPER" val="0.109090909090909 0.109090909090909 0.236363636363636 0.545454545454545"/>
  <p:tag name="ANONYMOUSTEMP" val="False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HARTTYPE" val="0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OLDNUMANSWERS" val="4"/>
  <p:tag name="TEXTLENGTH" val="252"/>
  <p:tag name="FONTSIZE" val="24"/>
  <p:tag name="BULLETTYPE" val="ppBulletArabicPeriod"/>
  <p:tag name="ANSWERTEXT" val="Detailed: As much detail as possible, file size is not an issue&#10;Current: Current pivot table structure is fine&#10;Smaller: File size limited to what MS Excel or Access (or equivalent) can handle&#10;Don’t use: Detail data files are not important to my company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DTYPE" val="Style_Gemstone"/>
  <p:tag name="CDTIMELEFT" val="10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SLIDEGUID" val="8425F7FB4DEA45BD82318D28238FC2F5"/>
  <p:tag name="SLIDEID" val="8425F7FB4DEA45BD82318D28238FC2F5"/>
  <p:tag name="SLIDEORDER" val="1"/>
  <p:tag name="SLIDETYPE" val="Q"/>
  <p:tag name="DEMOGRAPHIC" val="False"/>
  <p:tag name="SPEEDSCORING" val="False"/>
  <p:tag name="CORRECTPOINTVALUE" val="1"/>
  <p:tag name="INCORRECTPOINTVALUE" val="0"/>
  <p:tag name="ZEROBASED" val="False"/>
  <p:tag name="VALUEFORMAT" val="0%"/>
  <p:tag name="CHARTCOLORINDICES" val="55,37,41,33,41,23,46,9,5,37,43,41"/>
  <p:tag name="QUESTIONALIAS" val="Poll survey Question 5 What future supplemental mortality analysis from ILEC data would you be very interested in seeing?  (Check all that apply)"/>
  <p:tag name="ANSWERSALIAS" val="Cause of death|smicln|Post level term|smicln|Substandard:  Table rated/ flat extra|smicln|Term conversion"/>
  <p:tag name="DELIMITERS" val="3.1"/>
  <p:tag name="NUMRESPONSES" val="4"/>
  <p:tag name="VALUES" val="No Value|smicln|No Value|smicln|No Value|smicln|No Value"/>
  <p:tag name="COUNTDOWNSECONDS" val="10"/>
  <p:tag name="RESTORECOUNTDOWNTIMER" val="True"/>
  <p:tag name="COUNTDOWNHEIGHT" val="80"/>
  <p:tag name="COUNTDOWNWIDTH" val="100"/>
  <p:tag name="RESPONSESGATHERED" val="True"/>
  <p:tag name="TOTALRESPONSES" val="67"/>
  <p:tag name="RESPONSECOUNT" val="67"/>
  <p:tag name="SLICED" val="False"/>
  <p:tag name="RESPONSES" val="-;412;43;4321;21;21;-;421;421;432;4321;321;3;-;1423;1;24;-;2;321;421;32;43;43;-;41;43;2;321;4321;21;4321;2;342;1;1;1;431;2;42;1;34;4;3;4321;42;-;41;2;432;2;21;4;4;4;-;1;3;-;4321;4;432;43;3;432;-;321;-;3;-;432;2;42;1;431;4321;32;32;-;-;-;"/>
  <p:tag name="CHARTSTRINGSTD" val="31 40 34 37"/>
  <p:tag name="CHARTSTRINGREV" val="37 34 40 31"/>
  <p:tag name="CHARTSTRINGSTDPER" val="0.462686567164179 0.597014925373134 0.507462686567164 0.552238805970149"/>
  <p:tag name="CHARTSTRINGREVPER" val="0.552238805970149 0.507462686567164 0.597014925373134 0.462686567164179"/>
  <p:tag name="ANONYMOUSTEMP" val="False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HARTTYPE" val="0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OLDNUMANSWERS" val="4"/>
  <p:tag name="TEXTLENGTH" val="84"/>
  <p:tag name="FONTSIZE" val="24"/>
  <p:tag name="BULLETTYPE" val="ppBulletArabicPeriod"/>
  <p:tag name="ANSWERTEXT" val="Cause of death&#10;Post level term&#10;Substandard: Table rated/ flat extra&#10;Term conversion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DTYPE" val="Style_Gemstone"/>
  <p:tag name="CDTIMELEFT" val="10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SLIDEGUID" val="8A7D043F6C6C4B4BB99730DC09213312"/>
  <p:tag name="SLIDEID" val="8A7D043F6C6C4B4BB99730DC09213312"/>
  <p:tag name="SLIDEORDER" val="1"/>
  <p:tag name="SLIDETYPE" val="Q"/>
  <p:tag name="DEMOGRAPHIC" val="False"/>
  <p:tag name="SPEEDSCORING" val="False"/>
  <p:tag name="CORRECTPOINTVALUE" val="1"/>
  <p:tag name="INCORRECTPOINTVALUE" val="0"/>
  <p:tag name="ZEROBASED" val="False"/>
  <p:tag name="VALUEFORMAT" val="0%"/>
  <p:tag name="CHARTCOLORINDICES" val="55,37,41,33,41,23,46,9,5,37,43,41"/>
  <p:tag name="QUESTIONALIAS" val="Poll survey Question 7 How you like to see more Predictive Modeling in ILEC experience studies?  (one response only – answer closest to your situation)"/>
  <p:tag name="ANSWERSALIAS" val="Yes|smicln|No|smicln|Don’t care: Not sure what  it would mean in practice"/>
  <p:tag name="DELIMITERS" val="3.1"/>
  <p:tag name="VALUES" val="No Value|smicln|No Value|smicln|No Value"/>
  <p:tag name="COUNTDOWNSECONDS" val="10"/>
  <p:tag name="RESTORECOUNTDOWNTIMER" val="True"/>
  <p:tag name="COUNTDOWNHEIGHT" val="80"/>
  <p:tag name="COUNTDOWNWIDTH" val="100"/>
  <p:tag name="RESPONSESGATHERED" val="True"/>
  <p:tag name="TOTALRESPONSES" val="36"/>
  <p:tag name="RESPONSECOUNT" val="36"/>
  <p:tag name="SLICED" val="False"/>
  <p:tag name="RESPONSES" val="-;-;-;-;1;1;-;-;3;-;1;1;-;-;-;3;1;1;-;1;-;-;3;1;-;-;-;3;1;-;1;1;-;2;3;-;-;-;-;-;3;-;1;3;-;-;-;-;-;-;1;3;-;1;-;-;-;1;-;1;3;-;3;1;-;3;-;3;-;1;1;-;-;3;1;-;3;1;-;-;-;"/>
  <p:tag name="CHARTSTRINGSTD" val="21 1 14"/>
  <p:tag name="CHARTSTRINGREV" val="14 1 21"/>
  <p:tag name="CHARTSTRINGSTDPER" val="0.583333333333333 0.0277777777777778 0.388888888888889"/>
  <p:tag name="CHARTSTRINGREVPER" val="0.388888888888889 0.0277777777777778 0.583333333333333"/>
  <p:tag name="ANONYMOUSTEMP" val="False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HARTTYPE" val="0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OLDNUMANSWERS" val="3"/>
  <p:tag name="TEXTLENGTH" val="59"/>
  <p:tag name="FONTSIZE" val="24"/>
  <p:tag name="BULLETTYPE" val="ppBulletArabicPeriod"/>
  <p:tag name="ANSWERTEXT" val="Yes&#10;No&#10;Don’t care: Not sure what it would mean in practice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DTYPE" val="Style_Gemstone"/>
  <p:tag name="CDTIMELEFT" val="10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heme/theme1.xml><?xml version="1.0" encoding="utf-8"?>
<a:theme xmlns:a="http://schemas.openxmlformats.org/drawingml/2006/main" name="SOA_presentation_template">
  <a:themeElements>
    <a:clrScheme name="SOA Brand Colors">
      <a:dk1>
        <a:srgbClr val="000000"/>
      </a:dk1>
      <a:lt1>
        <a:sysClr val="window" lastClr="FFFFFF"/>
      </a:lt1>
      <a:dk2>
        <a:srgbClr val="024D7C"/>
      </a:dk2>
      <a:lt2>
        <a:srgbClr val="BEBBBA"/>
      </a:lt2>
      <a:accent1>
        <a:srgbClr val="024D7C"/>
      </a:accent1>
      <a:accent2>
        <a:srgbClr val="77C4D5"/>
      </a:accent2>
      <a:accent3>
        <a:srgbClr val="D23138"/>
      </a:accent3>
      <a:accent4>
        <a:srgbClr val="FDCE07"/>
      </a:accent4>
      <a:accent5>
        <a:srgbClr val="BABF33"/>
      </a:accent5>
      <a:accent6>
        <a:srgbClr val="E27F26"/>
      </a:accent6>
      <a:hlink>
        <a:srgbClr val="D23138"/>
      </a:hlink>
      <a:folHlink>
        <a:srgbClr val="77C4D5"/>
      </a:folHlink>
    </a:clrScheme>
    <a:fontScheme name="SOA Brand Fonts">
      <a:majorFont>
        <a:latin typeface="Calibri"/>
        <a:ea typeface=""/>
        <a:cs typeface=""/>
      </a:majorFont>
      <a:minorFont>
        <a:latin typeface="Calibri Light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Presentation5" id="{1902B5D6-5F2D-0C4F-9183-7E5A5054D004}" vid="{431C4B4D-C6F6-C341-B599-1D32C344E88B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bp-soa-ppt-template (1)</Template>
  <TotalTime>1737</TotalTime>
  <Words>1769</Words>
  <Application>Microsoft Office PowerPoint</Application>
  <PresentationFormat>On-screen Show (4:3)</PresentationFormat>
  <Paragraphs>799</Paragraphs>
  <Slides>28</Slides>
  <Notes>28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0" baseType="lpstr">
      <vt:lpstr>SOA_presentation_template</vt:lpstr>
      <vt:lpstr>Chart</vt:lpstr>
      <vt:lpstr>Individual Life Experience Update Session 55 </vt:lpstr>
      <vt:lpstr>An Overview of the New Individual Life Mortality Study</vt:lpstr>
      <vt:lpstr>2009 – 2013 experience data also includes:</vt:lpstr>
      <vt:lpstr>Additional supplementary data</vt:lpstr>
      <vt:lpstr>New data sources</vt:lpstr>
      <vt:lpstr>Differences</vt:lpstr>
      <vt:lpstr>Mortality experience – All face amounts By face amount (Expected = 2015 VBT)</vt:lpstr>
      <vt:lpstr>Mortality experience – Face amounts $100K+ By face amount (Expected = 2015 VBT)</vt:lpstr>
      <vt:lpstr>Exposures are shifting toward higher face amounts…</vt:lpstr>
      <vt:lpstr>… and shift into ultimate durations</vt:lpstr>
      <vt:lpstr>Average Face Amount – by Duration</vt:lpstr>
      <vt:lpstr>Mix of business – by Gender/Class</vt:lpstr>
      <vt:lpstr>Comparison of new data to prior:</vt:lpstr>
      <vt:lpstr>Refining further, by duration:</vt:lpstr>
      <vt:lpstr>Differences in Slope exist for Males…</vt:lpstr>
      <vt:lpstr>… and Females</vt:lpstr>
      <vt:lpstr>A look at slope for Nontobacco…</vt:lpstr>
      <vt:lpstr>… and Tobacco</vt:lpstr>
      <vt:lpstr>Differences by Plan?</vt:lpstr>
      <vt:lpstr>Preferred Class Experience 2 Nontobacco Class Structure</vt:lpstr>
      <vt:lpstr>Preferred Class Experience 3 Nontobacco Class Structure</vt:lpstr>
      <vt:lpstr>Preferred Class Experience 4 Nontobacco Class Structure</vt:lpstr>
      <vt:lpstr>Considerations when evaluating mortality experience:</vt:lpstr>
      <vt:lpstr>Poll survey Question 1 How do you use the Individual Life Experience Committee Mortality Study results and reports? (Check all that apply)</vt:lpstr>
      <vt:lpstr>Poll survey Question 2 Do you use and find the exhibits and/or appendix tables included in the reports useful?  (one response only – answer closest to your situation)</vt:lpstr>
      <vt:lpstr>Poll survey Question 3 What type of data files would you prefer?  (one response only – answer closest to your situation)</vt:lpstr>
      <vt:lpstr>Poll survey Question 4 What future supplemental mortality analysis from ILEC data would you be very interested in seeing?  (Check all that apply)</vt:lpstr>
      <vt:lpstr>Poll survey Question 5 Would you like to see more Predictive Modeling in ILEC experience studies?  (one response only – answer closest to your situation)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Cynthia MacDonald</dc:creator>
  <cp:lastModifiedBy>Roland Fawthrop</cp:lastModifiedBy>
  <cp:revision>57</cp:revision>
  <cp:lastPrinted>2015-07-27T19:55:15Z</cp:lastPrinted>
  <dcterms:created xsi:type="dcterms:W3CDTF">2016-08-18T17:45:30Z</dcterms:created>
  <dcterms:modified xsi:type="dcterms:W3CDTF">2017-05-04T15:36:43Z</dcterms:modified>
</cp:coreProperties>
</file>