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handoutMasterIdLst>
    <p:handoutMasterId r:id="rId21"/>
  </p:handoutMasterIdLst>
  <p:sldIdLst>
    <p:sldId id="260" r:id="rId2"/>
    <p:sldId id="261" r:id="rId3"/>
    <p:sldId id="263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2" r:id="rId17"/>
    <p:sldId id="279" r:id="rId18"/>
    <p:sldId id="280" r:id="rId19"/>
    <p:sldId id="281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6D6"/>
    <a:srgbClr val="414042"/>
    <a:srgbClr val="006B63"/>
    <a:srgbClr val="003C9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2" autoAdjust="0"/>
    <p:restoredTop sz="94653"/>
  </p:normalViewPr>
  <p:slideViewPr>
    <p:cSldViewPr snapToGrid="0" snapToObjects="1" showGuides="1">
      <p:cViewPr varScale="1">
        <p:scale>
          <a:sx n="55" d="100"/>
          <a:sy n="55" d="100"/>
        </p:scale>
        <p:origin x="758" y="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8" d="100"/>
          <a:sy n="138" d="100"/>
        </p:scale>
        <p:origin x="21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RPFLSVR\SOACORP\In_Process\New%20York\MIB%20NY%20Staff\Pratish\Older%20Age%20Mortality\Linear%20regress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RPFLSVR\SOACORP\In_Process\New%20York\MIB%20NY%20Staff\Pratish\Older%20Age%20Mortality\Linear%20regress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9.9748116162898985E-4"/>
                  <c:y val="-0.2736374289233655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y = -0.013x + 1.1108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strRef>
              <c:f>Sheet1!$A$3:$A$13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Sheet1!$B$3:$B$13</c:f>
              <c:numCache>
                <c:formatCode>0.0%</c:formatCode>
                <c:ptCount val="11"/>
                <c:pt idx="0">
                  <c:v>1.1109058880942291</c:v>
                </c:pt>
                <c:pt idx="1">
                  <c:v>1.1062526366002587</c:v>
                </c:pt>
                <c:pt idx="2">
                  <c:v>1.0075534857451214</c:v>
                </c:pt>
                <c:pt idx="3">
                  <c:v>1.0412390801615123</c:v>
                </c:pt>
                <c:pt idx="4">
                  <c:v>1.061125754323216</c:v>
                </c:pt>
                <c:pt idx="5">
                  <c:v>1.0384161955997362</c:v>
                </c:pt>
                <c:pt idx="6">
                  <c:v>1.008354406538875</c:v>
                </c:pt>
                <c:pt idx="7">
                  <c:v>1.0423789572179207</c:v>
                </c:pt>
                <c:pt idx="8">
                  <c:v>1.041278496894501</c:v>
                </c:pt>
                <c:pt idx="9">
                  <c:v>0.97819121497348083</c:v>
                </c:pt>
                <c:pt idx="10">
                  <c:v>0.96358327745988703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102496"/>
        <c:axId val="306103056"/>
      </c:lineChart>
      <c:catAx>
        <c:axId val="306102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Observation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03056"/>
        <c:crosses val="autoZero"/>
        <c:auto val="1"/>
        <c:lblAlgn val="ctr"/>
        <c:lblOffset val="100"/>
        <c:noMultiLvlLbl val="0"/>
      </c:catAx>
      <c:valAx>
        <c:axId val="306103056"/>
        <c:scaling>
          <c:orientation val="minMax"/>
          <c:max val="1.25"/>
          <c:min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A/E ratio by Amount using the 2015VBT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157245917177019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0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Sheet1!$E$1:$E$2</c:f>
              <c:strCache>
                <c:ptCount val="2"/>
                <c:pt idx="0">
                  <c:v> </c:v>
                </c:pt>
                <c:pt idx="1">
                  <c:v>Male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1.6756843713313128E-2"/>
                  <c:y val="-0.3807577320742652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strRef>
              <c:f>Sheet1!$D$3:$D$13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Sheet1!$E$3:$E$13</c:f>
              <c:numCache>
                <c:formatCode>0.0%</c:formatCode>
                <c:ptCount val="11"/>
                <c:pt idx="0">
                  <c:v>1.2020294142690742</c:v>
                </c:pt>
                <c:pt idx="1">
                  <c:v>1.1566234661628121</c:v>
                </c:pt>
                <c:pt idx="2">
                  <c:v>1.1197187330817207</c:v>
                </c:pt>
                <c:pt idx="3">
                  <c:v>1.1101544385191591</c:v>
                </c:pt>
                <c:pt idx="4">
                  <c:v>1.0798010365284634</c:v>
                </c:pt>
                <c:pt idx="5">
                  <c:v>1.0680414609807756</c:v>
                </c:pt>
                <c:pt idx="6">
                  <c:v>1.0071741775111933</c:v>
                </c:pt>
                <c:pt idx="7">
                  <c:v>0.99247313314402297</c:v>
                </c:pt>
                <c:pt idx="8">
                  <c:v>0.97518284774305997</c:v>
                </c:pt>
                <c:pt idx="9">
                  <c:v>0.98277236466798945</c:v>
                </c:pt>
                <c:pt idx="10">
                  <c:v>0.94865684281617546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105296"/>
        <c:axId val="304926864"/>
      </c:lineChart>
      <c:catAx>
        <c:axId val="306105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Observation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26864"/>
        <c:crosses val="autoZero"/>
        <c:auto val="1"/>
        <c:lblAlgn val="ctr"/>
        <c:lblOffset val="100"/>
        <c:noMultiLvlLbl val="0"/>
      </c:catAx>
      <c:valAx>
        <c:axId val="304926864"/>
        <c:scaling>
          <c:orientation val="minMax"/>
          <c:min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A/E ratio by Amount using the 2015VBT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147986657917760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0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Non-smoker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Sheet1!$B$17:$B$18</c:f>
              <c:strCache>
                <c:ptCount val="2"/>
                <c:pt idx="0">
                  <c:v> </c:v>
                </c:pt>
                <c:pt idx="1">
                  <c:v>Nonsmoker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2.5005661536255826E-2"/>
                  <c:y val="-0.3523562166400669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strRef>
              <c:f>Sheet1!$A$19:$A$29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Sheet1!$B$19:$B$29</c:f>
              <c:numCache>
                <c:formatCode>0.0%</c:formatCode>
                <c:ptCount val="11"/>
                <c:pt idx="0">
                  <c:v>1.1851063508139463</c:v>
                </c:pt>
                <c:pt idx="1">
                  <c:v>1.1403601557056517</c:v>
                </c:pt>
                <c:pt idx="2">
                  <c:v>1.0863171284823798</c:v>
                </c:pt>
                <c:pt idx="3">
                  <c:v>1.0829735856421869</c:v>
                </c:pt>
                <c:pt idx="4">
                  <c:v>1.0732172815882037</c:v>
                </c:pt>
                <c:pt idx="5">
                  <c:v>1.0438659568792383</c:v>
                </c:pt>
                <c:pt idx="6">
                  <c:v>1.0042066878905795</c:v>
                </c:pt>
                <c:pt idx="7">
                  <c:v>1.0052001175790783</c:v>
                </c:pt>
                <c:pt idx="8">
                  <c:v>0.98567800677445738</c:v>
                </c:pt>
                <c:pt idx="9">
                  <c:v>0.97428222435337519</c:v>
                </c:pt>
                <c:pt idx="10">
                  <c:v>0.93085376239504591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038096"/>
        <c:axId val="160029696"/>
      </c:lineChart>
      <c:catAx>
        <c:axId val="160038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Observation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29696"/>
        <c:crosses val="autoZero"/>
        <c:auto val="1"/>
        <c:lblAlgn val="ctr"/>
        <c:lblOffset val="100"/>
        <c:noMultiLvlLbl val="0"/>
      </c:catAx>
      <c:valAx>
        <c:axId val="160029696"/>
        <c:scaling>
          <c:orientation val="minMax"/>
          <c:max val="1.25"/>
          <c:min val="0.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A/E ratio by Amount using the 2015VBT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169433701339794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3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Smoker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Sheet1!$E$17:$E$18</c:f>
              <c:strCache>
                <c:ptCount val="2"/>
                <c:pt idx="0">
                  <c:v> </c:v>
                </c:pt>
                <c:pt idx="1">
                  <c:v>Smoker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1.4746876379744896E-2"/>
                  <c:y val="-0.2892525231896445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strRef>
              <c:f>Sheet1!$D$19:$D$29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Sheet1!$E$19:$E$29</c:f>
              <c:numCache>
                <c:formatCode>0.0%</c:formatCode>
                <c:ptCount val="11"/>
                <c:pt idx="0">
                  <c:v>1.0772356475726601</c:v>
                </c:pt>
                <c:pt idx="1">
                  <c:v>1.0752619258002938</c:v>
                </c:pt>
                <c:pt idx="2">
                  <c:v>1.0733789993319363</c:v>
                </c:pt>
                <c:pt idx="3">
                  <c:v>1.0891930538226893</c:v>
                </c:pt>
                <c:pt idx="4">
                  <c:v>1.0671338294049262</c:v>
                </c:pt>
                <c:pt idx="5">
                  <c:v>1.0360134652165278</c:v>
                </c:pt>
                <c:pt idx="6">
                  <c:v>1.0031707102733252</c:v>
                </c:pt>
                <c:pt idx="7">
                  <c:v>1.0301814246476979</c:v>
                </c:pt>
                <c:pt idx="8">
                  <c:v>1.0409667177530382</c:v>
                </c:pt>
                <c:pt idx="9">
                  <c:v>1.0065683144727642</c:v>
                </c:pt>
                <c:pt idx="10">
                  <c:v>1.0652466025986063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144880"/>
        <c:axId val="160145440"/>
      </c:lineChart>
      <c:catAx>
        <c:axId val="160144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Observation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45440"/>
        <c:crosses val="autoZero"/>
        <c:auto val="1"/>
        <c:lblAlgn val="ctr"/>
        <c:lblOffset val="100"/>
        <c:noMultiLvlLbl val="0"/>
      </c:catAx>
      <c:valAx>
        <c:axId val="160145440"/>
        <c:scaling>
          <c:orientation val="minMax"/>
          <c:max val="1.25"/>
          <c:min val="0.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A/E ratio by Amount using the 2015VBT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131745249808404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4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aseline="0">
                <a:solidFill>
                  <a:schemeClr val="tx1"/>
                </a:solidFill>
              </a:rPr>
              <a:t>  Female - Smoker - Standard Class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Sheet1!$B$144:$B$145</c:f>
              <c:strCache>
                <c:ptCount val="2"/>
                <c:pt idx="0">
                  <c:v> </c:v>
                </c:pt>
                <c:pt idx="1">
                  <c:v>Female - Smoker - Standard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2.9258530183727035E-3"/>
                  <c:y val="-0.216356485137735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y = 0.0098x + 0.99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strRef>
              <c:f>Sheet1!$A$146:$A$156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Sheet1!$B$146:$B$156</c:f>
              <c:numCache>
                <c:formatCode>0.0%</c:formatCode>
                <c:ptCount val="11"/>
                <c:pt idx="0">
                  <c:v>0.99659118469907604</c:v>
                </c:pt>
                <c:pt idx="1">
                  <c:v>1.0472264109298099</c:v>
                </c:pt>
                <c:pt idx="2">
                  <c:v>1.0216001044042413</c:v>
                </c:pt>
                <c:pt idx="3">
                  <c:v>0.9987509115108375</c:v>
                </c:pt>
                <c:pt idx="4">
                  <c:v>1.0686371955506413</c:v>
                </c:pt>
                <c:pt idx="5">
                  <c:v>1.0467608793469492</c:v>
                </c:pt>
                <c:pt idx="6">
                  <c:v>0.97729332611437403</c:v>
                </c:pt>
                <c:pt idx="7">
                  <c:v>1.0815631745155792</c:v>
                </c:pt>
                <c:pt idx="8">
                  <c:v>1.0741908979109565</c:v>
                </c:pt>
                <c:pt idx="9">
                  <c:v>1.1021635255107369</c:v>
                </c:pt>
                <c:pt idx="10">
                  <c:v>1.121584890403682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929664"/>
        <c:axId val="304930224"/>
      </c:lineChart>
      <c:catAx>
        <c:axId val="304929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Observation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30224"/>
        <c:crosses val="autoZero"/>
        <c:auto val="1"/>
        <c:lblAlgn val="ctr"/>
        <c:lblOffset val="100"/>
        <c:noMultiLvlLbl val="0"/>
      </c:catAx>
      <c:valAx>
        <c:axId val="304930224"/>
        <c:scaling>
          <c:orientation val="minMax"/>
          <c:max val="1.5"/>
          <c:min val="0.7000000000000000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A/E ratio by Amount using the 2015VBT</a:t>
                </a:r>
              </a:p>
            </c:rich>
          </c:tx>
          <c:layout>
            <c:manualLayout>
              <c:xMode val="edge"/>
              <c:yMode val="edge"/>
              <c:x val="1.5417272399148817E-2"/>
              <c:y val="0.200413854868800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2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 Female - Smoker - Preferred Class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61513935525285"/>
          <c:y val="0.20833144235933043"/>
          <c:w val="0.8027618521614035"/>
          <c:h val="0.66062960772563906"/>
        </c:manualLayout>
      </c:layout>
      <c:lineChart>
        <c:grouping val="standard"/>
        <c:varyColors val="0"/>
        <c:ser>
          <c:idx val="0"/>
          <c:order val="0"/>
          <c:tx>
            <c:strRef>
              <c:f>Sheet1!$E$144:$E$145</c:f>
              <c:strCache>
                <c:ptCount val="2"/>
                <c:pt idx="0">
                  <c:v> </c:v>
                </c:pt>
                <c:pt idx="1">
                  <c:v>Female - Smoker - Preferred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1.98328910003568E-2"/>
                  <c:y val="-0.3794264549784303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strRef>
              <c:f>Sheet1!$D$146:$D$156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Sheet1!$E$146:$E$156</c:f>
              <c:numCache>
                <c:formatCode>0.0%</c:formatCode>
                <c:ptCount val="11"/>
                <c:pt idx="0">
                  <c:v>1.4317311678993074</c:v>
                </c:pt>
                <c:pt idx="1">
                  <c:v>0.94167490591755953</c:v>
                </c:pt>
                <c:pt idx="2">
                  <c:v>1.1250126134413032</c:v>
                </c:pt>
                <c:pt idx="3">
                  <c:v>0.94373667360023139</c:v>
                </c:pt>
                <c:pt idx="4">
                  <c:v>0.88166202160473917</c:v>
                </c:pt>
                <c:pt idx="5">
                  <c:v>0.94275333261094962</c:v>
                </c:pt>
                <c:pt idx="6">
                  <c:v>0.95433267457940496</c:v>
                </c:pt>
                <c:pt idx="7">
                  <c:v>0.80564139742815766</c:v>
                </c:pt>
                <c:pt idx="8">
                  <c:v>0.99036021812949226</c:v>
                </c:pt>
                <c:pt idx="9">
                  <c:v>0.76822672120908952</c:v>
                </c:pt>
                <c:pt idx="10">
                  <c:v>0.88247496241112056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976208"/>
        <c:axId val="304976768"/>
      </c:lineChart>
      <c:catAx>
        <c:axId val="304976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Observation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76768"/>
        <c:crosses val="autoZero"/>
        <c:auto val="1"/>
        <c:lblAlgn val="ctr"/>
        <c:lblOffset val="100"/>
        <c:noMultiLvlLbl val="0"/>
      </c:catAx>
      <c:valAx>
        <c:axId val="304976768"/>
        <c:scaling>
          <c:orientation val="minMax"/>
          <c:min val="0.7000000000000000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A/E ratio by Amount using the 2015VBT</a:t>
                </a:r>
              </a:p>
            </c:rich>
          </c:tx>
          <c:layout>
            <c:manualLayout>
              <c:xMode val="edge"/>
              <c:yMode val="edge"/>
              <c:x val="1.007672955945867E-2"/>
              <c:y val="0.16943374992982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7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>
                <a:solidFill>
                  <a:schemeClr val="tx1"/>
                </a:solidFill>
              </a:rPr>
              <a:t>By</a:t>
            </a:r>
            <a:r>
              <a:rPr lang="en-US" sz="2000" b="0" baseline="0" dirty="0">
                <a:solidFill>
                  <a:schemeClr val="tx1"/>
                </a:solidFill>
              </a:rPr>
              <a:t> Attained Age Group</a:t>
            </a:r>
            <a:endParaRPr lang="en-US" sz="20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032189059587937"/>
          <c:y val="1.7511850949788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Sheet2!$K$1</c:f>
              <c:strCache>
                <c:ptCount val="1"/>
                <c:pt idx="0">
                  <c:v>A/E Ratio 2008VBT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8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Sheet2!$A$2:$A$9</c:f>
              <c:strCache>
                <c:ptCount val="8"/>
                <c:pt idx="0">
                  <c:v>60-64</c:v>
                </c:pt>
                <c:pt idx="1">
                  <c:v>65-69</c:v>
                </c:pt>
                <c:pt idx="2">
                  <c:v>70-74</c:v>
                </c:pt>
                <c:pt idx="3">
                  <c:v>75-79</c:v>
                </c:pt>
                <c:pt idx="4">
                  <c:v>80-84</c:v>
                </c:pt>
                <c:pt idx="5">
                  <c:v>85-89</c:v>
                </c:pt>
                <c:pt idx="6">
                  <c:v>90-94</c:v>
                </c:pt>
                <c:pt idx="7">
                  <c:v>95+</c:v>
                </c:pt>
              </c:strCache>
            </c:strRef>
          </c:cat>
          <c:val>
            <c:numRef>
              <c:f>Sheet2!$K$2:$K$9</c:f>
              <c:numCache>
                <c:formatCode>0.00%</c:formatCode>
                <c:ptCount val="8"/>
                <c:pt idx="0">
                  <c:v>1.0089915171692321</c:v>
                </c:pt>
                <c:pt idx="1">
                  <c:v>0.99220634234108696</c:v>
                </c:pt>
                <c:pt idx="2">
                  <c:v>0.95416888063599459</c:v>
                </c:pt>
                <c:pt idx="3">
                  <c:v>0.9424947603249173</c:v>
                </c:pt>
                <c:pt idx="4">
                  <c:v>0.97289204528951101</c:v>
                </c:pt>
                <c:pt idx="5">
                  <c:v>0.96900649163036967</c:v>
                </c:pt>
                <c:pt idx="6">
                  <c:v>0.92447586853594399</c:v>
                </c:pt>
                <c:pt idx="7">
                  <c:v>0.80814993999105644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Sheet2!$L$1</c:f>
              <c:strCache>
                <c:ptCount val="1"/>
                <c:pt idx="0">
                  <c:v>A/E Ratio 2015VBT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Sheet2!$A$2:$A$9</c:f>
              <c:strCache>
                <c:ptCount val="8"/>
                <c:pt idx="0">
                  <c:v>60-64</c:v>
                </c:pt>
                <c:pt idx="1">
                  <c:v>65-69</c:v>
                </c:pt>
                <c:pt idx="2">
                  <c:v>70-74</c:v>
                </c:pt>
                <c:pt idx="3">
                  <c:v>75-79</c:v>
                </c:pt>
                <c:pt idx="4">
                  <c:v>80-84</c:v>
                </c:pt>
                <c:pt idx="5">
                  <c:v>85-89</c:v>
                </c:pt>
                <c:pt idx="6">
                  <c:v>90-94</c:v>
                </c:pt>
                <c:pt idx="7">
                  <c:v>95+</c:v>
                </c:pt>
              </c:strCache>
            </c:strRef>
          </c:cat>
          <c:val>
            <c:numRef>
              <c:f>Sheet2!$L$2:$L$9</c:f>
              <c:numCache>
                <c:formatCode>0.00%</c:formatCode>
                <c:ptCount val="8"/>
                <c:pt idx="0">
                  <c:v>1.1808186749561123</c:v>
                </c:pt>
                <c:pt idx="1">
                  <c:v>1.1745583087769926</c:v>
                </c:pt>
                <c:pt idx="2">
                  <c:v>1.1603457267746653</c:v>
                </c:pt>
                <c:pt idx="3">
                  <c:v>1.127017137833795</c:v>
                </c:pt>
                <c:pt idx="4">
                  <c:v>1.099289893839853</c:v>
                </c:pt>
                <c:pt idx="5">
                  <c:v>1.0128360236869922</c:v>
                </c:pt>
                <c:pt idx="6">
                  <c:v>0.93923189869040002</c:v>
                </c:pt>
                <c:pt idx="7">
                  <c:v>0.82410310503265605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Sheet2!$M$1</c:f>
              <c:strCache>
                <c:ptCount val="1"/>
                <c:pt idx="0">
                  <c:v>Actual/Predicted Ratio ZIP Model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Sheet2!$A$2:$A$9</c:f>
              <c:strCache>
                <c:ptCount val="8"/>
                <c:pt idx="0">
                  <c:v>60-64</c:v>
                </c:pt>
                <c:pt idx="1">
                  <c:v>65-69</c:v>
                </c:pt>
                <c:pt idx="2">
                  <c:v>70-74</c:v>
                </c:pt>
                <c:pt idx="3">
                  <c:v>75-79</c:v>
                </c:pt>
                <c:pt idx="4">
                  <c:v>80-84</c:v>
                </c:pt>
                <c:pt idx="5">
                  <c:v>85-89</c:v>
                </c:pt>
                <c:pt idx="6">
                  <c:v>90-94</c:v>
                </c:pt>
                <c:pt idx="7">
                  <c:v>95+</c:v>
                </c:pt>
              </c:strCache>
            </c:strRef>
          </c:cat>
          <c:val>
            <c:numRef>
              <c:f>Sheet2!$M$2:$M$9</c:f>
              <c:numCache>
                <c:formatCode>0.00%</c:formatCode>
                <c:ptCount val="8"/>
                <c:pt idx="0">
                  <c:v>0.99919999999999998</c:v>
                </c:pt>
                <c:pt idx="1">
                  <c:v>0.99890000000000001</c:v>
                </c:pt>
                <c:pt idx="2">
                  <c:v>1.0027999999999999</c:v>
                </c:pt>
                <c:pt idx="3">
                  <c:v>1.0045999999999999</c:v>
                </c:pt>
                <c:pt idx="4">
                  <c:v>1.0043</c:v>
                </c:pt>
                <c:pt idx="5">
                  <c:v>1.0017</c:v>
                </c:pt>
                <c:pt idx="6">
                  <c:v>1</c:v>
                </c:pt>
                <c:pt idx="7">
                  <c:v>0.99199999999999999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644496"/>
        <c:axId val="305473328"/>
      </c:lineChart>
      <c:catAx>
        <c:axId val="30564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473328"/>
        <c:crosses val="autoZero"/>
        <c:auto val="1"/>
        <c:lblAlgn val="ctr"/>
        <c:lblOffset val="100"/>
        <c:noMultiLvlLbl val="0"/>
      </c:catAx>
      <c:valAx>
        <c:axId val="305473328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64449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175155B-A0B3-5545-8C50-C5AB7889B3BB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C5123BC-CF1C-7D42-A7E2-0A46052BF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90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087368"/>
            <a:ext cx="9144000" cy="1645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6060" y="4293839"/>
            <a:ext cx="5278660" cy="4801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1840" y="4293839"/>
            <a:ext cx="3106452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24005"/>
            <a:ext cx="33730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2017 MIB Group, Inc. All rights reserved.</a:t>
            </a:r>
          </a:p>
          <a:p>
            <a:r>
              <a:rPr lang="en-US" sz="800" dirty="0">
                <a:solidFill>
                  <a:schemeClr val="bg1"/>
                </a:solidFill>
              </a:rPr>
              <a:t>Use of this information without prior MIB approval is strictly </a:t>
            </a:r>
            <a:r>
              <a:rPr lang="en-US" sz="800" dirty="0" smtClean="0">
                <a:solidFill>
                  <a:schemeClr val="bg1"/>
                </a:solidFill>
              </a:rPr>
              <a:t>prohibited</a:t>
            </a:r>
            <a:r>
              <a:rPr lang="en-US" sz="900" dirty="0" smtClean="0">
                <a:solidFill>
                  <a:schemeClr val="bg1"/>
                </a:solidFill>
              </a:rPr>
              <a:t>.</a:t>
            </a:r>
            <a:endParaRPr lang="en-US" sz="9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546" y="5962118"/>
            <a:ext cx="1195747" cy="6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48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lacement_No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662940" cy="6858000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37070" y="6444895"/>
            <a:ext cx="509335" cy="30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DA1354-7A2A-FC4F-84A7-F2CC819658B0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86969" y="929716"/>
            <a:ext cx="7886700" cy="1685077"/>
          </a:xfrm>
          <a:prstGeom prst="rect">
            <a:avLst/>
          </a:prstGeom>
        </p:spPr>
        <p:txBody>
          <a:bodyPr>
            <a:spAutoFit/>
          </a:bodyPr>
          <a:lstStyle>
            <a:lvl1pPr marL="234950" indent="-2349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61963" indent="-227013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2000"/>
            </a:lvl2pPr>
            <a:lvl3pPr marL="688975" indent="-227013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800"/>
            </a:lvl3pPr>
            <a:lvl4pPr marL="974725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800"/>
            </a:lvl4pPr>
            <a:lvl5pPr marL="2057400" indent="-228600">
              <a:buClr>
                <a:schemeClr val="tx2"/>
              </a:buClr>
              <a:buFont typeface="Wingdings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86969" y="273054"/>
            <a:ext cx="7886700" cy="4385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 – no sub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998104" y="801084"/>
            <a:ext cx="6545697" cy="1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</a:gra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989" y="6282403"/>
            <a:ext cx="889849" cy="4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9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lacem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662940" cy="6858000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86968" y="717985"/>
            <a:ext cx="7886700" cy="3773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Slide Number Placeholder 2"/>
          <p:cNvSpPr txBox="1">
            <a:spLocks/>
          </p:cNvSpPr>
          <p:nvPr userDrawn="1"/>
        </p:nvSpPr>
        <p:spPr>
          <a:xfrm>
            <a:off x="37070" y="6444895"/>
            <a:ext cx="509335" cy="30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DA1354-7A2A-FC4F-84A7-F2CC819658B0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86968" y="1229751"/>
            <a:ext cx="7886700" cy="1685077"/>
          </a:xfrm>
          <a:prstGeom prst="rect">
            <a:avLst/>
          </a:prstGeom>
        </p:spPr>
        <p:txBody>
          <a:bodyPr>
            <a:spAutoFit/>
          </a:bodyPr>
          <a:lstStyle>
            <a:lvl1pPr marL="234950" indent="-2349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61963" indent="-227013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2000"/>
            </a:lvl2pPr>
            <a:lvl3pPr marL="688975" indent="-227013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800"/>
            </a:lvl3pPr>
            <a:lvl4pPr marL="974725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800"/>
            </a:lvl4pPr>
            <a:lvl5pPr marL="2057400" indent="-228600">
              <a:buClr>
                <a:schemeClr val="tx2"/>
              </a:buClr>
              <a:buFont typeface="Wingdings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86968" y="273054"/>
            <a:ext cx="7886699" cy="4385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 – no sub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04545" y="1142001"/>
            <a:ext cx="6539256" cy="1088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</a:gra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989" y="6282403"/>
            <a:ext cx="889849" cy="4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Company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662940" cy="6858000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37070" y="6444895"/>
            <a:ext cx="509335" cy="30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DA1354-7A2A-FC4F-84A7-F2CC819658B0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77" y="6285873"/>
            <a:ext cx="909661" cy="47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_Char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662940" cy="6858000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37070" y="6444895"/>
            <a:ext cx="509335" cy="30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DA1354-7A2A-FC4F-84A7-F2CC819658B0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81868" y="1818082"/>
            <a:ext cx="7886700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881868" y="2492657"/>
            <a:ext cx="78867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86968" y="273054"/>
            <a:ext cx="7881599" cy="4385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 – no sub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10983" y="783666"/>
            <a:ext cx="6532818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</a:gra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989" y="6282403"/>
            <a:ext cx="889849" cy="4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8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_Chart_No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662940" cy="6858000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37070" y="6444895"/>
            <a:ext cx="509335" cy="30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DA1354-7A2A-FC4F-84A7-F2CC819658B0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886968" y="1775636"/>
            <a:ext cx="78816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86968" y="273054"/>
            <a:ext cx="7881599" cy="4385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 – no sub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04543" y="783666"/>
            <a:ext cx="6539258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</a:gra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989" y="6282403"/>
            <a:ext cx="889849" cy="4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0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66294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989" y="6282403"/>
            <a:ext cx="889849" cy="475207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0" y="6405567"/>
            <a:ext cx="665226" cy="312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DA1354-7A2A-FC4F-84A7-F2CC819658B0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08726" y="584408"/>
            <a:ext cx="4099704" cy="635539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730113" y="1012883"/>
            <a:ext cx="3260725" cy="39687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26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04">
          <p15:clr>
            <a:srgbClr val="FBAE40"/>
          </p15:clr>
        </p15:guide>
        <p15:guide id="3" orient="horz" pos="552">
          <p15:clr>
            <a:srgbClr val="FBAE40"/>
          </p15:clr>
        </p15:guide>
        <p15:guide id="4" pos="5592">
          <p15:clr>
            <a:srgbClr val="FBAE40"/>
          </p15:clr>
        </p15:guide>
        <p15:guide id="5" orient="horz" pos="7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620" y="5065714"/>
            <a:ext cx="7219188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divider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8620" y="4293839"/>
            <a:ext cx="7219188" cy="4801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divider title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424005"/>
            <a:ext cx="33409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2017 MIB Group, Inc. All rights reserved.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Use </a:t>
            </a:r>
            <a:r>
              <a:rPr lang="en-US" sz="800" dirty="0">
                <a:solidFill>
                  <a:schemeClr val="bg1"/>
                </a:solidFill>
              </a:rPr>
              <a:t>of this information without prior MIB approval is strictly </a:t>
            </a:r>
            <a:r>
              <a:rPr lang="en-US" sz="800" dirty="0" smtClean="0">
                <a:solidFill>
                  <a:schemeClr val="bg1"/>
                </a:solidFill>
              </a:rPr>
              <a:t>prohibited.</a:t>
            </a:r>
            <a:endParaRPr lang="en-US" sz="8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546" y="5962118"/>
            <a:ext cx="1195747" cy="6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872" userDrawn="1">
          <p15:clr>
            <a:srgbClr val="FBAE40"/>
          </p15:clr>
        </p15:guide>
        <p15:guide id="3" orient="horz" pos="42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lacement_No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7440"/>
            <a:ext cx="9144000" cy="67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170" y="279402"/>
            <a:ext cx="8229600" cy="4385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 – no sub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6170" y="1044123"/>
            <a:ext cx="3958858" cy="1845120"/>
          </a:xfrm>
          <a:prstGeom prst="rect">
            <a:avLst/>
          </a:prstGeom>
        </p:spPr>
        <p:txBody>
          <a:bodyPr>
            <a:spAutoFit/>
          </a:bodyPr>
          <a:lstStyle>
            <a:lvl1pPr marL="234950" indent="-234950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61963" indent="-227013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2000"/>
            </a:lvl2pPr>
            <a:lvl3pPr marL="688975" indent="-227013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800"/>
            </a:lvl3pPr>
            <a:lvl4pPr marL="974725" indent="-285750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800"/>
            </a:lvl4pPr>
            <a:lvl5pPr marL="2057400" indent="-228600">
              <a:buClr>
                <a:schemeClr val="tx2"/>
              </a:buClr>
              <a:buFont typeface="Wingdings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641342" y="1044123"/>
            <a:ext cx="4044428" cy="1845120"/>
          </a:xfrm>
          <a:prstGeom prst="rect">
            <a:avLst/>
          </a:prstGeom>
        </p:spPr>
        <p:txBody>
          <a:bodyPr>
            <a:spAutoFit/>
          </a:bodyPr>
          <a:lstStyle>
            <a:lvl1pPr marL="234950" indent="-234950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61963" indent="-227013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2000"/>
            </a:lvl2pPr>
            <a:lvl3pPr marL="688975" indent="-227013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800"/>
            </a:lvl3pPr>
            <a:lvl4pPr marL="974725" indent="-285750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800"/>
            </a:lvl4pPr>
            <a:lvl5pPr marL="2057400" indent="-228600">
              <a:buClr>
                <a:schemeClr val="tx2"/>
              </a:buClr>
              <a:buFont typeface="Wingdings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43255"/>
            <a:ext cx="33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2017 MIB Group, Inc. All rights reserved.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Use </a:t>
            </a:r>
            <a:r>
              <a:rPr lang="en-US" sz="800" dirty="0">
                <a:solidFill>
                  <a:schemeClr val="bg1"/>
                </a:solidFill>
              </a:rPr>
              <a:t>of this information without prior MIB approval is strictly prohibited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241407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DA1354-7A2A-FC4F-84A7-F2CC819658B0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73110" y="740121"/>
            <a:ext cx="6865915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</a:gra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989" y="6282403"/>
            <a:ext cx="889849" cy="4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50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lacem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7440"/>
            <a:ext cx="9144000" cy="67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170" y="279402"/>
            <a:ext cx="8229599" cy="4385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 – w/ sub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6170" y="729934"/>
            <a:ext cx="8229599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443255"/>
            <a:ext cx="33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2017 MIB Group, Inc. All rights reserved.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Use </a:t>
            </a:r>
            <a:r>
              <a:rPr lang="en-US" sz="800" dirty="0">
                <a:solidFill>
                  <a:schemeClr val="bg1"/>
                </a:solidFill>
              </a:rPr>
              <a:t>of this information without prior MIB approval is strictly prohibited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241407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DA1354-7A2A-FC4F-84A7-F2CC819658B0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6170" y="1393204"/>
            <a:ext cx="3958858" cy="1845120"/>
          </a:xfrm>
          <a:prstGeom prst="rect">
            <a:avLst/>
          </a:prstGeom>
        </p:spPr>
        <p:txBody>
          <a:bodyPr>
            <a:spAutoFit/>
          </a:bodyPr>
          <a:lstStyle>
            <a:lvl1pPr marL="234950" indent="-234950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61963" indent="-227013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2000"/>
            </a:lvl2pPr>
            <a:lvl3pPr marL="688975" indent="-227013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800"/>
            </a:lvl3pPr>
            <a:lvl4pPr marL="974725" indent="-285750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800"/>
            </a:lvl4pPr>
            <a:lvl5pPr marL="2057400" indent="-228600">
              <a:buClr>
                <a:schemeClr val="tx2"/>
              </a:buClr>
              <a:buFont typeface="Wingdings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641342" y="1393204"/>
            <a:ext cx="4044428" cy="1845120"/>
          </a:xfrm>
          <a:prstGeom prst="rect">
            <a:avLst/>
          </a:prstGeom>
        </p:spPr>
        <p:txBody>
          <a:bodyPr>
            <a:spAutoFit/>
          </a:bodyPr>
          <a:lstStyle>
            <a:lvl1pPr marL="234950" indent="-234950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61963" indent="-227013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2000"/>
            </a:lvl2pPr>
            <a:lvl3pPr marL="688975" indent="-227013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800"/>
            </a:lvl3pPr>
            <a:lvl4pPr marL="974725" indent="-285750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800"/>
            </a:lvl4pPr>
            <a:lvl5pPr marL="2057400" indent="-228600">
              <a:buClr>
                <a:schemeClr val="tx2"/>
              </a:buClr>
              <a:buFont typeface="Wingdings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73110" y="1074963"/>
            <a:ext cx="700879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</a:gra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989" y="6282403"/>
            <a:ext cx="889849" cy="4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Company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7440"/>
            <a:ext cx="9144000" cy="6705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443255"/>
            <a:ext cx="33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2017 MIB Group, Inc. All rights reserved.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Use </a:t>
            </a:r>
            <a:r>
              <a:rPr lang="en-US" sz="800" dirty="0">
                <a:solidFill>
                  <a:schemeClr val="bg1"/>
                </a:solidFill>
              </a:rPr>
              <a:t>of this information without prior MIB approval is strictly prohibited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241407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DA1354-7A2A-FC4F-84A7-F2CC819658B0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56170" y="279402"/>
            <a:ext cx="8269819" cy="4385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 – no sub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73110" y="740121"/>
            <a:ext cx="6865915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</a:gra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989" y="6282403"/>
            <a:ext cx="889849" cy="4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7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Company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7440"/>
            <a:ext cx="9144000" cy="6705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443255"/>
            <a:ext cx="33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2017 MIB Group, Inc. All rights reserved.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Use </a:t>
            </a:r>
            <a:r>
              <a:rPr lang="en-US" sz="800" dirty="0">
                <a:solidFill>
                  <a:schemeClr val="bg1"/>
                </a:solidFill>
              </a:rPr>
              <a:t>of this information without prior MIB approval is strictly prohibited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241407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DA1354-7A2A-FC4F-84A7-F2CC819658B0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989" y="6282403"/>
            <a:ext cx="889849" cy="4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460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7440"/>
            <a:ext cx="9144000" cy="6705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1354-7A2A-FC4F-84A7-F2CC819658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443255"/>
            <a:ext cx="33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2017 MIB Group, Inc. All rights reserved.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Use </a:t>
            </a:r>
            <a:r>
              <a:rPr lang="en-US" sz="800" dirty="0">
                <a:solidFill>
                  <a:schemeClr val="bg1"/>
                </a:solidFill>
              </a:rPr>
              <a:t>of this information without prior MIB approval is strictly prohibited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241407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DA1354-7A2A-FC4F-84A7-F2CC819658B0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8650" y="1649270"/>
            <a:ext cx="7886700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628650" y="2254250"/>
            <a:ext cx="78867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56170" y="279402"/>
            <a:ext cx="8059180" cy="4385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 – no sub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73110" y="740121"/>
            <a:ext cx="6865915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</a:gra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989" y="6282403"/>
            <a:ext cx="889849" cy="4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927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_Chart_No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7440"/>
            <a:ext cx="9144000" cy="6705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1354-7A2A-FC4F-84A7-F2CC819658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443255"/>
            <a:ext cx="33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2017 MIB Group, Inc. All rights reserved.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Use </a:t>
            </a:r>
            <a:r>
              <a:rPr lang="en-US" sz="800" dirty="0">
                <a:solidFill>
                  <a:schemeClr val="bg1"/>
                </a:solidFill>
              </a:rPr>
              <a:t>of this information without prior MIB approval is strictly prohibited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241407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DA1354-7A2A-FC4F-84A7-F2CC819658B0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628650" y="1679944"/>
            <a:ext cx="78867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6170" y="279402"/>
            <a:ext cx="8059180" cy="4385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 – no sub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53" y="6130342"/>
            <a:ext cx="1132647" cy="61287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573110" y="740121"/>
            <a:ext cx="6865915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</a:gra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1750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_Chart_No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7440"/>
            <a:ext cx="9144000" cy="6705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1354-7A2A-FC4F-84A7-F2CC819658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443255"/>
            <a:ext cx="33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2017 MIB Group, Inc. All rights reserved.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Use </a:t>
            </a:r>
            <a:r>
              <a:rPr lang="en-US" sz="800" dirty="0">
                <a:solidFill>
                  <a:schemeClr val="bg1"/>
                </a:solidFill>
              </a:rPr>
              <a:t>of this information without prior MIB approval is strictly prohibited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241407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DA1354-7A2A-FC4F-84A7-F2CC819658B0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1"/>
          </p:nvPr>
        </p:nvSpPr>
        <p:spPr>
          <a:xfrm>
            <a:off x="628650" y="1457325"/>
            <a:ext cx="78867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6170" y="279402"/>
            <a:ext cx="8059180" cy="4385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 – no sub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73110" y="740121"/>
            <a:ext cx="6865915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</a:gra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989" y="6282403"/>
            <a:ext cx="889849" cy="4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693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8827"/>
            <a:ext cx="633222" cy="25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87DA1354-7A2A-FC4F-84A7-F2CC819658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33222" y="6478827"/>
            <a:ext cx="33730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© 2017 MIB Group, Inc. All rights reserved.</a:t>
            </a:r>
          </a:p>
          <a:p>
            <a:r>
              <a:rPr lang="en-US" sz="800" dirty="0">
                <a:solidFill>
                  <a:schemeClr val="tx1"/>
                </a:solidFill>
              </a:rPr>
              <a:t>Use of this information without prior MIB approval is strictly </a:t>
            </a:r>
            <a:r>
              <a:rPr lang="en-US" sz="800" dirty="0" smtClean="0">
                <a:solidFill>
                  <a:schemeClr val="tx1"/>
                </a:solidFill>
              </a:rPr>
              <a:t>prohibited</a:t>
            </a:r>
            <a:r>
              <a:rPr lang="en-US" sz="900" dirty="0" smtClean="0">
                <a:solidFill>
                  <a:schemeClr val="tx1"/>
                </a:solidFill>
              </a:rPr>
              <a:t>.</a:t>
            </a:r>
            <a:endParaRPr lang="en-US" sz="900" dirty="0">
              <a:solidFill>
                <a:schemeClr val="tx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3" r:id="rId4"/>
    <p:sldLayoutId id="2147483695" r:id="rId5"/>
    <p:sldLayoutId id="2147483708" r:id="rId6"/>
    <p:sldLayoutId id="2147483696" r:id="rId7"/>
    <p:sldLayoutId id="2147483706" r:id="rId8"/>
    <p:sldLayoutId id="2147483707" r:id="rId9"/>
    <p:sldLayoutId id="2147483691" r:id="rId10"/>
    <p:sldLayoutId id="2147483694" r:id="rId11"/>
    <p:sldLayoutId id="2147483697" r:id="rId12"/>
    <p:sldLayoutId id="2147483692" r:id="rId13"/>
    <p:sldLayoutId id="2147483699" r:id="rId14"/>
    <p:sldLayoutId id="214748370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rhodes@mib.com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860" y="4293839"/>
            <a:ext cx="5626100" cy="867930"/>
          </a:xfrm>
        </p:spPr>
        <p:txBody>
          <a:bodyPr/>
          <a:lstStyle/>
          <a:p>
            <a:r>
              <a:rPr lang="en-US" dirty="0" smtClean="0"/>
              <a:t>Mortality Trends</a:t>
            </a:r>
            <a:br>
              <a:rPr lang="en-US" dirty="0" smtClean="0"/>
            </a:br>
            <a:r>
              <a:rPr lang="en-US" dirty="0" smtClean="0"/>
              <a:t>The Good, the Bad and the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8668" y="4293839"/>
            <a:ext cx="3035332" cy="11264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Tom Rhodes, FSA, MAAA, FCA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Vice President &amp; Actuarial Director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MIB </a:t>
            </a:r>
          </a:p>
          <a:p>
            <a:endParaRPr lang="en-US" dirty="0"/>
          </a:p>
          <a:p>
            <a:r>
              <a:rPr lang="en-US" dirty="0" smtClean="0"/>
              <a:t>trhodes@mib.com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35" y="134226"/>
            <a:ext cx="5040547" cy="96479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71635" y="1200727"/>
            <a:ext cx="2392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Session 2.2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Thursday, April 27, 2017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10:30 – 11:45 AM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6968" y="1396005"/>
            <a:ext cx="7886700" cy="437555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 2009 – 2013 Data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PBR VM-51 Data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Additional SOA 2009 and 2010 Data</a:t>
            </a:r>
          </a:p>
          <a:p>
            <a:pPr>
              <a:lnSpc>
                <a:spcPct val="200000"/>
              </a:lnSpc>
            </a:pPr>
            <a:r>
              <a:rPr lang="en-US" dirty="0"/>
              <a:t>Attained Age 60+ and Issue Age 18+</a:t>
            </a:r>
          </a:p>
          <a:p>
            <a:pPr>
              <a:lnSpc>
                <a:spcPct val="200000"/>
              </a:lnSpc>
            </a:pPr>
            <a:r>
              <a:rPr lang="en-US" dirty="0"/>
              <a:t>Total of 3,626,553 observations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6968" y="273054"/>
            <a:ext cx="7886699" cy="784830"/>
          </a:xfrm>
        </p:spPr>
        <p:txBody>
          <a:bodyPr/>
          <a:lstStyle/>
          <a:p>
            <a:r>
              <a:rPr lang="en-US" dirty="0"/>
              <a:t>Evaluating the Future - Predictive Model </a:t>
            </a:r>
            <a:br>
              <a:rPr lang="en-US" dirty="0"/>
            </a:br>
            <a:r>
              <a:rPr lang="en-US" dirty="0"/>
              <a:t>Older Age Mortality (OAM) Model</a:t>
            </a:r>
          </a:p>
        </p:txBody>
      </p:sp>
    </p:spTree>
    <p:extLst>
      <p:ext uri="{BB962C8B-B14F-4D97-AF65-F5344CB8AC3E}">
        <p14:creationId xmlns:p14="http://schemas.microsoft.com/office/powerpoint/2010/main" val="14263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Age Mortality Model -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6170" y="1358159"/>
            <a:ext cx="8059757" cy="40908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Programming language: </a:t>
            </a:r>
            <a:r>
              <a:rPr lang="en-US" b="1" dirty="0"/>
              <a:t>R</a:t>
            </a:r>
          </a:p>
          <a:p>
            <a:pPr>
              <a:lnSpc>
                <a:spcPct val="150000"/>
              </a:lnSpc>
            </a:pPr>
            <a:r>
              <a:rPr lang="en-US" dirty="0"/>
              <a:t>Generalized Linear Model – </a:t>
            </a:r>
            <a:r>
              <a:rPr lang="en-US" b="1" dirty="0"/>
              <a:t>Zero Inflated Poisson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More interpretable than machine learning methods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Very good predictive power for low-dimensional data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Zero-Inflated Poisson in two stages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Binomial determine ‘true’ zeros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Poisson concerns a random event containing zero count data</a:t>
            </a:r>
          </a:p>
        </p:txBody>
      </p:sp>
    </p:spTree>
    <p:extLst>
      <p:ext uri="{BB962C8B-B14F-4D97-AF65-F5344CB8AC3E}">
        <p14:creationId xmlns:p14="http://schemas.microsoft.com/office/powerpoint/2010/main" val="14155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OAM Model - Zero-Inflated Poisson (ZIP)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6169" y="1044123"/>
            <a:ext cx="8142885" cy="2519664"/>
          </a:xfrm>
        </p:spPr>
        <p:txBody>
          <a:bodyPr/>
          <a:lstStyle/>
          <a:p>
            <a:r>
              <a:rPr lang="en-US" dirty="0"/>
              <a:t>The number of deaths for a small group of policies is often 0.</a:t>
            </a:r>
          </a:p>
          <a:p>
            <a:r>
              <a:rPr lang="en-US" dirty="0"/>
              <a:t>ZIP distinguishes between ‘true’ zeroes and ‘excess’ zeroes.</a:t>
            </a:r>
          </a:p>
          <a:p>
            <a:pPr marL="0" lvl="3" indent="0">
              <a:spcBef>
                <a:spcPts val="1000"/>
              </a:spcBef>
              <a:buNone/>
            </a:pPr>
            <a:r>
              <a:rPr lang="en-US" dirty="0"/>
              <a:t>          </a:t>
            </a:r>
            <a:r>
              <a:rPr lang="en-US" b="1" i="1" dirty="0"/>
              <a:t>Sparse Data: Are lack of deaths in groupings ‘true’ zeroes or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          due </a:t>
            </a:r>
            <a:r>
              <a:rPr lang="en-US" b="1" i="1" dirty="0"/>
              <a:t>to low exposure?</a:t>
            </a:r>
          </a:p>
          <a:p>
            <a:r>
              <a:rPr lang="en-US" dirty="0"/>
              <a:t>An actuarial student did not ‘Pass an Exam’: ‘true’ or ‘excess’ zero?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4555" t="21240" r="32242" b="38164"/>
          <a:stretch/>
        </p:blipFill>
        <p:spPr bwMode="auto">
          <a:xfrm>
            <a:off x="1725687" y="3405109"/>
            <a:ext cx="5603847" cy="2527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02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OAM Model – Interpretation of Poisson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6170" y="1044123"/>
                <a:ext cx="8229600" cy="4805803"/>
              </a:xfrm>
            </p:spPr>
            <p:txBody>
              <a:bodyPr/>
              <a:lstStyle/>
              <a:p>
                <a:r>
                  <a:rPr lang="en-US" dirty="0"/>
                  <a:t>Poisson part of ZIP regression uses Log link function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𝐿𝑜𝑔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𝑁𝑢𝑚𝑏𝑒𝑟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𝑑𝑒𝑎𝑡h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𝐸𝑥𝑝𝑜𝑠𝑢𝑟𝑒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The </a:t>
                </a:r>
                <a:r>
                  <a:rPr lang="en-US" dirty="0" err="1"/>
                  <a:t>exponentiated</a:t>
                </a:r>
                <a:r>
                  <a:rPr lang="en-US" dirty="0"/>
                  <a:t> parameters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/>
                  <a:t>) are interpreted as multiplicative effects on the rate for the groups of policies that are not excess zeroes.</a:t>
                </a:r>
              </a:p>
              <a:p>
                <a:r>
                  <a:rPr lang="en-US" dirty="0"/>
                  <a:t>For a given coefficient pertaining to a unit change in a variable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/>
                  <a:t>for example, Issue Age):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- </a:t>
                </a:r>
                <a:r>
                  <a:rPr lang="en-US" dirty="0" err="1"/>
                  <a:t>exponentiated</a:t>
                </a:r>
                <a:r>
                  <a:rPr lang="en-US" dirty="0"/>
                  <a:t> values greater than 1 raise the mortality rate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- </a:t>
                </a:r>
                <a:r>
                  <a:rPr lang="en-US" dirty="0" err="1"/>
                  <a:t>exponentiated</a:t>
                </a:r>
                <a:r>
                  <a:rPr lang="en-US" dirty="0"/>
                  <a:t> values less than 1 lower the rate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6170" y="1044123"/>
                <a:ext cx="8229600" cy="4805803"/>
              </a:xfrm>
              <a:blipFill rotWithShape="0">
                <a:blip r:embed="rId2"/>
                <a:stretch>
                  <a:fillRect l="-667" t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OAM Model – Zero Inflated Poisson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6170" y="1044123"/>
            <a:ext cx="8229600" cy="5375831"/>
          </a:xfrm>
        </p:spPr>
        <p:txBody>
          <a:bodyPr/>
          <a:lstStyle/>
          <a:p>
            <a:r>
              <a:rPr lang="en-US" dirty="0"/>
              <a:t>Binomial Logistical Regression</a:t>
            </a:r>
          </a:p>
          <a:p>
            <a:pPr lvl="1"/>
            <a:r>
              <a:rPr lang="en-US" dirty="0"/>
              <a:t>Removes Excess Zeros</a:t>
            </a:r>
          </a:p>
          <a:p>
            <a:pPr lvl="1"/>
            <a:r>
              <a:rPr lang="en-US" dirty="0"/>
              <a:t>Most variables are statistically significant results </a:t>
            </a:r>
          </a:p>
          <a:p>
            <a:pPr lvl="1"/>
            <a:endParaRPr lang="en-US" dirty="0"/>
          </a:p>
          <a:p>
            <a:r>
              <a:rPr lang="en-US" dirty="0"/>
              <a:t>Poisson Regression</a:t>
            </a:r>
          </a:p>
          <a:p>
            <a:pPr lvl="1"/>
            <a:r>
              <a:rPr lang="en-US" dirty="0"/>
              <a:t>Includes True Zeros</a:t>
            </a:r>
          </a:p>
          <a:p>
            <a:pPr lvl="1"/>
            <a:r>
              <a:rPr lang="en-US" dirty="0"/>
              <a:t>Statistically significant results for all variables</a:t>
            </a:r>
          </a:p>
          <a:p>
            <a:pPr lvl="2"/>
            <a:r>
              <a:rPr lang="en-US" dirty="0"/>
              <a:t>Gender</a:t>
            </a:r>
          </a:p>
          <a:p>
            <a:pPr lvl="2"/>
            <a:r>
              <a:rPr lang="en-US" dirty="0"/>
              <a:t>Issue Age</a:t>
            </a:r>
          </a:p>
          <a:p>
            <a:pPr lvl="2"/>
            <a:r>
              <a:rPr lang="en-US" dirty="0"/>
              <a:t>Attained Age</a:t>
            </a:r>
          </a:p>
          <a:p>
            <a:pPr lvl="2"/>
            <a:r>
              <a:rPr lang="en-US" dirty="0"/>
              <a:t>Face Amount</a:t>
            </a:r>
          </a:p>
          <a:p>
            <a:pPr lvl="2"/>
            <a:r>
              <a:rPr lang="en-US" dirty="0"/>
              <a:t>Class Distinction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OAM Model - Class Distinction Variable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950" y="890995"/>
            <a:ext cx="8266039" cy="141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VM-51 fields were replaced with the new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Class Distinction</a:t>
            </a:r>
            <a:r>
              <a:rPr lang="en-US" sz="2000" dirty="0" smtClean="0"/>
              <a:t> variable in order to decrease </a:t>
            </a:r>
            <a:br>
              <a:rPr lang="en-US" sz="2000" dirty="0" smtClean="0"/>
            </a:br>
            <a:r>
              <a:rPr lang="en-US" sz="2000" dirty="0" smtClean="0"/>
              <a:t>the number of variables in the model.</a:t>
            </a:r>
            <a:endParaRPr lang="en-US" sz="20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36" y="1599636"/>
            <a:ext cx="8852140" cy="4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OAM Model 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70819" y="988292"/>
                <a:ext cx="8711725" cy="5749636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marL="229228" indent="-229228" algn="l" defTabSz="452227" rtl="0" eaLnBrk="1" fontAlgn="base" hangingPunct="1">
                  <a:spcBef>
                    <a:spcPts val="1225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400" kern="120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lvl1pPr>
                <a:lvl2pPr marL="510329" indent="-281104" algn="l" defTabSz="452227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200" kern="120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lvl2pPr>
                <a:lvl3pPr marL="733304" indent="-223014" algn="l" defTabSz="452227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 kern="120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lvl3pPr>
                <a:lvl4pPr marL="1582836" indent="-226089" algn="l" defTabSz="452227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5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35045" indent="-226089" algn="l" defTabSz="452227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5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487258" indent="-226089" algn="l" defTabSz="452227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39553" indent="-226089" algn="l" defTabSz="452227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91750" indent="-226089" algn="l" defTabSz="452227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43979" indent="-226089" algn="l" defTabSz="452227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2227" rtl="0" eaLnBrk="1" fontAlgn="base" latinLnBrk="0" hangingPunct="1">
                  <a:lnSpc>
                    <a:spcPct val="100000"/>
                  </a:lnSpc>
                  <a:spcBef>
                    <a:spcPts val="1225"/>
                  </a:spcBef>
                  <a:spcAft>
                    <a:spcPct val="0"/>
                  </a:spcAft>
                  <a:buClr>
                    <a:srgbClr val="B95915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10 fold Cross Validation Method </a:t>
                </a:r>
                <a:b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where the data is partitioned into 10 subsamples 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and 10</a:t>
                </a:r>
                <a:r>
                  <a:rPr kumimoji="0" lang="en-US" sz="36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validations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performed, with each subsample used as validation data</a:t>
                </a:r>
                <a:r>
                  <a:rPr kumimoji="0" lang="en-US" sz="36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</a:t>
                </a:r>
                <a:r>
                  <a:rPr kumimoji="0" lang="en-US" sz="3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/>
                </a:r>
                <a:br>
                  <a:rPr kumimoji="0" lang="en-US" sz="3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endParaRPr kumimoji="0" lang="en-US" sz="33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defTabSz="452227" rtl="0" eaLnBrk="1" fontAlgn="base" latinLnBrk="0" hangingPunct="1">
                  <a:lnSpc>
                    <a:spcPct val="100000"/>
                  </a:lnSpc>
                  <a:spcBef>
                    <a:spcPts val="1225"/>
                  </a:spcBef>
                  <a:spcAft>
                    <a:spcPct val="0"/>
                  </a:spcAft>
                  <a:buClr>
                    <a:srgbClr val="B95915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en-US" sz="33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Evaluation </a:t>
                </a:r>
                <a:r>
                  <a:rPr kumimoji="0" lang="en-US" sz="33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metric 1: </a:t>
                </a:r>
                <a:r>
                  <a:rPr kumimoji="0" lang="en-US" sz="3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/>
                </a:r>
                <a:br>
                  <a:rPr kumimoji="0" lang="en-US" sz="3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3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Root </a:t>
                </a:r>
                <a:r>
                  <a:rPr kumimoji="0" lang="en-US" sz="3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Mean Square Error – measures standard deviation </a:t>
                </a:r>
                <a:r>
                  <a:rPr kumimoji="0" lang="en-US" sz="3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of </a:t>
                </a:r>
                <a:r>
                  <a:rPr kumimoji="0" lang="en-US" sz="3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residuals. </a:t>
                </a:r>
              </a:p>
              <a:p>
                <a:pPr marL="0" marR="0" lvl="0" indent="0" algn="l" defTabSz="452227" rtl="0" eaLnBrk="1" fontAlgn="base" latinLnBrk="0" hangingPunct="1">
                  <a:lnSpc>
                    <a:spcPct val="100000"/>
                  </a:lnSpc>
                  <a:spcBef>
                    <a:spcPts val="1225"/>
                  </a:spcBef>
                  <a:spcAft>
                    <a:spcPct val="0"/>
                  </a:spcAft>
                  <a:buClr>
                    <a:srgbClr val="B95915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en-US" sz="3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  		</a:t>
                </a:r>
                <a14:m>
                  <m:oMath xmlns:m="http://schemas.openxmlformats.org/officeDocument/2006/math">
                    <m:r>
                      <a:rPr kumimoji="0" lang="en-US" sz="33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𝑅𝑀𝑆𝐸</m:t>
                    </m:r>
                    <m:r>
                      <a:rPr kumimoji="0" lang="en-US" sz="33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 </m:t>
                    </m:r>
                    <m:rad>
                      <m:radPr>
                        <m:degHide m:val="on"/>
                        <m:ctrlPr>
                          <a:rPr kumimoji="0" lang="en-US" sz="33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𝑖</m:t>
                            </m:r>
                          </m:sub>
                          <m:sup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0" lang="en-US" sz="33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33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33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3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0" lang="en-US" sz="33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𝐴𝑐𝑡𝑢𝑎𝑙</m:t>
                                        </m:r>
                                      </m:sub>
                                    </m:sSub>
                                    <m:r>
                                      <a:rPr kumimoji="0" lang="en-US" sz="33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 − </m:t>
                                    </m:r>
                                    <m:sSub>
                                      <m:sSubPr>
                                        <m:ctrlPr>
                                          <a:rPr kumimoji="0" lang="en-US" sz="33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3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0" lang="en-US" sz="33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𝑃𝑟𝑒𝑑𝑖𝑐𝑡𝑒𝑑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kumimoji="0" lang="en-US" sz="33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kumimoji="0" lang="en-US" sz="33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endPara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452227" rtl="0" eaLnBrk="1" fontAlgn="base" latinLnBrk="0" hangingPunct="1">
                  <a:lnSpc>
                    <a:spcPct val="100000"/>
                  </a:lnSpc>
                  <a:spcBef>
                    <a:spcPts val="1225"/>
                  </a:spcBef>
                  <a:spcAft>
                    <a:spcPct val="0"/>
                  </a:spcAft>
                  <a:buClr>
                    <a:srgbClr val="B95915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endPara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452227" rtl="0" eaLnBrk="1" fontAlgn="base" latinLnBrk="0" hangingPunct="1">
                  <a:lnSpc>
                    <a:spcPct val="100000"/>
                  </a:lnSpc>
                  <a:spcBef>
                    <a:spcPts val="1225"/>
                  </a:spcBef>
                  <a:spcAft>
                    <a:spcPct val="0"/>
                  </a:spcAft>
                  <a:buClr>
                    <a:srgbClr val="B95915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en-US" sz="3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	   	Our model’s CV - RMSE = 0.874 </a:t>
                </a:r>
                <a:r>
                  <a:rPr kumimoji="0" lang="en-US" sz="3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/>
                </a:r>
                <a:br>
                  <a:rPr kumimoji="0" lang="en-US" sz="3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endPara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452227" rtl="0" eaLnBrk="1" fontAlgn="base" latinLnBrk="0" hangingPunct="1">
                  <a:lnSpc>
                    <a:spcPct val="100000"/>
                  </a:lnSpc>
                  <a:spcBef>
                    <a:spcPts val="1225"/>
                  </a:spcBef>
                  <a:spcAft>
                    <a:spcPct val="0"/>
                  </a:spcAft>
                  <a:buClr>
                    <a:srgbClr val="B95915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en-US" sz="33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Evaluation </a:t>
                </a:r>
                <a:r>
                  <a:rPr kumimoji="0" lang="en-US" sz="33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metric 2</a:t>
                </a:r>
                <a:r>
                  <a:rPr kumimoji="0" lang="en-US" sz="33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</a:t>
                </a:r>
                <a:endPara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457189" marR="0" lvl="1" indent="0" algn="l" defTabSz="452227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95915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en-US" sz="3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			</a:t>
                </a:r>
                <a14:m>
                  <m:oMath xmlns:m="http://schemas.openxmlformats.org/officeDocument/2006/math">
                    <m:r>
                      <a:rPr kumimoji="0" lang="en-US" sz="33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𝐴𝐸</m:t>
                    </m:r>
                    <m:r>
                      <a:rPr kumimoji="0" lang="en-US" sz="33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kumimoji="0" lang="en-US" sz="33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𝑅𝑎𝑡𝑖𝑜</m:t>
                    </m:r>
                    <m:r>
                      <a:rPr kumimoji="0" lang="en-US" sz="33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 </m:t>
                    </m:r>
                    <m:f>
                      <m:fPr>
                        <m:ctrlPr>
                          <a:rPr kumimoji="0" lang="en-US" sz="33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𝐴𝑐𝑡𝑢𝑎𝑙</m:t>
                            </m:r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 </m:t>
                            </m:r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𝑁𝑢𝑚𝑏𝑒𝑟</m:t>
                            </m:r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 </m:t>
                            </m:r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𝑜𝑓</m:t>
                            </m:r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 </m:t>
                            </m:r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𝐷𝑒𝑎𝑡h𝑠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𝑃𝑟𝑒𝑑𝑖𝑐𝑡𝑒𝑑</m:t>
                            </m:r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 </m:t>
                            </m:r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𝑁𝑢𝑚𝑏𝑒𝑟</m:t>
                            </m:r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 </m:t>
                            </m:r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𝑜𝑓</m:t>
                            </m:r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 </m:t>
                            </m:r>
                            <m:r>
                              <a:rPr kumimoji="0" lang="en-US" sz="3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𝐷𝑒𝑎𝑡h𝑠</m:t>
                            </m:r>
                          </m:e>
                        </m:nary>
                      </m:den>
                    </m:f>
                  </m:oMath>
                </a14:m>
                <a:endPara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457189" marR="0" lvl="1" indent="0" algn="l" defTabSz="452227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95915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endPara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457189" marR="0" lvl="1" indent="0" algn="l" defTabSz="452227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95915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en-US" sz="3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		Our Model’s CV to AE ratio = 100.1%</a:t>
                </a:r>
              </a:p>
              <a:p>
                <a:pPr marL="457189" marR="0" lvl="1" indent="0" algn="l" defTabSz="452227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95915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9" y="988292"/>
                <a:ext cx="8711725" cy="5749636"/>
              </a:xfrm>
              <a:prstGeom prst="rect">
                <a:avLst/>
              </a:prstGeom>
              <a:blipFill rotWithShape="0">
                <a:blip r:embed="rId2"/>
                <a:stretch>
                  <a:fillRect l="-770" t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5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6968" y="273054"/>
            <a:ext cx="7886699" cy="784830"/>
          </a:xfrm>
        </p:spPr>
        <p:txBody>
          <a:bodyPr/>
          <a:lstStyle/>
          <a:p>
            <a:r>
              <a:rPr lang="en-US" dirty="0"/>
              <a:t>2009-2013 Data - A/E Ratios</a:t>
            </a:r>
            <a:br>
              <a:rPr lang="en-US" dirty="0"/>
            </a:br>
            <a:r>
              <a:rPr lang="en-US" dirty="0"/>
              <a:t>OAM ZIP Model – Actual/Predicted Ratio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9263"/>
              </p:ext>
            </p:extLst>
          </p:nvPr>
        </p:nvGraphicFramePr>
        <p:xfrm>
          <a:off x="789408" y="1427538"/>
          <a:ext cx="8081818" cy="463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9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6170" y="979468"/>
            <a:ext cx="8229600" cy="5286062"/>
          </a:xfrm>
        </p:spPr>
        <p:txBody>
          <a:bodyPr/>
          <a:lstStyle/>
          <a:p>
            <a:r>
              <a:rPr lang="en-US" dirty="0"/>
              <a:t>SOA Individual Life Studies Show Mortality Improvement</a:t>
            </a:r>
          </a:p>
          <a:p>
            <a:r>
              <a:rPr lang="en-US" dirty="0"/>
              <a:t>Linear Regression</a:t>
            </a:r>
          </a:p>
          <a:p>
            <a:pPr lvl="1"/>
            <a:r>
              <a:rPr lang="en-US" dirty="0"/>
              <a:t>More improvement for Males than Females</a:t>
            </a:r>
          </a:p>
          <a:p>
            <a:pPr lvl="1"/>
            <a:r>
              <a:rPr lang="en-US" dirty="0"/>
              <a:t>Improvement concentrated in Nonsmokers</a:t>
            </a:r>
          </a:p>
          <a:p>
            <a:pPr lvl="1"/>
            <a:r>
              <a:rPr lang="en-US" dirty="0"/>
              <a:t>Female Smoker Standard shows increase in mortality</a:t>
            </a:r>
          </a:p>
          <a:p>
            <a:r>
              <a:rPr lang="en-US" dirty="0"/>
              <a:t>Zero Inflated Poisson Model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Two step process – Binomial then Poisson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Statistically significant results for all </a:t>
            </a:r>
            <a:r>
              <a:rPr lang="en-US" dirty="0" smtClean="0"/>
              <a:t>variables</a:t>
            </a:r>
            <a:br>
              <a:rPr lang="en-US" dirty="0" smtClean="0"/>
            </a:br>
            <a:endParaRPr lang="en-US" dirty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Gender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Issue Age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Attained Age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Face Amount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Class Distinction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332602"/>
            <a:ext cx="4738255" cy="345892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14401" y="4522046"/>
            <a:ext cx="3415371" cy="11695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Tom Rhodes FSA, MAAA, FCA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Vice President &amp; Actuarial Director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trhodes@mib.com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781-751-6460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029530" y="701189"/>
            <a:ext cx="5661890" cy="896701"/>
          </a:xfrm>
          <a:prstGeom prst="rect">
            <a:avLst/>
          </a:prstGeo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9589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86969" y="1280698"/>
            <a:ext cx="7886700" cy="5080878"/>
          </a:xfrm>
        </p:spPr>
        <p:txBody>
          <a:bodyPr/>
          <a:lstStyle/>
          <a:p>
            <a:r>
              <a:rPr lang="en-US" dirty="0"/>
              <a:t>Individually Underwritten Life Insurance</a:t>
            </a:r>
          </a:p>
          <a:p>
            <a:pPr lvl="1"/>
            <a:r>
              <a:rPr lang="en-US" dirty="0"/>
              <a:t>Issue Ages 18+</a:t>
            </a:r>
          </a:p>
          <a:p>
            <a:pPr lvl="1"/>
            <a:r>
              <a:rPr lang="en-US" dirty="0"/>
              <a:t>Attained Ages 60+</a:t>
            </a:r>
          </a:p>
          <a:p>
            <a:r>
              <a:rPr lang="en-US" dirty="0"/>
              <a:t>Past and Present</a:t>
            </a:r>
          </a:p>
          <a:p>
            <a:pPr lvl="1"/>
            <a:r>
              <a:rPr lang="en-US" dirty="0"/>
              <a:t>Individual Year Mortality Results</a:t>
            </a:r>
          </a:p>
          <a:p>
            <a:pPr lvl="1"/>
            <a:r>
              <a:rPr lang="en-US" dirty="0"/>
              <a:t>Individual Company Variability </a:t>
            </a:r>
          </a:p>
          <a:p>
            <a:r>
              <a:rPr lang="en-US" dirty="0"/>
              <a:t>Evaluating the Future</a:t>
            </a:r>
          </a:p>
          <a:p>
            <a:pPr lvl="1"/>
            <a:r>
              <a:rPr lang="en-US" dirty="0"/>
              <a:t>Linear Regression</a:t>
            </a:r>
          </a:p>
          <a:p>
            <a:pPr lvl="1"/>
            <a:r>
              <a:rPr lang="en-US" dirty="0"/>
              <a:t>Time-Series Analysis</a:t>
            </a:r>
          </a:p>
          <a:p>
            <a:pPr lvl="1"/>
            <a:r>
              <a:rPr lang="en-US" dirty="0"/>
              <a:t>Predictive Model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Industry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1752600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95021"/>
              </p:ext>
            </p:extLst>
          </p:nvPr>
        </p:nvGraphicFramePr>
        <p:xfrm>
          <a:off x="409881" y="2391076"/>
          <a:ext cx="8151758" cy="2968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070"/>
                <a:gridCol w="1730326"/>
                <a:gridCol w="1845681"/>
                <a:gridCol w="1845681"/>
              </a:tblGrid>
              <a:tr h="490192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000" b="1" u="none" strike="noStrike" dirty="0">
                          <a:effectLst/>
                        </a:rPr>
                        <a:t>Observation Year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7AC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000" b="1" u="none" strike="noStrike" dirty="0">
                          <a:effectLst/>
                        </a:rPr>
                        <a:t>Female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7AC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000" b="1" u="none" strike="noStrike" dirty="0">
                          <a:effectLst/>
                        </a:rPr>
                        <a:t>Male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7AC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000" b="1" u="none" strike="noStrike" dirty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7AC6D6"/>
                    </a:solidFill>
                  </a:tcPr>
                </a:tc>
              </a:tr>
              <a:tr h="413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2003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111.1%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120.2%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117.5%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13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2005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100.8%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112.0%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108.8%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13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2007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106.1%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108.0%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107.4%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13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2009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100.8%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100.7%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100.8%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13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2011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104.1%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97.5%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99.6%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13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2013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96.4%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94.9%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95.3%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09881" y="1711737"/>
            <a:ext cx="8229600" cy="982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/>
              <a:t>A/E Ratios by Face Amount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Expected Based on 2015 VBT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6170" y="279402"/>
            <a:ext cx="8059180" cy="1131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Individually Underwritten Life Insurance</a:t>
            </a:r>
            <a:br>
              <a:rPr lang="en-US" sz="2500" dirty="0" smtClean="0"/>
            </a:br>
            <a:r>
              <a:rPr lang="en-US" sz="2500" dirty="0" smtClean="0"/>
              <a:t>Issue Ages 18+; Attained Ages 60+</a:t>
            </a:r>
            <a:br>
              <a:rPr lang="en-US" sz="2500" dirty="0" smtClean="0"/>
            </a:br>
            <a:r>
              <a:rPr lang="en-US" sz="2500" dirty="0" smtClean="0"/>
              <a:t>(SOA 2003-2008; SOA +PBR 2009; PBR 2010-2013)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777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/>
          </p:cNvPicPr>
          <p:nvPr/>
        </p:nvPicPr>
        <p:blipFill rotWithShape="1">
          <a:blip r:embed="rId2"/>
          <a:srcRect l="2181" t="48062" r="80030" b="17442"/>
          <a:stretch/>
        </p:blipFill>
        <p:spPr bwMode="auto">
          <a:xfrm>
            <a:off x="593437" y="2387600"/>
            <a:ext cx="716280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Placeholder 1"/>
          <p:cNvSpPr txBox="1">
            <a:spLocks/>
          </p:cNvSpPr>
          <p:nvPr/>
        </p:nvSpPr>
        <p:spPr>
          <a:xfrm>
            <a:off x="593437" y="988290"/>
            <a:ext cx="8305800" cy="1791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/>
              <a:t>Industry Average A/E Ratios</a:t>
            </a:r>
            <a:r>
              <a:rPr lang="en-US" sz="2000" dirty="0" smtClean="0"/>
              <a:t>: Horizontal Line </a:t>
            </a:r>
          </a:p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/>
              <a:t>Individual Company </a:t>
            </a:r>
          </a:p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Dots are A/E Ratios</a:t>
            </a:r>
          </a:p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Vertical Lines are 95% Confidence Intervals</a:t>
            </a: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93437" y="273054"/>
            <a:ext cx="7886700" cy="4385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Life Industry Results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62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86969" y="1179098"/>
            <a:ext cx="7545831" cy="532453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underlying data is for attained ages 60+ </a:t>
            </a: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chemeClr val="tx1"/>
                </a:solidFill>
              </a:rPr>
              <a:t>the years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2003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2013.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Observation Years (2003 – 2013) are plotted on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X-axis of the </a:t>
            </a:r>
            <a:r>
              <a:rPr lang="en-US" dirty="0" smtClean="0">
                <a:solidFill>
                  <a:schemeClr val="tx1"/>
                </a:solidFill>
              </a:rPr>
              <a:t>graph.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A/E ratio by Amount using the 2015 VBT is plotted on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Y-axis of the </a:t>
            </a:r>
            <a:r>
              <a:rPr lang="en-US" dirty="0" smtClean="0">
                <a:solidFill>
                  <a:schemeClr val="tx1"/>
                </a:solidFill>
              </a:rPr>
              <a:t>graph.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dotted line is the simple linear regression line passing through the actual A/E ratios from the underlying </a:t>
            </a:r>
            <a:r>
              <a:rPr lang="en-US" dirty="0" smtClean="0">
                <a:solidFill>
                  <a:schemeClr val="tx1"/>
                </a:solidFill>
              </a:rPr>
              <a:t>data.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 negative slope for the linear regression indicates a mortality improvement among the </a:t>
            </a:r>
            <a:r>
              <a:rPr lang="en-US" dirty="0" smtClean="0">
                <a:solidFill>
                  <a:schemeClr val="tx1"/>
                </a:solidFill>
              </a:rPr>
              <a:t>group.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 positive slope for the linear regression indicates a worsening mortality among the </a:t>
            </a:r>
            <a:r>
              <a:rPr lang="en-US" dirty="0" smtClean="0">
                <a:solidFill>
                  <a:schemeClr val="tx1"/>
                </a:solidFill>
              </a:rPr>
              <a:t>group.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6969" y="273054"/>
            <a:ext cx="7886700" cy="438582"/>
          </a:xfrm>
        </p:spPr>
        <p:txBody>
          <a:bodyPr/>
          <a:lstStyle/>
          <a:p>
            <a:r>
              <a:rPr lang="en-US" dirty="0"/>
              <a:t>Evaluating the </a:t>
            </a:r>
            <a:r>
              <a:rPr lang="en-US" dirty="0" smtClean="0"/>
              <a:t>Future Linear </a:t>
            </a:r>
            <a:r>
              <a:rPr lang="en-US" dirty="0"/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30641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066948"/>
              </p:ext>
            </p:extLst>
          </p:nvPr>
        </p:nvGraphicFramePr>
        <p:xfrm>
          <a:off x="153961" y="2135710"/>
          <a:ext cx="4418039" cy="351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6170" y="891097"/>
            <a:ext cx="8826375" cy="10374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The slope for both genders is negative.</a:t>
            </a:r>
          </a:p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The slope for males is steeper than that for females.</a:t>
            </a:r>
          </a:p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Indicates a higher mortality improvement rate among males than females.</a:t>
            </a:r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595073"/>
              </p:ext>
            </p:extLst>
          </p:nvPr>
        </p:nvGraphicFramePr>
        <p:xfrm>
          <a:off x="4761701" y="2144818"/>
          <a:ext cx="4225281" cy="350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91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Smoker Status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6170" y="869221"/>
            <a:ext cx="8410739" cy="1124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The slope for Non-Smokers is steeper than that for Smokers.</a:t>
            </a:r>
          </a:p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Indicates a higher mortality improvement rate among Non-Smokers </a:t>
            </a:r>
            <a:br>
              <a:rPr lang="en-US" sz="2000" dirty="0" smtClean="0"/>
            </a:br>
            <a:r>
              <a:rPr lang="en-US" sz="2000" dirty="0" smtClean="0"/>
              <a:t>than Smokers.</a:t>
            </a:r>
          </a:p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Smokers have a low mortality improvement rate.</a:t>
            </a:r>
            <a:endParaRPr lang="en-US" sz="2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546785"/>
              </p:ext>
            </p:extLst>
          </p:nvPr>
        </p:nvGraphicFramePr>
        <p:xfrm>
          <a:off x="110836" y="2281382"/>
          <a:ext cx="4374924" cy="378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723022"/>
              </p:ext>
            </p:extLst>
          </p:nvPr>
        </p:nvGraphicFramePr>
        <p:xfrm>
          <a:off x="4593585" y="2281382"/>
          <a:ext cx="4374924" cy="378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89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- Smoker Class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170" y="1018167"/>
            <a:ext cx="8059180" cy="12447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kern="0" dirty="0" smtClean="0"/>
              <a:t>Female Smoker – Standard Class has positive slope indicating increasing mortality.</a:t>
            </a:r>
            <a:br>
              <a:rPr lang="en-US" sz="2000" kern="0" dirty="0" smtClean="0"/>
            </a:br>
            <a:endParaRPr lang="en-US" sz="2000" kern="0" dirty="0" smtClean="0"/>
          </a:p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kern="0" dirty="0" smtClean="0"/>
              <a:t>Female – Smoker – Preferred Class has mortality improvement but variability skews results of linear regression.</a:t>
            </a:r>
            <a:endParaRPr lang="en-US" sz="20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41771"/>
              </p:ext>
            </p:extLst>
          </p:nvPr>
        </p:nvGraphicFramePr>
        <p:xfrm>
          <a:off x="227263" y="2248507"/>
          <a:ext cx="4194646" cy="382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368016"/>
              </p:ext>
            </p:extLst>
          </p:nvPr>
        </p:nvGraphicFramePr>
        <p:xfrm>
          <a:off x="4572000" y="2262909"/>
          <a:ext cx="4414982" cy="382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31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6967" y="1506842"/>
            <a:ext cx="7886700" cy="5003934"/>
          </a:xfrm>
        </p:spPr>
        <p:txBody>
          <a:bodyPr/>
          <a:lstStyle/>
          <a:p>
            <a:r>
              <a:rPr lang="en-US" dirty="0"/>
              <a:t>As Chief Actuary of Veterans Administration – 1980</a:t>
            </a:r>
          </a:p>
          <a:p>
            <a:pPr lvl="1"/>
            <a:r>
              <a:rPr lang="en-US" dirty="0"/>
              <a:t>National Service Life Insurance (NSLI)</a:t>
            </a:r>
          </a:p>
          <a:p>
            <a:pPr lvl="1"/>
            <a:r>
              <a:rPr lang="en-US" dirty="0"/>
              <a:t>World War Two Male Soldiers</a:t>
            </a:r>
          </a:p>
          <a:p>
            <a:pPr lvl="1"/>
            <a:r>
              <a:rPr lang="en-US" dirty="0"/>
              <a:t>About 30 years of Post WW2 NSLI mortality</a:t>
            </a:r>
          </a:p>
          <a:p>
            <a:r>
              <a:rPr lang="en-US" dirty="0"/>
              <a:t>Social Security Administration Data</a:t>
            </a:r>
          </a:p>
          <a:p>
            <a:pPr lvl="1"/>
            <a:r>
              <a:rPr lang="en-US" dirty="0"/>
              <a:t>Older Age Mortality  </a:t>
            </a:r>
          </a:p>
          <a:p>
            <a:r>
              <a:rPr lang="en-US" dirty="0"/>
              <a:t>Successful: Time-Series Analysis Applied to NSLI Mortality</a:t>
            </a:r>
          </a:p>
          <a:p>
            <a:pPr lvl="1"/>
            <a:r>
              <a:rPr lang="en-US" dirty="0"/>
              <a:t>Consistent Results with Male Social Security Mortality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Older Ages</a:t>
            </a:r>
          </a:p>
          <a:p>
            <a:r>
              <a:rPr lang="en-US" dirty="0"/>
              <a:t>Time-Series Analysis Holds Promise in Future for Industry Data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6968" y="273054"/>
            <a:ext cx="7886699" cy="784830"/>
          </a:xfrm>
        </p:spPr>
        <p:txBody>
          <a:bodyPr/>
          <a:lstStyle/>
          <a:p>
            <a:r>
              <a:rPr lang="en-US" dirty="0"/>
              <a:t>Evaluating the Future</a:t>
            </a:r>
            <a:br>
              <a:rPr lang="en-US" dirty="0"/>
            </a:br>
            <a:r>
              <a:rPr lang="en-US" dirty="0"/>
              <a:t>Time-Series Analysis Requires 30 Years of Data</a:t>
            </a:r>
          </a:p>
        </p:txBody>
      </p:sp>
    </p:spTree>
    <p:extLst>
      <p:ext uri="{BB962C8B-B14F-4D97-AF65-F5344CB8AC3E}">
        <p14:creationId xmlns:p14="http://schemas.microsoft.com/office/powerpoint/2010/main" val="13738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G2016">
  <a:themeElements>
    <a:clrScheme name="MGI_2016">
      <a:dk1>
        <a:srgbClr val="000000"/>
      </a:dk1>
      <a:lt1>
        <a:srgbClr val="FFFFFF"/>
      </a:lt1>
      <a:dk2>
        <a:srgbClr val="414042"/>
      </a:dk2>
      <a:lt2>
        <a:srgbClr val="BFBFBF"/>
      </a:lt2>
      <a:accent1>
        <a:srgbClr val="003C9B"/>
      </a:accent1>
      <a:accent2>
        <a:srgbClr val="006B63"/>
      </a:accent2>
      <a:accent3>
        <a:srgbClr val="057AB5"/>
      </a:accent3>
      <a:accent4>
        <a:srgbClr val="414042"/>
      </a:accent4>
      <a:accent5>
        <a:srgbClr val="7AC5D6"/>
      </a:accent5>
      <a:accent6>
        <a:srgbClr val="2DA8DD"/>
      </a:accent6>
      <a:hlink>
        <a:srgbClr val="1550BD"/>
      </a:hlink>
      <a:folHlink>
        <a:srgbClr val="08AFB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G2016" id="{C4AA6AB6-29E9-724A-963D-E45B80024A01}" vid="{13552245-DB1D-BF4A-8A35-EBBDBE9D24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628</Words>
  <Application>Microsoft Office PowerPoint</Application>
  <PresentationFormat>On-screen Show (4:3)</PresentationFormat>
  <Paragraphs>175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Wingdings</vt:lpstr>
      <vt:lpstr>MG2016</vt:lpstr>
      <vt:lpstr>Mortality Trends The Good, the Bad and the Future</vt:lpstr>
      <vt:lpstr>Life Industry Results</vt:lpstr>
      <vt:lpstr>PowerPoint Presentation</vt:lpstr>
      <vt:lpstr>PowerPoint Presentation</vt:lpstr>
      <vt:lpstr>Evaluating the Future Linear Regression</vt:lpstr>
      <vt:lpstr>Gender</vt:lpstr>
      <vt:lpstr>Smoker Status</vt:lpstr>
      <vt:lpstr>Female - Smoker Class</vt:lpstr>
      <vt:lpstr>Evaluating the Future Time-Series Analysis Requires 30 Years of Data</vt:lpstr>
      <vt:lpstr>Evaluating the Future - Predictive Model  Older Age Mortality (OAM) Model</vt:lpstr>
      <vt:lpstr>Older Age Mortality Model - Methods</vt:lpstr>
      <vt:lpstr>OAM Model - Zero-Inflated Poisson (ZIP)</vt:lpstr>
      <vt:lpstr>OAM Model – Interpretation of Poisson Parameters</vt:lpstr>
      <vt:lpstr>OAM Model – Zero Inflated Poisson Results</vt:lpstr>
      <vt:lpstr>OAM Model - Class Distinction Variable</vt:lpstr>
      <vt:lpstr>OAM Model Validation</vt:lpstr>
      <vt:lpstr>2009-2013 Data - A/E Ratios OAM ZIP Model – Actual/Predicted Ratio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Rhodes, Tom</cp:lastModifiedBy>
  <cp:revision>169</cp:revision>
  <cp:lastPrinted>2017-04-20T17:02:29Z</cp:lastPrinted>
  <dcterms:created xsi:type="dcterms:W3CDTF">2016-08-10T18:15:16Z</dcterms:created>
  <dcterms:modified xsi:type="dcterms:W3CDTF">2017-04-20T18:38:39Z</dcterms:modified>
</cp:coreProperties>
</file>