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4" r:id="rId4"/>
    <p:sldId id="285" r:id="rId5"/>
    <p:sldId id="286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97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032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6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81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45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31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2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6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1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2739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–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Inforce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each policy form from issue to termination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Section 3.7 of ASOP 24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save work, but only if sure tests would pass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Combine actual past experience with future projections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7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6770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–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Inforce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past history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Straightforward to capture actual premiums, benefits, commissions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use assumed investment earned rate, tax rate, and expense assumptions to calculate investment earnings, taxes, and other expenses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3A9CBC-0BE6-4AC2-B762-246E8C3C9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843534"/>
              </p:ext>
            </p:extLst>
          </p:nvPr>
        </p:nvGraphicFramePr>
        <p:xfrm>
          <a:off x="1307939" y="2280640"/>
          <a:ext cx="8966522" cy="1426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898">
                  <a:extLst>
                    <a:ext uri="{9D8B030D-6E8A-4147-A177-3AD203B41FA5}">
                      <a16:colId xmlns:a16="http://schemas.microsoft.com/office/drawing/2014/main" val="4288291677"/>
                    </a:ext>
                  </a:extLst>
                </a:gridCol>
                <a:gridCol w="1005246">
                  <a:extLst>
                    <a:ext uri="{9D8B030D-6E8A-4147-A177-3AD203B41FA5}">
                      <a16:colId xmlns:a16="http://schemas.microsoft.com/office/drawing/2014/main" val="1612403193"/>
                    </a:ext>
                  </a:extLst>
                </a:gridCol>
                <a:gridCol w="1196768">
                  <a:extLst>
                    <a:ext uri="{9D8B030D-6E8A-4147-A177-3AD203B41FA5}">
                      <a16:colId xmlns:a16="http://schemas.microsoft.com/office/drawing/2014/main" val="340574409"/>
                    </a:ext>
                  </a:extLst>
                </a:gridCol>
                <a:gridCol w="921637">
                  <a:extLst>
                    <a:ext uri="{9D8B030D-6E8A-4147-A177-3AD203B41FA5}">
                      <a16:colId xmlns:a16="http://schemas.microsoft.com/office/drawing/2014/main" val="3893707755"/>
                    </a:ext>
                  </a:extLst>
                </a:gridCol>
                <a:gridCol w="1353290">
                  <a:extLst>
                    <a:ext uri="{9D8B030D-6E8A-4147-A177-3AD203B41FA5}">
                      <a16:colId xmlns:a16="http://schemas.microsoft.com/office/drawing/2014/main" val="3647988243"/>
                    </a:ext>
                  </a:extLst>
                </a:gridCol>
                <a:gridCol w="1012052">
                  <a:extLst>
                    <a:ext uri="{9D8B030D-6E8A-4147-A177-3AD203B41FA5}">
                      <a16:colId xmlns:a16="http://schemas.microsoft.com/office/drawing/2014/main" val="4290624919"/>
                    </a:ext>
                  </a:extLst>
                </a:gridCol>
                <a:gridCol w="699978">
                  <a:extLst>
                    <a:ext uri="{9D8B030D-6E8A-4147-A177-3AD203B41FA5}">
                      <a16:colId xmlns:a16="http://schemas.microsoft.com/office/drawing/2014/main" val="1525795392"/>
                    </a:ext>
                  </a:extLst>
                </a:gridCol>
                <a:gridCol w="827335">
                  <a:extLst>
                    <a:ext uri="{9D8B030D-6E8A-4147-A177-3AD203B41FA5}">
                      <a16:colId xmlns:a16="http://schemas.microsoft.com/office/drawing/2014/main" val="127818316"/>
                    </a:ext>
                  </a:extLst>
                </a:gridCol>
                <a:gridCol w="1352318">
                  <a:extLst>
                    <a:ext uri="{9D8B030D-6E8A-4147-A177-3AD203B41FA5}">
                      <a16:colId xmlns:a16="http://schemas.microsoft.com/office/drawing/2014/main" val="2803304028"/>
                    </a:ext>
                  </a:extLst>
                </a:gridCol>
              </a:tblGrid>
              <a:tr h="7211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Premium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Investment Earnings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Benefits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Commissions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Expenses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Taxes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Cash Flow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Accumulated Cash Flow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0300209"/>
                  </a:ext>
                </a:extLst>
              </a:tr>
              <a:tr h="475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$7,550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(911)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5,054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5,054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418027"/>
                  </a:ext>
                </a:extLst>
              </a:tr>
              <a:tr h="229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$7,020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6,990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12,044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871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3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3235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–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Inforce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Append Projection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with Block of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Inforce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Policies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forward as with new sales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to Projected Cash Surrender Values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Accumulated Cash Flow &gt; CSV after duration 15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80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5712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 Governance – Checklist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input and output into a model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data accuracy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Automation, eliminate manual processes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Static Validation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Reconcile policy count, amount in force, etc.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Validating inputs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changed?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review – second set of eyes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 Validation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6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5712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Situations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getting worse, tests don’t pass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reduce scales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need to be zero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make product uncompetitive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illustrated scale has to be cut to zero, not currently payable scale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 old UL block with high minimum guaranteed rates, interest rates have dropped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Zero scales don’t have to be certified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4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472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Situations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 needs major improvements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Acquired a block, couldn’t get documentation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illustration actuary did subpar work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fun to pick up any actuarial project with poor documentation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 of documenting illustration actuary models with retirements common now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58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422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 Note Questions 16.8 and 16.9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 notes not binding, but often helpful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 note says you can aggregate various assumptions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Aggregate issue years with varying sales mixes, experience, etc.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studies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credible or available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relevant experience from other business or industry data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4114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546</TotalTime>
  <Words>332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Symbol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Rowley</dc:creator>
  <cp:lastModifiedBy>Mark Rowley</cp:lastModifiedBy>
  <cp:revision>22</cp:revision>
  <dcterms:created xsi:type="dcterms:W3CDTF">2020-08-20T18:43:49Z</dcterms:created>
  <dcterms:modified xsi:type="dcterms:W3CDTF">2021-03-31T14:12:02Z</dcterms:modified>
</cp:coreProperties>
</file>