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slideshow.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9" r:id="rId1"/>
  </p:sldMasterIdLst>
  <p:notesMasterIdLst>
    <p:notesMasterId r:id="rId12"/>
  </p:notesMasterIdLst>
  <p:sldIdLst>
    <p:sldId id="272" r:id="rId2"/>
    <p:sldId id="276" r:id="rId3"/>
    <p:sldId id="284" r:id="rId4"/>
    <p:sldId id="295" r:id="rId5"/>
    <p:sldId id="267" r:id="rId6"/>
    <p:sldId id="290" r:id="rId7"/>
    <p:sldId id="294" r:id="rId8"/>
    <p:sldId id="264" r:id="rId9"/>
    <p:sldId id="292" r:id="rId10"/>
    <p:sldId id="293" r:id="rId1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schwarzbek@soa.org" initials="l" lastIdx="17"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7C4D5"/>
    <a:srgbClr val="024D7C"/>
    <a:srgbClr val="DADD80"/>
    <a:srgbClr val="000000"/>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249" autoAdjust="0"/>
    <p:restoredTop sz="94477" autoAdjust="0"/>
  </p:normalViewPr>
  <p:slideViewPr>
    <p:cSldViewPr snapToGrid="0">
      <p:cViewPr varScale="1">
        <p:scale>
          <a:sx n="84" d="100"/>
          <a:sy n="84" d="100"/>
        </p:scale>
        <p:origin x="1046" y="67"/>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B48D4055-C903-47F8-BE3F-A97A765F979B}" type="datetimeFigureOut">
              <a:rPr lang="en-US" smtClean="0"/>
              <a:t>11/5/2015</a:t>
            </a:fld>
            <a:endParaRPr lang="en-US"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42C0AB9F-8343-4EAE-A410-2D89A4B2BB1A}" type="slidenum">
              <a:rPr lang="en-US" smtClean="0"/>
              <a:t>‹#›</a:t>
            </a:fld>
            <a:endParaRPr lang="en-US" dirty="0"/>
          </a:p>
        </p:txBody>
      </p:sp>
    </p:spTree>
    <p:extLst>
      <p:ext uri="{BB962C8B-B14F-4D97-AF65-F5344CB8AC3E}">
        <p14:creationId xmlns:p14="http://schemas.microsoft.com/office/powerpoint/2010/main" val="22501379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2C0AB9F-8343-4EAE-A410-2D89A4B2BB1A}" type="slidenum">
              <a:rPr lang="en-US" smtClean="0"/>
              <a:t>3</a:t>
            </a:fld>
            <a:endParaRPr lang="en-US" dirty="0"/>
          </a:p>
        </p:txBody>
      </p:sp>
    </p:spTree>
    <p:extLst>
      <p:ext uri="{BB962C8B-B14F-4D97-AF65-F5344CB8AC3E}">
        <p14:creationId xmlns:p14="http://schemas.microsoft.com/office/powerpoint/2010/main" val="6432716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2C0AB9F-8343-4EAE-A410-2D89A4B2BB1A}" type="slidenum">
              <a:rPr lang="en-US" smtClean="0"/>
              <a:t>4</a:t>
            </a:fld>
            <a:endParaRPr lang="en-US" dirty="0"/>
          </a:p>
        </p:txBody>
      </p:sp>
    </p:spTree>
    <p:extLst>
      <p:ext uri="{BB962C8B-B14F-4D97-AF65-F5344CB8AC3E}">
        <p14:creationId xmlns:p14="http://schemas.microsoft.com/office/powerpoint/2010/main" val="6881639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2C0AB9F-8343-4EAE-A410-2D89A4B2BB1A}" type="slidenum">
              <a:rPr lang="en-US" smtClean="0"/>
              <a:t>5</a:t>
            </a:fld>
            <a:endParaRPr lang="en-US" dirty="0"/>
          </a:p>
        </p:txBody>
      </p:sp>
    </p:spTree>
    <p:extLst>
      <p:ext uri="{BB962C8B-B14F-4D97-AF65-F5344CB8AC3E}">
        <p14:creationId xmlns:p14="http://schemas.microsoft.com/office/powerpoint/2010/main" val="261110931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1.png"/><Relationship Id="rId4" Type="http://schemas.microsoft.com/office/2007/relationships/hdphoto" Target="../media/hdphoto1.wdp"/></Relationships>
</file>

<file path=ppt/slideLayouts/_rels/slideLayout10.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1.png"/><Relationship Id="rId4" Type="http://schemas.microsoft.com/office/2007/relationships/hdphoto" Target="../media/hdphoto1.wdp"/></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17_Section Header">
    <p:bg>
      <p:bgPr>
        <a:solidFill>
          <a:schemeClr val="tx2"/>
        </a:solidFill>
        <a:effectLst/>
      </p:bgPr>
    </p:bg>
    <p:spTree>
      <p:nvGrpSpPr>
        <p:cNvPr id="1" name=""/>
        <p:cNvGrpSpPr/>
        <p:nvPr/>
      </p:nvGrpSpPr>
      <p:grpSpPr>
        <a:xfrm>
          <a:off x="0" y="0"/>
          <a:ext cx="0" cy="0"/>
          <a:chOff x="0" y="0"/>
          <a:chExt cx="0" cy="0"/>
        </a:xfrm>
      </p:grpSpPr>
      <p:sp>
        <p:nvSpPr>
          <p:cNvPr id="14" name="Rectangle 13"/>
          <p:cNvSpPr/>
          <p:nvPr/>
        </p:nvSpPr>
        <p:spPr>
          <a:xfrm>
            <a:off x="0" y="5753100"/>
            <a:ext cx="9144000" cy="11049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594297" y="869253"/>
            <a:ext cx="7479173" cy="2105341"/>
          </a:xfrm>
          <a:prstGeom prst="rect">
            <a:avLst/>
          </a:prstGeom>
        </p:spPr>
        <p:txBody>
          <a:bodyPr anchor="b">
            <a:noAutofit/>
          </a:bodyPr>
          <a:lstStyle>
            <a:lvl1pPr>
              <a:defRPr sz="5000">
                <a:solidFill>
                  <a:schemeClr val="bg1"/>
                </a:solidFill>
                <a:latin typeface="+mj-lt"/>
                <a:cs typeface="Arial" panose="020B0604020202020204" pitchFamily="34" charset="0"/>
              </a:defRPr>
            </a:lvl1pPr>
          </a:lstStyle>
          <a:p>
            <a:r>
              <a:rPr lang="en-US" dirty="0" smtClean="0"/>
              <a:t>Click to edit Master title style</a:t>
            </a:r>
            <a:endParaRPr lang="en-US" dirty="0"/>
          </a:p>
        </p:txBody>
      </p:sp>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19040" y="3623250"/>
            <a:ext cx="3618769" cy="1647776"/>
          </a:xfrm>
          <a:prstGeom prst="rect">
            <a:avLst/>
          </a:prstGeom>
        </p:spPr>
      </p:pic>
      <p:pic>
        <p:nvPicPr>
          <p:cNvPr id="3" name="Picture 2"/>
          <p:cNvPicPr>
            <a:picLocks noChangeAspect="1"/>
          </p:cNvPicPr>
          <p:nvPr/>
        </p:nvPicPr>
        <p:blipFill>
          <a:blip r:embed="rId3" cstate="print">
            <a:extLst>
              <a:ext uri="{BEBA8EAE-BF5A-486C-A8C5-ECC9F3942E4B}">
                <a14:imgProps xmlns:a14="http://schemas.microsoft.com/office/drawing/2010/main">
                  <a14:imgLayer r:embed="rId4">
                    <a14:imgEffect>
                      <a14:brightnessContrast bright="15000"/>
                    </a14:imgEffect>
                  </a14:imgLayer>
                </a14:imgProps>
              </a:ext>
              <a:ext uri="{28A0092B-C50C-407E-A947-70E740481C1C}">
                <a14:useLocalDpi xmlns:a14="http://schemas.microsoft.com/office/drawing/2010/main" val="0"/>
              </a:ext>
            </a:extLst>
          </a:blip>
          <a:stretch>
            <a:fillRect/>
          </a:stretch>
        </p:blipFill>
        <p:spPr>
          <a:xfrm>
            <a:off x="363085" y="5606894"/>
            <a:ext cx="2088015" cy="1061895"/>
          </a:xfrm>
          <a:prstGeom prst="rect">
            <a:avLst/>
          </a:prstGeom>
        </p:spPr>
      </p:pic>
      <p:sp>
        <p:nvSpPr>
          <p:cNvPr id="9" name="Subtitle 2"/>
          <p:cNvSpPr>
            <a:spLocks noGrp="1"/>
          </p:cNvSpPr>
          <p:nvPr>
            <p:ph type="subTitle" idx="1" hasCustomPrompt="1"/>
          </p:nvPr>
        </p:nvSpPr>
        <p:spPr>
          <a:xfrm>
            <a:off x="594297" y="3075409"/>
            <a:ext cx="4573032" cy="325793"/>
          </a:xfrm>
          <a:prstGeom prst="rect">
            <a:avLst/>
          </a:prstGeom>
        </p:spPr>
        <p:txBody>
          <a:bodyPr tIns="0" bIns="0" anchor="ctr">
            <a:noAutofit/>
          </a:bodyPr>
          <a:lstStyle>
            <a:lvl1pPr marL="0" indent="0" algn="l">
              <a:buNone/>
              <a:defRPr sz="1800" b="1" cap="all" baseline="0">
                <a:solidFill>
                  <a:srgbClr val="74C4D5"/>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Presenter/Author name</a:t>
            </a:r>
            <a:endParaRPr lang="en-US" dirty="0"/>
          </a:p>
        </p:txBody>
      </p:sp>
      <p:sp>
        <p:nvSpPr>
          <p:cNvPr id="12" name="Text Placeholder 9"/>
          <p:cNvSpPr>
            <a:spLocks noGrp="1"/>
          </p:cNvSpPr>
          <p:nvPr>
            <p:ph type="body" sz="quarter" idx="10" hasCustomPrompt="1"/>
          </p:nvPr>
        </p:nvSpPr>
        <p:spPr>
          <a:xfrm>
            <a:off x="594298" y="3415355"/>
            <a:ext cx="4572710" cy="298681"/>
          </a:xfrm>
          <a:prstGeom prst="rect">
            <a:avLst/>
          </a:prstGeom>
        </p:spPr>
        <p:txBody>
          <a:bodyPr tIns="0" bIns="0" anchor="ctr">
            <a:noAutofit/>
          </a:bodyPr>
          <a:lstStyle>
            <a:lvl1pPr marL="0" indent="0">
              <a:buFont typeface="+mj-lt"/>
              <a:buNone/>
              <a:defRPr sz="1600" baseline="0">
                <a:solidFill>
                  <a:srgbClr val="74C4D5"/>
                </a:solidFill>
                <a:latin typeface="+mn-lt"/>
              </a:defRPr>
            </a:lvl1pPr>
            <a:lvl2pPr marL="457200" indent="0">
              <a:buFont typeface="+mj-lt"/>
              <a:buNone/>
              <a:defRPr/>
            </a:lvl2pPr>
            <a:lvl3pPr marL="914400" indent="0">
              <a:buFont typeface="+mj-lt"/>
              <a:buNone/>
              <a:defRPr/>
            </a:lvl3pPr>
            <a:lvl4pPr marL="1371600" indent="0">
              <a:buFont typeface="+mj-lt"/>
              <a:buNone/>
              <a:defRPr/>
            </a:lvl4pPr>
            <a:lvl5pPr marL="1828800" indent="0">
              <a:buFont typeface="+mj-lt"/>
              <a:buNone/>
              <a:defRPr/>
            </a:lvl5pPr>
          </a:lstStyle>
          <a:p>
            <a:pPr lvl="0"/>
            <a:r>
              <a:rPr lang="en-US" dirty="0" smtClean="0"/>
              <a:t>Presenter/Author Title</a:t>
            </a:r>
            <a:endParaRPr lang="en-US" dirty="0"/>
          </a:p>
        </p:txBody>
      </p:sp>
      <p:sp>
        <p:nvSpPr>
          <p:cNvPr id="13" name="Text Placeholder 9"/>
          <p:cNvSpPr>
            <a:spLocks noGrp="1"/>
          </p:cNvSpPr>
          <p:nvPr>
            <p:ph type="body" sz="quarter" idx="11" hasCustomPrompt="1"/>
          </p:nvPr>
        </p:nvSpPr>
        <p:spPr>
          <a:xfrm>
            <a:off x="594298" y="3738236"/>
            <a:ext cx="4572710" cy="222102"/>
          </a:xfrm>
          <a:prstGeom prst="rect">
            <a:avLst/>
          </a:prstGeom>
        </p:spPr>
        <p:txBody>
          <a:bodyPr tIns="0" bIns="0" anchor="ctr">
            <a:noAutofit/>
          </a:bodyPr>
          <a:lstStyle>
            <a:lvl1pPr marL="0" indent="0">
              <a:buFont typeface="+mj-lt"/>
              <a:buNone/>
              <a:defRPr sz="1400" b="1" baseline="0">
                <a:solidFill>
                  <a:schemeClr val="bg1"/>
                </a:solidFill>
                <a:latin typeface="+mj-lt"/>
              </a:defRPr>
            </a:lvl1pPr>
            <a:lvl2pPr marL="457200" indent="0">
              <a:buFont typeface="+mj-lt"/>
              <a:buNone/>
              <a:defRPr/>
            </a:lvl2pPr>
            <a:lvl3pPr marL="914400" indent="0">
              <a:buFont typeface="+mj-lt"/>
              <a:buNone/>
              <a:defRPr/>
            </a:lvl3pPr>
            <a:lvl4pPr marL="1371600" indent="0">
              <a:buFont typeface="+mj-lt"/>
              <a:buNone/>
              <a:defRPr/>
            </a:lvl4pPr>
            <a:lvl5pPr marL="1828800" indent="0">
              <a:buFont typeface="+mj-lt"/>
              <a:buNone/>
              <a:defRPr/>
            </a:lvl5pPr>
          </a:lstStyle>
          <a:p>
            <a:pPr lvl="0"/>
            <a:r>
              <a:rPr lang="en-US" dirty="0" smtClean="0"/>
              <a:t>DAY MONTH, DATE</a:t>
            </a:r>
            <a:endParaRPr lang="en-US" dirty="0"/>
          </a:p>
        </p:txBody>
      </p:sp>
      <p:sp>
        <p:nvSpPr>
          <p:cNvPr id="15" name="Slide Number Placeholder 5"/>
          <p:cNvSpPr>
            <a:spLocks noGrp="1"/>
          </p:cNvSpPr>
          <p:nvPr>
            <p:ph type="sldNum" sz="quarter" idx="4"/>
          </p:nvPr>
        </p:nvSpPr>
        <p:spPr>
          <a:xfrm>
            <a:off x="8237519" y="6358222"/>
            <a:ext cx="615950" cy="365125"/>
          </a:xfrm>
          <a:prstGeom prst="rect">
            <a:avLst/>
          </a:prstGeom>
        </p:spPr>
        <p:txBody>
          <a:bodyPr vert="horz" lIns="91440" tIns="45720" rIns="91440" bIns="45720" rtlCol="0" anchor="ctr"/>
          <a:lstStyle>
            <a:lvl1pPr algn="r">
              <a:defRPr sz="1100" b="1">
                <a:solidFill>
                  <a:schemeClr val="bg1"/>
                </a:solidFill>
              </a:defRPr>
            </a:lvl1pPr>
          </a:lstStyle>
          <a:p>
            <a:fld id="{25C4F4D4-6F9F-4101-B420-EAE9BABB75B0}" type="slidenum">
              <a:rPr lang="en-US" smtClean="0"/>
              <a:pPr/>
              <a:t>‹#›</a:t>
            </a:fld>
            <a:endParaRPr lang="en-US" dirty="0"/>
          </a:p>
        </p:txBody>
      </p:sp>
      <p:sp>
        <p:nvSpPr>
          <p:cNvPr id="10" name="Rectangle 9"/>
          <p:cNvSpPr/>
          <p:nvPr userDrawn="1"/>
        </p:nvSpPr>
        <p:spPr>
          <a:xfrm>
            <a:off x="0" y="6369538"/>
            <a:ext cx="455897" cy="48846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6" name="Picture 1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019040" y="3623250"/>
            <a:ext cx="3618769" cy="1647776"/>
          </a:xfrm>
          <a:prstGeom prst="rect">
            <a:avLst/>
          </a:prstGeom>
        </p:spPr>
      </p:pic>
      <p:pic>
        <p:nvPicPr>
          <p:cNvPr id="17" name="Picture 16"/>
          <p:cNvPicPr>
            <a:picLocks noChangeAspect="1"/>
          </p:cNvPicPr>
          <p:nvPr userDrawn="1"/>
        </p:nvPicPr>
        <p:blipFill>
          <a:blip r:embed="rId5"/>
          <a:stretch>
            <a:fillRect/>
          </a:stretch>
        </p:blipFill>
        <p:spPr>
          <a:xfrm>
            <a:off x="625117" y="5833853"/>
            <a:ext cx="1822681" cy="597840"/>
          </a:xfrm>
          <a:prstGeom prst="rect">
            <a:avLst/>
          </a:prstGeom>
        </p:spPr>
      </p:pic>
    </p:spTree>
    <p:extLst>
      <p:ext uri="{BB962C8B-B14F-4D97-AF65-F5344CB8AC3E}">
        <p14:creationId xmlns:p14="http://schemas.microsoft.com/office/powerpoint/2010/main" val="348902764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1_Blank">
    <p:bg>
      <p:bgPr>
        <a:solidFill>
          <a:schemeClr val="tx2"/>
        </a:solidFill>
        <a:effectLst/>
      </p:bgPr>
    </p:bg>
    <p:spTree>
      <p:nvGrpSpPr>
        <p:cNvPr id="1" name=""/>
        <p:cNvGrpSpPr/>
        <p:nvPr/>
      </p:nvGrpSpPr>
      <p:grpSpPr>
        <a:xfrm>
          <a:off x="0" y="0"/>
          <a:ext cx="0" cy="0"/>
          <a:chOff x="0" y="0"/>
          <a:chExt cx="0" cy="0"/>
        </a:xfrm>
      </p:grpSpPr>
      <p:sp>
        <p:nvSpPr>
          <p:cNvPr id="7" name="Rectangle 6"/>
          <p:cNvSpPr/>
          <p:nvPr/>
        </p:nvSpPr>
        <p:spPr>
          <a:xfrm>
            <a:off x="0" y="5753100"/>
            <a:ext cx="9144000" cy="11049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p:cNvPicPr>
            <a:picLocks noChangeAspect="1"/>
          </p:cNvPicPr>
          <p:nvPr/>
        </p:nvPicPr>
        <p:blipFill>
          <a:blip r:embed="rId2" cstate="print">
            <a:extLst>
              <a:ext uri="{BEBA8EAE-BF5A-486C-A8C5-ECC9F3942E4B}">
                <a14:imgProps xmlns:a14="http://schemas.microsoft.com/office/drawing/2010/main">
                  <a14:imgLayer r:embed="rId3">
                    <a14:imgEffect>
                      <a14:brightnessContrast bright="15000"/>
                    </a14:imgEffect>
                  </a14:imgLayer>
                </a14:imgProps>
              </a:ext>
              <a:ext uri="{28A0092B-C50C-407E-A947-70E740481C1C}">
                <a14:useLocalDpi xmlns:a14="http://schemas.microsoft.com/office/drawing/2010/main" val="0"/>
              </a:ext>
            </a:extLst>
          </a:blip>
          <a:stretch>
            <a:fillRect/>
          </a:stretch>
        </p:blipFill>
        <p:spPr>
          <a:xfrm>
            <a:off x="2356985" y="2480305"/>
            <a:ext cx="3730859" cy="1897391"/>
          </a:xfrm>
          <a:prstGeom prst="rect">
            <a:avLst/>
          </a:prstGeom>
        </p:spPr>
      </p:pic>
      <p:sp>
        <p:nvSpPr>
          <p:cNvPr id="4" name="Slide Number Placeholder 5"/>
          <p:cNvSpPr>
            <a:spLocks noGrp="1"/>
          </p:cNvSpPr>
          <p:nvPr>
            <p:ph type="sldNum" sz="quarter" idx="4"/>
          </p:nvPr>
        </p:nvSpPr>
        <p:spPr>
          <a:xfrm>
            <a:off x="8237519" y="6358222"/>
            <a:ext cx="615950" cy="365125"/>
          </a:xfrm>
          <a:prstGeom prst="rect">
            <a:avLst/>
          </a:prstGeom>
        </p:spPr>
        <p:txBody>
          <a:bodyPr vert="horz" lIns="91440" tIns="45720" rIns="91440" bIns="45720" rtlCol="0" anchor="ctr"/>
          <a:lstStyle>
            <a:lvl1pPr algn="r">
              <a:defRPr sz="1100">
                <a:solidFill>
                  <a:schemeClr val="bg1"/>
                </a:solidFill>
              </a:defRPr>
            </a:lvl1pPr>
          </a:lstStyle>
          <a:p>
            <a:fld id="{25C4F4D4-6F9F-4101-B420-EAE9BABB75B0}" type="slidenum">
              <a:rPr lang="en-US" smtClean="0"/>
              <a:pPr/>
              <a:t>‹#›</a:t>
            </a:fld>
            <a:endParaRPr lang="en-US" dirty="0"/>
          </a:p>
        </p:txBody>
      </p:sp>
      <p:sp>
        <p:nvSpPr>
          <p:cNvPr id="6" name="Rectangle 5"/>
          <p:cNvSpPr/>
          <p:nvPr userDrawn="1"/>
        </p:nvSpPr>
        <p:spPr>
          <a:xfrm>
            <a:off x="0" y="6284872"/>
            <a:ext cx="514513" cy="57312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p:cNvPicPr>
            <a:picLocks noChangeAspect="1"/>
          </p:cNvPicPr>
          <p:nvPr userDrawn="1"/>
        </p:nvPicPr>
        <p:blipFill>
          <a:blip r:embed="rId2" cstate="print">
            <a:extLst>
              <a:ext uri="{BEBA8EAE-BF5A-486C-A8C5-ECC9F3942E4B}">
                <a14:imgProps xmlns:a14="http://schemas.microsoft.com/office/drawing/2010/main">
                  <a14:imgLayer r:embed="rId3">
                    <a14:imgEffect>
                      <a14:brightnessContrast bright="15000"/>
                    </a14:imgEffect>
                  </a14:imgLayer>
                </a14:imgProps>
              </a:ext>
              <a:ext uri="{28A0092B-C50C-407E-A947-70E740481C1C}">
                <a14:useLocalDpi xmlns:a14="http://schemas.microsoft.com/office/drawing/2010/main" val="0"/>
              </a:ext>
            </a:extLst>
          </a:blip>
          <a:stretch>
            <a:fillRect/>
          </a:stretch>
        </p:blipFill>
        <p:spPr>
          <a:xfrm>
            <a:off x="2356985" y="2480305"/>
            <a:ext cx="3730859" cy="1897391"/>
          </a:xfrm>
          <a:prstGeom prst="rect">
            <a:avLst/>
          </a:prstGeom>
        </p:spPr>
      </p:pic>
    </p:spTree>
    <p:extLst>
      <p:ext uri="{BB962C8B-B14F-4D97-AF65-F5344CB8AC3E}">
        <p14:creationId xmlns:p14="http://schemas.microsoft.com/office/powerpoint/2010/main" val="2334618240"/>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628650" y="333484"/>
            <a:ext cx="7886700" cy="958232"/>
          </a:xfrm>
        </p:spPr>
        <p:txBody>
          <a:bodyPr anchor="ctr" anchorCtr="0"/>
          <a:lstStyle/>
          <a:p>
            <a:r>
              <a:rPr lang="en-US" smtClean="0"/>
              <a:t>Click to edit Master title style</a:t>
            </a:r>
            <a:endParaRPr lang="en-US" dirty="0"/>
          </a:p>
        </p:txBody>
      </p:sp>
      <p:sp>
        <p:nvSpPr>
          <p:cNvPr id="7" name="Content Placeholder 6"/>
          <p:cNvSpPr>
            <a:spLocks noGrp="1"/>
          </p:cNvSpPr>
          <p:nvPr>
            <p:ph sz="quarter" idx="12"/>
          </p:nvPr>
        </p:nvSpPr>
        <p:spPr>
          <a:xfrm>
            <a:off x="628650" y="1291716"/>
            <a:ext cx="7886700" cy="4896813"/>
          </a:xfrm>
        </p:spPr>
        <p:txBody>
          <a:bodyPr/>
          <a:lstStyle>
            <a:lvl1pPr marL="274320" indent="-274320">
              <a:buClr>
                <a:schemeClr val="tx2"/>
              </a:buClr>
              <a:buFont typeface="Wingdings" panose="05000000000000000000" pitchFamily="2" charset="2"/>
              <a:buChar char="§"/>
              <a:defRPr/>
            </a:lvl1pPr>
            <a:lvl2pPr marL="548640" indent="-274320">
              <a:buClr>
                <a:schemeClr val="accent2"/>
              </a:buClr>
              <a:buFont typeface="Wingdings" panose="05000000000000000000" pitchFamily="2" charset="2"/>
              <a:buChar char="§"/>
              <a:defRPr/>
            </a:lvl2pPr>
            <a:lvl3pPr marL="822960" indent="-274320">
              <a:buClr>
                <a:schemeClr val="accent6"/>
              </a:buClr>
              <a:defRPr/>
            </a:lvl3pPr>
            <a:lvl4pPr marL="1097280" indent="-274320">
              <a:buClr>
                <a:schemeClr val="accent5"/>
              </a:buClr>
              <a:defRPr/>
            </a:lvl4pPr>
            <a:lvl5pPr marL="1371600" indent="-274320">
              <a:buClr>
                <a:schemeClr val="accent3"/>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Date Placeholder 3"/>
          <p:cNvSpPr>
            <a:spLocks noGrp="1"/>
          </p:cNvSpPr>
          <p:nvPr>
            <p:ph type="dt" sz="half" idx="2"/>
          </p:nvPr>
        </p:nvSpPr>
        <p:spPr>
          <a:xfrm>
            <a:off x="6176944" y="6358222"/>
            <a:ext cx="2057400" cy="365125"/>
          </a:xfrm>
          <a:prstGeom prst="rect">
            <a:avLst/>
          </a:prstGeom>
        </p:spPr>
        <p:txBody>
          <a:bodyPr vert="horz" lIns="91440" tIns="45720" rIns="91440" bIns="45720" rtlCol="0" anchor="ctr"/>
          <a:lstStyle>
            <a:lvl1pPr algn="r">
              <a:defRPr sz="1100">
                <a:solidFill>
                  <a:schemeClr val="bg1"/>
                </a:solidFill>
              </a:defRPr>
            </a:lvl1pPr>
          </a:lstStyle>
          <a:p>
            <a:fld id="{7D07E226-CA53-49CD-B566-39F9CEEA36C7}" type="datetime1">
              <a:rPr lang="en-US" smtClean="0"/>
              <a:pPr/>
              <a:t>11/5/2015</a:t>
            </a:fld>
            <a:endParaRPr lang="en-US" dirty="0"/>
          </a:p>
        </p:txBody>
      </p:sp>
      <p:sp>
        <p:nvSpPr>
          <p:cNvPr id="8" name="Slide Number Placeholder 5"/>
          <p:cNvSpPr>
            <a:spLocks noGrp="1"/>
          </p:cNvSpPr>
          <p:nvPr>
            <p:ph type="sldNum" sz="quarter" idx="4"/>
          </p:nvPr>
        </p:nvSpPr>
        <p:spPr>
          <a:xfrm>
            <a:off x="8237519" y="6358222"/>
            <a:ext cx="615950" cy="365125"/>
          </a:xfrm>
          <a:prstGeom prst="rect">
            <a:avLst/>
          </a:prstGeom>
        </p:spPr>
        <p:txBody>
          <a:bodyPr vert="horz" lIns="91440" tIns="45720" rIns="91440" bIns="45720" rtlCol="0" anchor="ctr"/>
          <a:lstStyle>
            <a:lvl1pPr algn="r">
              <a:defRPr sz="1100">
                <a:solidFill>
                  <a:schemeClr val="bg1"/>
                </a:solidFill>
              </a:defRPr>
            </a:lvl1pPr>
          </a:lstStyle>
          <a:p>
            <a:fld id="{25C4F4D4-6F9F-4101-B420-EAE9BABB75B0}" type="slidenum">
              <a:rPr lang="en-US" smtClean="0"/>
              <a:pPr/>
              <a:t>‹#›</a:t>
            </a:fld>
            <a:endParaRPr lang="en-US" dirty="0"/>
          </a:p>
        </p:txBody>
      </p:sp>
    </p:spTree>
    <p:extLst>
      <p:ext uri="{BB962C8B-B14F-4D97-AF65-F5344CB8AC3E}">
        <p14:creationId xmlns:p14="http://schemas.microsoft.com/office/powerpoint/2010/main" val="2441238712"/>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6C63D0-3CCC-4B84-9B65-8F16F54F2102}" type="datetimeFigureOut">
              <a:rPr lang="en-US" smtClean="0"/>
              <a:t>11/5/2015</a:t>
            </a:fld>
            <a:endParaRPr lang="en-US" dirty="0"/>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5DDBAD6C-73A5-41DA-8380-8265BE8E8E61}" type="slidenum">
              <a:rPr lang="en-US" smtClean="0"/>
              <a:t>‹#›</a:t>
            </a:fld>
            <a:endParaRPr lang="en-US" dirty="0"/>
          </a:p>
        </p:txBody>
      </p:sp>
    </p:spTree>
    <p:extLst>
      <p:ext uri="{BB962C8B-B14F-4D97-AF65-F5344CB8AC3E}">
        <p14:creationId xmlns:p14="http://schemas.microsoft.com/office/powerpoint/2010/main" val="29326391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chorCtr="0"/>
          <a:lstStyle/>
          <a:p>
            <a:r>
              <a:rPr lang="en-US" smtClean="0"/>
              <a:t>Click to edit Master title style</a:t>
            </a:r>
            <a:endParaRPr lang="en-US" dirty="0"/>
          </a:p>
        </p:txBody>
      </p:sp>
      <p:sp>
        <p:nvSpPr>
          <p:cNvPr id="7" name="Content Placeholder 6"/>
          <p:cNvSpPr>
            <a:spLocks noGrp="1"/>
          </p:cNvSpPr>
          <p:nvPr>
            <p:ph sz="quarter" idx="12"/>
          </p:nvPr>
        </p:nvSpPr>
        <p:spPr>
          <a:xfrm>
            <a:off x="628650" y="1621229"/>
            <a:ext cx="7886700" cy="42132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Date Placeholder 3"/>
          <p:cNvSpPr>
            <a:spLocks noGrp="1"/>
          </p:cNvSpPr>
          <p:nvPr>
            <p:ph type="dt" sz="half" idx="2"/>
          </p:nvPr>
        </p:nvSpPr>
        <p:spPr>
          <a:xfrm>
            <a:off x="6176944" y="6493649"/>
            <a:ext cx="2057400" cy="365125"/>
          </a:xfrm>
          <a:prstGeom prst="rect">
            <a:avLst/>
          </a:prstGeom>
        </p:spPr>
        <p:txBody>
          <a:bodyPr vert="horz" lIns="91440" tIns="45720" rIns="91440" bIns="45720" rtlCol="0" anchor="ctr"/>
          <a:lstStyle>
            <a:lvl1pPr algn="r">
              <a:defRPr sz="1100">
                <a:solidFill>
                  <a:schemeClr val="bg1"/>
                </a:solidFill>
              </a:defRPr>
            </a:lvl1pPr>
          </a:lstStyle>
          <a:p>
            <a:fld id="{7D07E226-CA53-49CD-B566-39F9CEEA36C7}" type="datetime1">
              <a:rPr lang="en-US" smtClean="0"/>
              <a:pPr/>
              <a:t>11/5/2015</a:t>
            </a:fld>
            <a:endParaRPr lang="en-US" dirty="0"/>
          </a:p>
        </p:txBody>
      </p:sp>
      <p:sp>
        <p:nvSpPr>
          <p:cNvPr id="10" name="Slide Number Placeholder 5"/>
          <p:cNvSpPr>
            <a:spLocks noGrp="1"/>
          </p:cNvSpPr>
          <p:nvPr>
            <p:ph type="sldNum" sz="quarter" idx="4"/>
          </p:nvPr>
        </p:nvSpPr>
        <p:spPr>
          <a:xfrm>
            <a:off x="8237519" y="6493649"/>
            <a:ext cx="615950" cy="365125"/>
          </a:xfrm>
          <a:prstGeom prst="rect">
            <a:avLst/>
          </a:prstGeom>
        </p:spPr>
        <p:txBody>
          <a:bodyPr vert="horz" lIns="91440" tIns="45720" rIns="91440" bIns="45720" rtlCol="0" anchor="ctr"/>
          <a:lstStyle>
            <a:lvl1pPr algn="r">
              <a:defRPr sz="1100">
                <a:solidFill>
                  <a:schemeClr val="bg1"/>
                </a:solidFill>
              </a:defRPr>
            </a:lvl1pPr>
          </a:lstStyle>
          <a:p>
            <a:fld id="{25C4F4D4-6F9F-4101-B420-EAE9BABB75B0}" type="slidenum">
              <a:rPr lang="en-US" smtClean="0"/>
              <a:pPr/>
              <a:t>‹#›</a:t>
            </a:fld>
            <a:endParaRPr lang="en-US" dirty="0"/>
          </a:p>
        </p:txBody>
      </p:sp>
    </p:spTree>
    <p:extLst>
      <p:ext uri="{BB962C8B-B14F-4D97-AF65-F5344CB8AC3E}">
        <p14:creationId xmlns:p14="http://schemas.microsoft.com/office/powerpoint/2010/main" val="288913433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Basic Layout">
    <p:spTree>
      <p:nvGrpSpPr>
        <p:cNvPr id="1" name=""/>
        <p:cNvGrpSpPr/>
        <p:nvPr/>
      </p:nvGrpSpPr>
      <p:grpSpPr>
        <a:xfrm>
          <a:off x="0" y="0"/>
          <a:ext cx="0" cy="0"/>
          <a:chOff x="0" y="0"/>
          <a:chExt cx="0" cy="0"/>
        </a:xfrm>
      </p:grpSpPr>
      <p:sp>
        <p:nvSpPr>
          <p:cNvPr id="2" name="Title 1"/>
          <p:cNvSpPr>
            <a:spLocks noGrp="1"/>
          </p:cNvSpPr>
          <p:nvPr>
            <p:ph type="title"/>
          </p:nvPr>
        </p:nvSpPr>
        <p:spPr>
          <a:xfrm>
            <a:off x="628650" y="333484"/>
            <a:ext cx="7886700" cy="958232"/>
          </a:xfrm>
        </p:spPr>
        <p:txBody>
          <a:bodyPr anchor="b" anchorCtr="0"/>
          <a:lstStyle/>
          <a:p>
            <a:r>
              <a:rPr lang="en-US" smtClean="0"/>
              <a:t>Click to edit Master title style</a:t>
            </a:r>
            <a:endParaRPr lang="en-US" dirty="0"/>
          </a:p>
        </p:txBody>
      </p:sp>
      <p:sp>
        <p:nvSpPr>
          <p:cNvPr id="7" name="Content Placeholder 6"/>
          <p:cNvSpPr>
            <a:spLocks noGrp="1"/>
          </p:cNvSpPr>
          <p:nvPr>
            <p:ph sz="quarter" idx="12"/>
          </p:nvPr>
        </p:nvSpPr>
        <p:spPr>
          <a:xfrm>
            <a:off x="628650" y="1291716"/>
            <a:ext cx="7886700" cy="4896813"/>
          </a:xfrm>
        </p:spPr>
        <p:txBody>
          <a:bodyPr/>
          <a:lstStyle>
            <a:lvl1pPr marL="274320" indent="-274320">
              <a:buClr>
                <a:schemeClr val="tx2"/>
              </a:buClr>
              <a:buFont typeface="Wingdings" panose="05000000000000000000" pitchFamily="2" charset="2"/>
              <a:buChar char="§"/>
              <a:defRPr/>
            </a:lvl1pPr>
            <a:lvl2pPr marL="548640" indent="-274320">
              <a:buClr>
                <a:schemeClr val="accent2"/>
              </a:buClr>
              <a:buFont typeface="Wingdings" panose="05000000000000000000" pitchFamily="2" charset="2"/>
              <a:buChar char="§"/>
              <a:defRPr/>
            </a:lvl2pPr>
            <a:lvl3pPr marL="822960" indent="-274320">
              <a:buClr>
                <a:schemeClr val="accent6"/>
              </a:buClr>
              <a:defRPr/>
            </a:lvl3pPr>
            <a:lvl4pPr marL="1097280" indent="-274320">
              <a:buClr>
                <a:schemeClr val="accent5"/>
              </a:buClr>
              <a:defRPr/>
            </a:lvl4pPr>
            <a:lvl5pPr marL="1371600" indent="-274320">
              <a:buClr>
                <a:schemeClr val="accent3"/>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Slide Number Placeholder 5"/>
          <p:cNvSpPr>
            <a:spLocks noGrp="1"/>
          </p:cNvSpPr>
          <p:nvPr>
            <p:ph type="sldNum" sz="quarter" idx="4"/>
          </p:nvPr>
        </p:nvSpPr>
        <p:spPr>
          <a:xfrm>
            <a:off x="8237519" y="6358222"/>
            <a:ext cx="615950" cy="365125"/>
          </a:xfrm>
          <a:prstGeom prst="rect">
            <a:avLst/>
          </a:prstGeom>
        </p:spPr>
        <p:txBody>
          <a:bodyPr vert="horz" lIns="91440" tIns="45720" rIns="91440" bIns="45720" rtlCol="0" anchor="ctr"/>
          <a:lstStyle>
            <a:lvl1pPr algn="r">
              <a:defRPr sz="1100">
                <a:solidFill>
                  <a:schemeClr val="bg1"/>
                </a:solidFill>
              </a:defRPr>
            </a:lvl1pPr>
          </a:lstStyle>
          <a:p>
            <a:fld id="{25C4F4D4-6F9F-4101-B420-EAE9BABB75B0}" type="slidenum">
              <a:rPr lang="en-US" smtClean="0"/>
              <a:pPr/>
              <a:t>‹#›</a:t>
            </a:fld>
            <a:endParaRPr lang="en-US" dirty="0"/>
          </a:p>
        </p:txBody>
      </p:sp>
    </p:spTree>
    <p:extLst>
      <p:ext uri="{BB962C8B-B14F-4D97-AF65-F5344CB8AC3E}">
        <p14:creationId xmlns:p14="http://schemas.microsoft.com/office/powerpoint/2010/main" val="358034018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2_side-by-side">
    <p:spTree>
      <p:nvGrpSpPr>
        <p:cNvPr id="1" name=""/>
        <p:cNvGrpSpPr/>
        <p:nvPr/>
      </p:nvGrpSpPr>
      <p:grpSpPr>
        <a:xfrm>
          <a:off x="0" y="0"/>
          <a:ext cx="0" cy="0"/>
          <a:chOff x="0" y="0"/>
          <a:chExt cx="0" cy="0"/>
        </a:xfrm>
      </p:grpSpPr>
      <p:sp>
        <p:nvSpPr>
          <p:cNvPr id="2" name="Title 1"/>
          <p:cNvSpPr>
            <a:spLocks noGrp="1"/>
          </p:cNvSpPr>
          <p:nvPr>
            <p:ph type="title"/>
          </p:nvPr>
        </p:nvSpPr>
        <p:spPr>
          <a:xfrm>
            <a:off x="628650" y="333484"/>
            <a:ext cx="7886700" cy="958232"/>
          </a:xfrm>
        </p:spPr>
        <p:txBody>
          <a:bodyPr anchor="b" anchorCtr="0"/>
          <a:lstStyle/>
          <a:p>
            <a:r>
              <a:rPr lang="en-US" smtClean="0"/>
              <a:t>Click to edit Master title style</a:t>
            </a:r>
            <a:endParaRPr lang="en-US" dirty="0"/>
          </a:p>
        </p:txBody>
      </p:sp>
      <p:sp>
        <p:nvSpPr>
          <p:cNvPr id="7" name="Content Placeholder 6"/>
          <p:cNvSpPr>
            <a:spLocks noGrp="1"/>
          </p:cNvSpPr>
          <p:nvPr>
            <p:ph sz="quarter" idx="12"/>
          </p:nvPr>
        </p:nvSpPr>
        <p:spPr>
          <a:xfrm>
            <a:off x="628650" y="1291716"/>
            <a:ext cx="3825904" cy="4896813"/>
          </a:xfrm>
        </p:spPr>
        <p:txBody>
          <a:bodyPr/>
          <a:lstStyle>
            <a:lvl1pPr marL="274320" indent="-274320">
              <a:buClr>
                <a:schemeClr val="tx2"/>
              </a:buClr>
              <a:buFont typeface="Wingdings" panose="05000000000000000000" pitchFamily="2" charset="2"/>
              <a:buChar char="§"/>
              <a:defRPr/>
            </a:lvl1pPr>
            <a:lvl2pPr marL="548640" indent="-274320">
              <a:buClr>
                <a:schemeClr val="accent2"/>
              </a:buClr>
              <a:buFont typeface="Wingdings" panose="05000000000000000000" pitchFamily="2" charset="2"/>
              <a:buChar char="§"/>
              <a:defRPr/>
            </a:lvl2pPr>
            <a:lvl3pPr marL="822960" indent="-274320">
              <a:buClr>
                <a:schemeClr val="accent6"/>
              </a:buClr>
              <a:defRPr/>
            </a:lvl3pPr>
            <a:lvl4pPr marL="1097280" indent="-274320">
              <a:buClr>
                <a:schemeClr val="accent5"/>
              </a:buClr>
              <a:defRPr/>
            </a:lvl4pPr>
            <a:lvl5pPr marL="1371600" indent="-274320">
              <a:buClr>
                <a:schemeClr val="accent3"/>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Slide Number Placeholder 5"/>
          <p:cNvSpPr>
            <a:spLocks noGrp="1"/>
          </p:cNvSpPr>
          <p:nvPr>
            <p:ph type="sldNum" sz="quarter" idx="4"/>
          </p:nvPr>
        </p:nvSpPr>
        <p:spPr>
          <a:xfrm>
            <a:off x="8237519" y="6358222"/>
            <a:ext cx="615950" cy="365125"/>
          </a:xfrm>
          <a:prstGeom prst="rect">
            <a:avLst/>
          </a:prstGeom>
        </p:spPr>
        <p:txBody>
          <a:bodyPr vert="horz" lIns="91440" tIns="45720" rIns="91440" bIns="45720" rtlCol="0" anchor="ctr"/>
          <a:lstStyle>
            <a:lvl1pPr algn="r">
              <a:defRPr sz="1100">
                <a:solidFill>
                  <a:schemeClr val="bg1"/>
                </a:solidFill>
              </a:defRPr>
            </a:lvl1pPr>
          </a:lstStyle>
          <a:p>
            <a:fld id="{25C4F4D4-6F9F-4101-B420-EAE9BABB75B0}" type="slidenum">
              <a:rPr lang="en-US" smtClean="0"/>
              <a:pPr/>
              <a:t>‹#›</a:t>
            </a:fld>
            <a:endParaRPr lang="en-US" dirty="0"/>
          </a:p>
        </p:txBody>
      </p:sp>
      <p:sp>
        <p:nvSpPr>
          <p:cNvPr id="9" name="Content Placeholder 6"/>
          <p:cNvSpPr>
            <a:spLocks noGrp="1"/>
          </p:cNvSpPr>
          <p:nvPr>
            <p:ph sz="quarter" idx="13"/>
          </p:nvPr>
        </p:nvSpPr>
        <p:spPr>
          <a:xfrm>
            <a:off x="4689446" y="1291715"/>
            <a:ext cx="3825904" cy="4896813"/>
          </a:xfrm>
        </p:spPr>
        <p:txBody>
          <a:bodyPr/>
          <a:lstStyle>
            <a:lvl1pPr marL="274320" indent="-274320">
              <a:buClr>
                <a:schemeClr val="tx2"/>
              </a:buClr>
              <a:buFont typeface="Wingdings" panose="05000000000000000000" pitchFamily="2" charset="2"/>
              <a:buChar char="§"/>
              <a:defRPr/>
            </a:lvl1pPr>
            <a:lvl2pPr marL="548640" indent="-274320">
              <a:buClr>
                <a:schemeClr val="accent2"/>
              </a:buClr>
              <a:buFont typeface="Wingdings" panose="05000000000000000000" pitchFamily="2" charset="2"/>
              <a:buChar char="§"/>
              <a:defRPr/>
            </a:lvl2pPr>
            <a:lvl3pPr marL="822960" indent="-274320">
              <a:buClr>
                <a:schemeClr val="accent6"/>
              </a:buClr>
              <a:defRPr/>
            </a:lvl3pPr>
            <a:lvl4pPr marL="1097280" indent="-274320">
              <a:buClr>
                <a:schemeClr val="accent5"/>
              </a:buClr>
              <a:defRPr/>
            </a:lvl4pPr>
            <a:lvl5pPr marL="1371600" indent="-274320">
              <a:buClr>
                <a:schemeClr val="accent3"/>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98936383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5_Info_Graphic">
    <p:spTree>
      <p:nvGrpSpPr>
        <p:cNvPr id="1" name=""/>
        <p:cNvGrpSpPr/>
        <p:nvPr/>
      </p:nvGrpSpPr>
      <p:grpSpPr>
        <a:xfrm>
          <a:off x="0" y="0"/>
          <a:ext cx="0" cy="0"/>
          <a:chOff x="0" y="0"/>
          <a:chExt cx="0" cy="0"/>
        </a:xfrm>
      </p:grpSpPr>
      <p:sp>
        <p:nvSpPr>
          <p:cNvPr id="2" name="Title 1"/>
          <p:cNvSpPr>
            <a:spLocks noGrp="1"/>
          </p:cNvSpPr>
          <p:nvPr>
            <p:ph type="title"/>
          </p:nvPr>
        </p:nvSpPr>
        <p:spPr>
          <a:xfrm>
            <a:off x="628650" y="333484"/>
            <a:ext cx="7886700" cy="958232"/>
          </a:xfrm>
        </p:spPr>
        <p:txBody>
          <a:bodyPr anchor="b" anchorCtr="0"/>
          <a:lstStyle/>
          <a:p>
            <a:r>
              <a:rPr lang="en-US" smtClean="0"/>
              <a:t>Click to edit Master title style</a:t>
            </a:r>
            <a:endParaRPr lang="en-US" dirty="0"/>
          </a:p>
        </p:txBody>
      </p:sp>
      <p:sp>
        <p:nvSpPr>
          <p:cNvPr id="8" name="Slide Number Placeholder 5"/>
          <p:cNvSpPr>
            <a:spLocks noGrp="1"/>
          </p:cNvSpPr>
          <p:nvPr>
            <p:ph type="sldNum" sz="quarter" idx="4"/>
          </p:nvPr>
        </p:nvSpPr>
        <p:spPr>
          <a:xfrm>
            <a:off x="8237519" y="6358222"/>
            <a:ext cx="615950" cy="365125"/>
          </a:xfrm>
          <a:prstGeom prst="rect">
            <a:avLst/>
          </a:prstGeom>
        </p:spPr>
        <p:txBody>
          <a:bodyPr vert="horz" lIns="91440" tIns="45720" rIns="91440" bIns="45720" rtlCol="0" anchor="ctr"/>
          <a:lstStyle>
            <a:lvl1pPr algn="r">
              <a:defRPr sz="1100">
                <a:solidFill>
                  <a:schemeClr val="bg1"/>
                </a:solidFill>
              </a:defRPr>
            </a:lvl1pPr>
          </a:lstStyle>
          <a:p>
            <a:fld id="{25C4F4D4-6F9F-4101-B420-EAE9BABB75B0}" type="slidenum">
              <a:rPr lang="en-US" smtClean="0"/>
              <a:pPr/>
              <a:t>‹#›</a:t>
            </a:fld>
            <a:endParaRPr lang="en-US" dirty="0"/>
          </a:p>
        </p:txBody>
      </p:sp>
      <p:sp>
        <p:nvSpPr>
          <p:cNvPr id="4" name="Chart Placeholder 3"/>
          <p:cNvSpPr>
            <a:spLocks noGrp="1"/>
          </p:cNvSpPr>
          <p:nvPr>
            <p:ph type="chart" sz="quarter" idx="10"/>
          </p:nvPr>
        </p:nvSpPr>
        <p:spPr>
          <a:xfrm>
            <a:off x="1371600" y="1767569"/>
            <a:ext cx="6400800" cy="4114800"/>
          </a:xfrm>
        </p:spPr>
        <p:txBody>
          <a:bodyPr/>
          <a:lstStyle/>
          <a:p>
            <a:r>
              <a:rPr lang="en-US" dirty="0" smtClean="0"/>
              <a:t>Click icon to add chart</a:t>
            </a:r>
            <a:endParaRPr lang="en-US" dirty="0"/>
          </a:p>
        </p:txBody>
      </p:sp>
    </p:spTree>
    <p:extLst>
      <p:ext uri="{BB962C8B-B14F-4D97-AF65-F5344CB8AC3E}">
        <p14:creationId xmlns:p14="http://schemas.microsoft.com/office/powerpoint/2010/main" val="119081934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6_Cited_Quote">
    <p:spTree>
      <p:nvGrpSpPr>
        <p:cNvPr id="1" name=""/>
        <p:cNvGrpSpPr/>
        <p:nvPr/>
      </p:nvGrpSpPr>
      <p:grpSpPr>
        <a:xfrm>
          <a:off x="0" y="0"/>
          <a:ext cx="0" cy="0"/>
          <a:chOff x="0" y="0"/>
          <a:chExt cx="0" cy="0"/>
        </a:xfrm>
      </p:grpSpPr>
      <p:sp>
        <p:nvSpPr>
          <p:cNvPr id="8" name="Slide Number Placeholder 5"/>
          <p:cNvSpPr>
            <a:spLocks noGrp="1"/>
          </p:cNvSpPr>
          <p:nvPr>
            <p:ph type="sldNum" sz="quarter" idx="4"/>
          </p:nvPr>
        </p:nvSpPr>
        <p:spPr>
          <a:xfrm>
            <a:off x="8237519" y="6358222"/>
            <a:ext cx="615950" cy="365125"/>
          </a:xfrm>
          <a:prstGeom prst="rect">
            <a:avLst/>
          </a:prstGeom>
        </p:spPr>
        <p:txBody>
          <a:bodyPr vert="horz" lIns="91440" tIns="45720" rIns="91440" bIns="45720" rtlCol="0" anchor="ctr"/>
          <a:lstStyle>
            <a:lvl1pPr algn="r">
              <a:defRPr sz="1100">
                <a:solidFill>
                  <a:schemeClr val="bg1"/>
                </a:solidFill>
              </a:defRPr>
            </a:lvl1pPr>
          </a:lstStyle>
          <a:p>
            <a:fld id="{25C4F4D4-6F9F-4101-B420-EAE9BABB75B0}" type="slidenum">
              <a:rPr lang="en-US" smtClean="0"/>
              <a:pPr/>
              <a:t>‹#›</a:t>
            </a:fld>
            <a:endParaRPr lang="en-US" dirty="0"/>
          </a:p>
        </p:txBody>
      </p:sp>
      <p:sp>
        <p:nvSpPr>
          <p:cNvPr id="4" name="Text Placeholder 3"/>
          <p:cNvSpPr>
            <a:spLocks noGrp="1"/>
          </p:cNvSpPr>
          <p:nvPr>
            <p:ph type="body" sz="quarter" idx="10" hasCustomPrompt="1"/>
          </p:nvPr>
        </p:nvSpPr>
        <p:spPr>
          <a:xfrm>
            <a:off x="995680" y="1107123"/>
            <a:ext cx="7132320" cy="4023677"/>
          </a:xfrm>
        </p:spPr>
        <p:txBody>
          <a:bodyPr>
            <a:normAutofit/>
          </a:bodyPr>
          <a:lstStyle>
            <a:lvl1pPr marL="0" indent="0">
              <a:buNone/>
              <a:defRPr sz="4400" i="1"/>
            </a:lvl1pPr>
          </a:lstStyle>
          <a:p>
            <a:pPr lvl="0"/>
            <a:r>
              <a:rPr lang="en-US" i="1" dirty="0" smtClean="0"/>
              <a:t>Quoted text</a:t>
            </a:r>
            <a:endParaRPr lang="en-US" dirty="0"/>
          </a:p>
        </p:txBody>
      </p:sp>
      <p:sp>
        <p:nvSpPr>
          <p:cNvPr id="9" name="TextBox 8"/>
          <p:cNvSpPr txBox="1"/>
          <p:nvPr/>
        </p:nvSpPr>
        <p:spPr>
          <a:xfrm>
            <a:off x="375920" y="467360"/>
            <a:ext cx="838200" cy="2215991"/>
          </a:xfrm>
          <a:prstGeom prst="rect">
            <a:avLst/>
          </a:prstGeom>
          <a:noFill/>
        </p:spPr>
        <p:txBody>
          <a:bodyPr wrap="square" rtlCol="0">
            <a:spAutoFit/>
          </a:bodyPr>
          <a:lstStyle/>
          <a:p>
            <a:r>
              <a:rPr lang="en-US" sz="13800" dirty="0" smtClean="0">
                <a:solidFill>
                  <a:schemeClr val="accent5"/>
                </a:solidFill>
                <a:latin typeface="Bookman Old Style" panose="02050604050505020204" pitchFamily="18" charset="0"/>
              </a:rPr>
              <a:t>“</a:t>
            </a:r>
            <a:endParaRPr lang="en-US" sz="13800" dirty="0">
              <a:solidFill>
                <a:schemeClr val="accent5"/>
              </a:solidFill>
              <a:latin typeface="Bookman Old Style" panose="02050604050505020204" pitchFamily="18" charset="0"/>
            </a:endParaRPr>
          </a:p>
        </p:txBody>
      </p:sp>
      <p:sp>
        <p:nvSpPr>
          <p:cNvPr id="11" name="TextBox 10"/>
          <p:cNvSpPr txBox="1"/>
          <p:nvPr/>
        </p:nvSpPr>
        <p:spPr>
          <a:xfrm flipV="1">
            <a:off x="7511079" y="2914809"/>
            <a:ext cx="838200" cy="2215991"/>
          </a:xfrm>
          <a:prstGeom prst="rect">
            <a:avLst/>
          </a:prstGeom>
          <a:noFill/>
        </p:spPr>
        <p:txBody>
          <a:bodyPr wrap="square" rtlCol="0">
            <a:spAutoFit/>
          </a:bodyPr>
          <a:lstStyle/>
          <a:p>
            <a:r>
              <a:rPr lang="en-US" sz="13800" dirty="0" smtClean="0">
                <a:solidFill>
                  <a:schemeClr val="accent5"/>
                </a:solidFill>
                <a:latin typeface="Bookman Old Style" panose="02050604050505020204" pitchFamily="18" charset="0"/>
              </a:rPr>
              <a:t>“</a:t>
            </a:r>
            <a:endParaRPr lang="en-US" sz="13800" dirty="0">
              <a:solidFill>
                <a:schemeClr val="accent5"/>
              </a:solidFill>
              <a:latin typeface="Bookman Old Style" panose="02050604050505020204" pitchFamily="18" charset="0"/>
            </a:endParaRPr>
          </a:p>
        </p:txBody>
      </p:sp>
      <p:sp>
        <p:nvSpPr>
          <p:cNvPr id="6" name="TextBox 5"/>
          <p:cNvSpPr txBox="1"/>
          <p:nvPr/>
        </p:nvSpPr>
        <p:spPr>
          <a:xfrm>
            <a:off x="995680" y="5130800"/>
            <a:ext cx="4297680" cy="369332"/>
          </a:xfrm>
          <a:prstGeom prst="rect">
            <a:avLst/>
          </a:prstGeom>
          <a:noFill/>
        </p:spPr>
        <p:txBody>
          <a:bodyPr wrap="square" rtlCol="0">
            <a:spAutoFit/>
          </a:bodyPr>
          <a:lstStyle/>
          <a:p>
            <a:r>
              <a:rPr lang="en-US" b="1" dirty="0" smtClean="0">
                <a:solidFill>
                  <a:schemeClr val="accent5"/>
                </a:solidFill>
                <a:latin typeface="Arial" panose="020B0604020202020204" pitchFamily="34" charset="0"/>
                <a:cs typeface="Arial" panose="020B0604020202020204" pitchFamily="34" charset="0"/>
              </a:rPr>
              <a:t>AUTHOR,</a:t>
            </a:r>
            <a:r>
              <a:rPr lang="en-US" b="1" baseline="0" dirty="0" smtClean="0">
                <a:solidFill>
                  <a:schemeClr val="accent5"/>
                </a:solidFill>
                <a:latin typeface="Arial" panose="020B0604020202020204" pitchFamily="34" charset="0"/>
                <a:cs typeface="Arial" panose="020B0604020202020204" pitchFamily="34" charset="0"/>
              </a:rPr>
              <a:t> SOURCE, YYYY</a:t>
            </a:r>
            <a:endParaRPr lang="en-US" b="1" dirty="0">
              <a:solidFill>
                <a:schemeClr val="accent5"/>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03232453"/>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15_Section Header">
    <p:bg>
      <p:bgPr>
        <a:solidFill>
          <a:schemeClr val="tx2"/>
        </a:solidFill>
        <a:effectLst/>
      </p:bgPr>
    </p:bg>
    <p:spTree>
      <p:nvGrpSpPr>
        <p:cNvPr id="1" name=""/>
        <p:cNvGrpSpPr/>
        <p:nvPr/>
      </p:nvGrpSpPr>
      <p:grpSpPr>
        <a:xfrm>
          <a:off x="0" y="0"/>
          <a:ext cx="0" cy="0"/>
          <a:chOff x="0" y="0"/>
          <a:chExt cx="0" cy="0"/>
        </a:xfrm>
      </p:grpSpPr>
      <p:sp>
        <p:nvSpPr>
          <p:cNvPr id="14" name="Rectangle 13"/>
          <p:cNvSpPr/>
          <p:nvPr/>
        </p:nvSpPr>
        <p:spPr>
          <a:xfrm>
            <a:off x="0" y="5753100"/>
            <a:ext cx="9144000" cy="11049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540507" y="1270000"/>
            <a:ext cx="7479173" cy="2105341"/>
          </a:xfrm>
          <a:prstGeom prst="rect">
            <a:avLst/>
          </a:prstGeom>
        </p:spPr>
        <p:txBody>
          <a:bodyPr anchor="b">
            <a:noAutofit/>
          </a:bodyPr>
          <a:lstStyle>
            <a:lvl1pPr algn="l" defTabSz="914400" rtl="0" eaLnBrk="1" latinLnBrk="0" hangingPunct="1">
              <a:lnSpc>
                <a:spcPct val="90000"/>
              </a:lnSpc>
              <a:spcBef>
                <a:spcPct val="0"/>
              </a:spcBef>
              <a:buNone/>
              <a:defRPr lang="en-US" sz="5000" b="0" kern="1200" dirty="0">
                <a:solidFill>
                  <a:schemeClr val="bg1"/>
                </a:solidFill>
                <a:latin typeface="+mj-lt"/>
                <a:ea typeface="+mj-ea"/>
                <a:cs typeface="Arial" panose="020B0604020202020204" pitchFamily="34" charset="0"/>
              </a:defRPr>
            </a:lvl1pPr>
          </a:lstStyle>
          <a:p>
            <a:r>
              <a:rPr lang="en-US" dirty="0" smtClean="0"/>
              <a:t>Click to edit Master title style</a:t>
            </a:r>
            <a:endParaRPr lang="en-US" dirty="0"/>
          </a:p>
        </p:txBody>
      </p:sp>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19040" y="3623250"/>
            <a:ext cx="3618769" cy="1647776"/>
          </a:xfrm>
          <a:prstGeom prst="rect">
            <a:avLst/>
          </a:prstGeom>
        </p:spPr>
      </p:pic>
      <p:pic>
        <p:nvPicPr>
          <p:cNvPr id="6" name="Picture 5"/>
          <p:cNvPicPr>
            <a:picLocks noChangeAspect="1"/>
          </p:cNvPicPr>
          <p:nvPr/>
        </p:nvPicPr>
        <p:blipFill>
          <a:blip r:embed="rId3" cstate="print">
            <a:extLst>
              <a:ext uri="{BEBA8EAE-BF5A-486C-A8C5-ECC9F3942E4B}">
                <a14:imgProps xmlns:a14="http://schemas.microsoft.com/office/drawing/2010/main">
                  <a14:imgLayer r:embed="rId4">
                    <a14:imgEffect>
                      <a14:brightnessContrast bright="15000"/>
                    </a14:imgEffect>
                  </a14:imgLayer>
                </a14:imgProps>
              </a:ext>
              <a:ext uri="{28A0092B-C50C-407E-A947-70E740481C1C}">
                <a14:useLocalDpi xmlns:a14="http://schemas.microsoft.com/office/drawing/2010/main" val="0"/>
              </a:ext>
            </a:extLst>
          </a:blip>
          <a:stretch>
            <a:fillRect/>
          </a:stretch>
        </p:blipFill>
        <p:spPr>
          <a:xfrm>
            <a:off x="363085" y="5606894"/>
            <a:ext cx="2088015" cy="1061895"/>
          </a:xfrm>
          <a:prstGeom prst="rect">
            <a:avLst/>
          </a:prstGeom>
        </p:spPr>
      </p:pic>
      <p:sp>
        <p:nvSpPr>
          <p:cNvPr id="7" name="Slide Number Placeholder 5"/>
          <p:cNvSpPr>
            <a:spLocks noGrp="1"/>
          </p:cNvSpPr>
          <p:nvPr>
            <p:ph type="sldNum" sz="quarter" idx="4"/>
          </p:nvPr>
        </p:nvSpPr>
        <p:spPr>
          <a:xfrm>
            <a:off x="8237519" y="6358222"/>
            <a:ext cx="615950" cy="365125"/>
          </a:xfrm>
          <a:prstGeom prst="rect">
            <a:avLst/>
          </a:prstGeom>
        </p:spPr>
        <p:txBody>
          <a:bodyPr vert="horz" lIns="91440" tIns="45720" rIns="91440" bIns="45720" rtlCol="0" anchor="ctr"/>
          <a:lstStyle>
            <a:lvl1pPr algn="r">
              <a:defRPr sz="1100">
                <a:solidFill>
                  <a:schemeClr val="bg1"/>
                </a:solidFill>
              </a:defRPr>
            </a:lvl1pPr>
          </a:lstStyle>
          <a:p>
            <a:fld id="{25C4F4D4-6F9F-4101-B420-EAE9BABB75B0}" type="slidenum">
              <a:rPr lang="en-US" smtClean="0"/>
              <a:pPr/>
              <a:t>‹#›</a:t>
            </a:fld>
            <a:endParaRPr lang="en-US" dirty="0"/>
          </a:p>
        </p:txBody>
      </p:sp>
      <p:sp>
        <p:nvSpPr>
          <p:cNvPr id="8" name="Rectangle 7"/>
          <p:cNvSpPr/>
          <p:nvPr userDrawn="1"/>
        </p:nvSpPr>
        <p:spPr>
          <a:xfrm>
            <a:off x="0" y="6395590"/>
            <a:ext cx="416822" cy="46241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019040" y="3623250"/>
            <a:ext cx="3618769" cy="1647776"/>
          </a:xfrm>
          <a:prstGeom prst="rect">
            <a:avLst/>
          </a:prstGeom>
        </p:spPr>
      </p:pic>
      <p:pic>
        <p:nvPicPr>
          <p:cNvPr id="10" name="Picture 9"/>
          <p:cNvPicPr>
            <a:picLocks noChangeAspect="1"/>
          </p:cNvPicPr>
          <p:nvPr userDrawn="1"/>
        </p:nvPicPr>
        <p:blipFill>
          <a:blip r:embed="rId5"/>
          <a:stretch>
            <a:fillRect/>
          </a:stretch>
        </p:blipFill>
        <p:spPr>
          <a:xfrm>
            <a:off x="625117" y="5833853"/>
            <a:ext cx="1822681" cy="597840"/>
          </a:xfrm>
          <a:prstGeom prst="rect">
            <a:avLst/>
          </a:prstGeom>
        </p:spPr>
      </p:pic>
    </p:spTree>
    <p:extLst>
      <p:ext uri="{BB962C8B-B14F-4D97-AF65-F5344CB8AC3E}">
        <p14:creationId xmlns:p14="http://schemas.microsoft.com/office/powerpoint/2010/main" val="605312242"/>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16_Section Header">
    <p:bg>
      <p:bgPr>
        <a:solidFill>
          <a:schemeClr val="accent4"/>
        </a:solidFill>
        <a:effectLst/>
      </p:bgPr>
    </p:bg>
    <p:spTree>
      <p:nvGrpSpPr>
        <p:cNvPr id="1" name=""/>
        <p:cNvGrpSpPr/>
        <p:nvPr/>
      </p:nvGrpSpPr>
      <p:grpSpPr>
        <a:xfrm>
          <a:off x="0" y="0"/>
          <a:ext cx="0" cy="0"/>
          <a:chOff x="0" y="0"/>
          <a:chExt cx="0" cy="0"/>
        </a:xfrm>
      </p:grpSpPr>
      <p:sp>
        <p:nvSpPr>
          <p:cNvPr id="14" name="Rectangle 13"/>
          <p:cNvSpPr/>
          <p:nvPr/>
        </p:nvSpPr>
        <p:spPr>
          <a:xfrm>
            <a:off x="0" y="5753100"/>
            <a:ext cx="9144000" cy="11049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540507" y="1270000"/>
            <a:ext cx="7479173" cy="2105341"/>
          </a:xfrm>
          <a:prstGeom prst="rect">
            <a:avLst/>
          </a:prstGeom>
        </p:spPr>
        <p:txBody>
          <a:bodyPr anchor="b">
            <a:noAutofit/>
          </a:bodyPr>
          <a:lstStyle>
            <a:lvl1pPr algn="l" defTabSz="914400" rtl="0" eaLnBrk="1" latinLnBrk="0" hangingPunct="1">
              <a:lnSpc>
                <a:spcPct val="90000"/>
              </a:lnSpc>
              <a:spcBef>
                <a:spcPct val="0"/>
              </a:spcBef>
              <a:buNone/>
              <a:defRPr lang="en-US" sz="5000" b="0" kern="1200" dirty="0">
                <a:solidFill>
                  <a:schemeClr val="accent1"/>
                </a:solidFill>
                <a:latin typeface="+mj-lt"/>
                <a:ea typeface="+mj-ea"/>
                <a:cs typeface="Arial" panose="020B0604020202020204" pitchFamily="34" charset="0"/>
              </a:defRPr>
            </a:lvl1pPr>
          </a:lstStyle>
          <a:p>
            <a:r>
              <a:rPr lang="en-US" dirty="0" smtClean="0"/>
              <a:t>Click to edit Master title style</a:t>
            </a:r>
            <a:endParaRPr lang="en-US" dirty="0"/>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1962" y="5827208"/>
            <a:ext cx="1828800" cy="594534"/>
          </a:xfrm>
          <a:prstGeom prst="rect">
            <a:avLst/>
          </a:prstGeom>
        </p:spPr>
      </p:pic>
      <p:sp>
        <p:nvSpPr>
          <p:cNvPr id="6" name="Slide Number Placeholder 5"/>
          <p:cNvSpPr>
            <a:spLocks noGrp="1"/>
          </p:cNvSpPr>
          <p:nvPr>
            <p:ph type="sldNum" sz="quarter" idx="4"/>
          </p:nvPr>
        </p:nvSpPr>
        <p:spPr>
          <a:xfrm>
            <a:off x="8237519" y="6358222"/>
            <a:ext cx="615950" cy="365125"/>
          </a:xfrm>
          <a:prstGeom prst="rect">
            <a:avLst/>
          </a:prstGeom>
        </p:spPr>
        <p:txBody>
          <a:bodyPr vert="horz" lIns="91440" tIns="45720" rIns="91440" bIns="45720" rtlCol="0" anchor="ctr"/>
          <a:lstStyle>
            <a:lvl1pPr algn="r">
              <a:defRPr sz="1100">
                <a:solidFill>
                  <a:schemeClr val="tx2"/>
                </a:solidFill>
              </a:defRPr>
            </a:lvl1pPr>
          </a:lstStyle>
          <a:p>
            <a:fld id="{25C4F4D4-6F9F-4101-B420-EAE9BABB75B0}" type="slidenum">
              <a:rPr lang="en-US" smtClean="0"/>
              <a:pPr/>
              <a:t>‹#›</a:t>
            </a:fld>
            <a:endParaRPr lang="en-US" dirty="0"/>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08809" y="3667642"/>
            <a:ext cx="3429000" cy="1558992"/>
          </a:xfrm>
          <a:prstGeom prst="rect">
            <a:avLst/>
          </a:prstGeom>
        </p:spPr>
      </p:pic>
      <p:sp>
        <p:nvSpPr>
          <p:cNvPr id="9" name="Rectangle 8"/>
          <p:cNvSpPr/>
          <p:nvPr userDrawn="1"/>
        </p:nvSpPr>
        <p:spPr>
          <a:xfrm>
            <a:off x="0" y="5753100"/>
            <a:ext cx="9144000" cy="11049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21962" y="5827208"/>
            <a:ext cx="1828800" cy="594534"/>
          </a:xfrm>
          <a:prstGeom prst="rect">
            <a:avLst/>
          </a:prstGeom>
        </p:spPr>
      </p:pic>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208809" y="3667642"/>
            <a:ext cx="3429000" cy="1558992"/>
          </a:xfrm>
          <a:prstGeom prst="rect">
            <a:avLst/>
          </a:prstGeom>
        </p:spPr>
      </p:pic>
    </p:spTree>
    <p:extLst>
      <p:ext uri="{BB962C8B-B14F-4D97-AF65-F5344CB8AC3E}">
        <p14:creationId xmlns:p14="http://schemas.microsoft.com/office/powerpoint/2010/main" val="2291898326"/>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19_Section Header">
    <p:bg>
      <p:bgPr>
        <a:solidFill>
          <a:schemeClr val="accent3"/>
        </a:solidFill>
        <a:effectLst/>
      </p:bgPr>
    </p:bg>
    <p:spTree>
      <p:nvGrpSpPr>
        <p:cNvPr id="1" name=""/>
        <p:cNvGrpSpPr/>
        <p:nvPr/>
      </p:nvGrpSpPr>
      <p:grpSpPr>
        <a:xfrm>
          <a:off x="0" y="0"/>
          <a:ext cx="0" cy="0"/>
          <a:chOff x="0" y="0"/>
          <a:chExt cx="0" cy="0"/>
        </a:xfrm>
      </p:grpSpPr>
      <p:sp>
        <p:nvSpPr>
          <p:cNvPr id="14" name="Rectangle 13"/>
          <p:cNvSpPr/>
          <p:nvPr/>
        </p:nvSpPr>
        <p:spPr>
          <a:xfrm>
            <a:off x="0" y="5753100"/>
            <a:ext cx="9144000" cy="11049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540507" y="1270000"/>
            <a:ext cx="7479173" cy="2105341"/>
          </a:xfrm>
          <a:prstGeom prst="rect">
            <a:avLst/>
          </a:prstGeom>
        </p:spPr>
        <p:txBody>
          <a:bodyPr anchor="b">
            <a:noAutofit/>
          </a:bodyPr>
          <a:lstStyle>
            <a:lvl1pPr algn="l" defTabSz="914400" rtl="0" eaLnBrk="1" latinLnBrk="0" hangingPunct="1">
              <a:lnSpc>
                <a:spcPct val="90000"/>
              </a:lnSpc>
              <a:spcBef>
                <a:spcPct val="0"/>
              </a:spcBef>
              <a:buNone/>
              <a:defRPr lang="en-US" sz="5000" b="0" kern="1200" dirty="0">
                <a:solidFill>
                  <a:schemeClr val="bg1"/>
                </a:solidFill>
                <a:latin typeface="+mj-lt"/>
                <a:ea typeface="+mj-ea"/>
                <a:cs typeface="Arial" panose="020B0604020202020204" pitchFamily="34" charset="0"/>
              </a:defRPr>
            </a:lvl1pPr>
          </a:lstStyle>
          <a:p>
            <a:r>
              <a:rPr lang="en-US" dirty="0" smtClean="0"/>
              <a:t>Click to edit Master title style</a:t>
            </a:r>
            <a:endParaRPr lang="en-US" dirty="0"/>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1962" y="5827208"/>
            <a:ext cx="1828800" cy="594534"/>
          </a:xfrm>
          <a:prstGeom prst="rect">
            <a:avLst/>
          </a:prstGeom>
        </p:spPr>
      </p:pic>
      <p:sp>
        <p:nvSpPr>
          <p:cNvPr id="6" name="Slide Number Placeholder 5"/>
          <p:cNvSpPr>
            <a:spLocks noGrp="1"/>
          </p:cNvSpPr>
          <p:nvPr>
            <p:ph type="sldNum" sz="quarter" idx="4"/>
          </p:nvPr>
        </p:nvSpPr>
        <p:spPr>
          <a:xfrm>
            <a:off x="8237519" y="6358222"/>
            <a:ext cx="615950" cy="365125"/>
          </a:xfrm>
          <a:prstGeom prst="rect">
            <a:avLst/>
          </a:prstGeom>
        </p:spPr>
        <p:txBody>
          <a:bodyPr vert="horz" lIns="91440" tIns="45720" rIns="91440" bIns="45720" rtlCol="0" anchor="ctr"/>
          <a:lstStyle>
            <a:lvl1pPr algn="r">
              <a:defRPr sz="1100">
                <a:solidFill>
                  <a:schemeClr val="bg1"/>
                </a:solidFill>
              </a:defRPr>
            </a:lvl1pPr>
          </a:lstStyle>
          <a:p>
            <a:fld id="{25C4F4D4-6F9F-4101-B420-EAE9BABB75B0}" type="slidenum">
              <a:rPr lang="en-US" smtClean="0"/>
              <a:pPr/>
              <a:t>‹#›</a:t>
            </a:fld>
            <a:endParaRPr lang="en-US" dirty="0"/>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19040" y="3623250"/>
            <a:ext cx="3618769" cy="1647776"/>
          </a:xfrm>
          <a:prstGeom prst="rect">
            <a:avLst/>
          </a:prstGeom>
        </p:spPr>
      </p:pic>
      <p:sp>
        <p:nvSpPr>
          <p:cNvPr id="8" name="Rectangle 7"/>
          <p:cNvSpPr/>
          <p:nvPr userDrawn="1"/>
        </p:nvSpPr>
        <p:spPr>
          <a:xfrm>
            <a:off x="0" y="5753100"/>
            <a:ext cx="9144000" cy="11049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21962" y="5827208"/>
            <a:ext cx="1828800" cy="594534"/>
          </a:xfrm>
          <a:prstGeom prst="rect">
            <a:avLst/>
          </a:prstGeom>
        </p:spPr>
      </p:pic>
      <p:pic>
        <p:nvPicPr>
          <p:cNvPr id="11" name="Picture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19040" y="3623250"/>
            <a:ext cx="3618769" cy="1647776"/>
          </a:xfrm>
          <a:prstGeom prst="rect">
            <a:avLst/>
          </a:prstGeom>
        </p:spPr>
      </p:pic>
    </p:spTree>
    <p:extLst>
      <p:ext uri="{BB962C8B-B14F-4D97-AF65-F5344CB8AC3E}">
        <p14:creationId xmlns:p14="http://schemas.microsoft.com/office/powerpoint/2010/main" val="2805887990"/>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18_Section Header">
    <p:bg>
      <p:bgPr>
        <a:solidFill>
          <a:schemeClr val="accent2"/>
        </a:solidFill>
        <a:effectLst/>
      </p:bgPr>
    </p:bg>
    <p:spTree>
      <p:nvGrpSpPr>
        <p:cNvPr id="1" name=""/>
        <p:cNvGrpSpPr/>
        <p:nvPr/>
      </p:nvGrpSpPr>
      <p:grpSpPr>
        <a:xfrm>
          <a:off x="0" y="0"/>
          <a:ext cx="0" cy="0"/>
          <a:chOff x="0" y="0"/>
          <a:chExt cx="0" cy="0"/>
        </a:xfrm>
      </p:grpSpPr>
      <p:sp>
        <p:nvSpPr>
          <p:cNvPr id="14" name="Rectangle 13"/>
          <p:cNvSpPr/>
          <p:nvPr/>
        </p:nvSpPr>
        <p:spPr>
          <a:xfrm>
            <a:off x="0" y="5753100"/>
            <a:ext cx="9144000" cy="1104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540507" y="1270000"/>
            <a:ext cx="7479173" cy="2105341"/>
          </a:xfrm>
          <a:prstGeom prst="rect">
            <a:avLst/>
          </a:prstGeom>
        </p:spPr>
        <p:txBody>
          <a:bodyPr anchor="b">
            <a:noAutofit/>
          </a:bodyPr>
          <a:lstStyle>
            <a:lvl1pPr algn="l" defTabSz="914400" rtl="0" eaLnBrk="1" latinLnBrk="0" hangingPunct="1">
              <a:lnSpc>
                <a:spcPct val="90000"/>
              </a:lnSpc>
              <a:spcBef>
                <a:spcPct val="0"/>
              </a:spcBef>
              <a:buNone/>
              <a:defRPr lang="en-US" sz="5000" b="0" kern="1200" dirty="0">
                <a:solidFill>
                  <a:schemeClr val="accent1"/>
                </a:solidFill>
                <a:latin typeface="+mj-lt"/>
                <a:ea typeface="+mj-ea"/>
                <a:cs typeface="Arial" panose="020B0604020202020204" pitchFamily="34" charset="0"/>
              </a:defRPr>
            </a:lvl1pPr>
          </a:lstStyle>
          <a:p>
            <a:r>
              <a:rPr lang="en-US" dirty="0" smtClean="0"/>
              <a:t>Click to edit Master title style</a:t>
            </a:r>
            <a:endParaRPr lang="en-US" dirty="0"/>
          </a:p>
        </p:txBody>
      </p:sp>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19040" y="3623250"/>
            <a:ext cx="3618769" cy="1647776"/>
          </a:xfrm>
          <a:prstGeom prst="rect">
            <a:avLst/>
          </a:prstGeom>
        </p:spPr>
      </p:pic>
      <p:sp>
        <p:nvSpPr>
          <p:cNvPr id="7" name="Slide Number Placeholder 5"/>
          <p:cNvSpPr>
            <a:spLocks noGrp="1"/>
          </p:cNvSpPr>
          <p:nvPr>
            <p:ph type="sldNum" sz="quarter" idx="4"/>
          </p:nvPr>
        </p:nvSpPr>
        <p:spPr>
          <a:xfrm>
            <a:off x="8237519" y="6358222"/>
            <a:ext cx="615950" cy="365125"/>
          </a:xfrm>
          <a:prstGeom prst="rect">
            <a:avLst/>
          </a:prstGeom>
        </p:spPr>
        <p:txBody>
          <a:bodyPr vert="horz" lIns="91440" tIns="45720" rIns="91440" bIns="45720" rtlCol="0" anchor="ctr"/>
          <a:lstStyle>
            <a:lvl1pPr algn="r">
              <a:defRPr sz="1100">
                <a:solidFill>
                  <a:schemeClr val="bg1"/>
                </a:solidFill>
              </a:defRPr>
            </a:lvl1pPr>
          </a:lstStyle>
          <a:p>
            <a:fld id="{25C4F4D4-6F9F-4101-B420-EAE9BABB75B0}" type="slidenum">
              <a:rPr lang="en-US" smtClean="0"/>
              <a:pPr/>
              <a:t>‹#›</a:t>
            </a:fld>
            <a:endParaRPr lang="en-US" dirty="0"/>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1962" y="5827208"/>
            <a:ext cx="1828800" cy="594534"/>
          </a:xfrm>
          <a:prstGeom prst="rect">
            <a:avLst/>
          </a:prstGeom>
        </p:spPr>
      </p:pic>
      <p:sp>
        <p:nvSpPr>
          <p:cNvPr id="9" name="Rectangle 8"/>
          <p:cNvSpPr/>
          <p:nvPr userDrawn="1"/>
        </p:nvSpPr>
        <p:spPr>
          <a:xfrm>
            <a:off x="0" y="5753100"/>
            <a:ext cx="9144000" cy="1104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019040" y="3623250"/>
            <a:ext cx="3618769" cy="1647776"/>
          </a:xfrm>
          <a:prstGeom prst="rect">
            <a:avLst/>
          </a:prstGeom>
        </p:spPr>
      </p:pic>
      <p:pic>
        <p:nvPicPr>
          <p:cNvPr id="12" name="Picture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21962" y="5827208"/>
            <a:ext cx="1828800" cy="594534"/>
          </a:xfrm>
          <a:prstGeom prst="rect">
            <a:avLst/>
          </a:prstGeom>
        </p:spPr>
      </p:pic>
    </p:spTree>
    <p:extLst>
      <p:ext uri="{BB962C8B-B14F-4D97-AF65-F5344CB8AC3E}">
        <p14:creationId xmlns:p14="http://schemas.microsoft.com/office/powerpoint/2010/main" val="102241589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 name="Rectangle 10"/>
          <p:cNvSpPr/>
          <p:nvPr/>
        </p:nvSpPr>
        <p:spPr>
          <a:xfrm>
            <a:off x="0" y="6216650"/>
            <a:ext cx="9144000" cy="6413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itle Placeholder 1"/>
          <p:cNvSpPr>
            <a:spLocks noGrp="1"/>
          </p:cNvSpPr>
          <p:nvPr>
            <p:ph type="title"/>
          </p:nvPr>
        </p:nvSpPr>
        <p:spPr>
          <a:xfrm>
            <a:off x="628650" y="333483"/>
            <a:ext cx="7886700" cy="681501"/>
          </a:xfrm>
          <a:prstGeom prst="rect">
            <a:avLst/>
          </a:prstGeom>
        </p:spPr>
        <p:txBody>
          <a:bodyPr vert="horz" lIns="91440" tIns="45720" rIns="91440" bIns="91440" rtlCol="0" anchor="b" anchorCtr="0">
            <a:normAutofit/>
          </a:bodyPr>
          <a:lstStyle/>
          <a:p>
            <a:r>
              <a:rPr lang="en-US" dirty="0" smtClean="0"/>
              <a:t>Click to edit Master title style</a:t>
            </a:r>
            <a:endParaRPr lang="en-US" dirty="0"/>
          </a:p>
        </p:txBody>
      </p:sp>
      <p:sp>
        <p:nvSpPr>
          <p:cNvPr id="14" name="Text Placeholder 2"/>
          <p:cNvSpPr>
            <a:spLocks noGrp="1"/>
          </p:cNvSpPr>
          <p:nvPr>
            <p:ph type="body" idx="1"/>
          </p:nvPr>
        </p:nvSpPr>
        <p:spPr>
          <a:xfrm>
            <a:off x="628650" y="1252729"/>
            <a:ext cx="7886700" cy="485929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Date Placeholder 3"/>
          <p:cNvSpPr>
            <a:spLocks noGrp="1"/>
          </p:cNvSpPr>
          <p:nvPr>
            <p:ph type="dt" sz="half" idx="2"/>
          </p:nvPr>
        </p:nvSpPr>
        <p:spPr>
          <a:xfrm>
            <a:off x="6176944" y="6358222"/>
            <a:ext cx="2057400" cy="365125"/>
          </a:xfrm>
          <a:prstGeom prst="rect">
            <a:avLst/>
          </a:prstGeom>
        </p:spPr>
        <p:txBody>
          <a:bodyPr vert="horz" lIns="91440" tIns="45720" rIns="91440" bIns="45720" rtlCol="0" anchor="ctr"/>
          <a:lstStyle>
            <a:lvl1pPr algn="r">
              <a:defRPr sz="1100">
                <a:solidFill>
                  <a:schemeClr val="bg1"/>
                </a:solidFill>
              </a:defRPr>
            </a:lvl1pPr>
          </a:lstStyle>
          <a:p>
            <a:fld id="{7D07E226-CA53-49CD-B566-39F9CEEA36C7}" type="datetime1">
              <a:rPr lang="en-US" smtClean="0"/>
              <a:pPr/>
              <a:t>11/5/2015</a:t>
            </a:fld>
            <a:endParaRPr lang="en-US" dirty="0"/>
          </a:p>
        </p:txBody>
      </p:sp>
      <p:sp>
        <p:nvSpPr>
          <p:cNvPr id="10" name="Slide Number Placeholder 5"/>
          <p:cNvSpPr>
            <a:spLocks noGrp="1"/>
          </p:cNvSpPr>
          <p:nvPr>
            <p:ph type="sldNum" sz="quarter" idx="4"/>
          </p:nvPr>
        </p:nvSpPr>
        <p:spPr>
          <a:xfrm>
            <a:off x="8237519" y="6358222"/>
            <a:ext cx="615950" cy="365125"/>
          </a:xfrm>
          <a:prstGeom prst="rect">
            <a:avLst/>
          </a:prstGeom>
        </p:spPr>
        <p:txBody>
          <a:bodyPr vert="horz" lIns="91440" tIns="45720" rIns="91440" bIns="45720" rtlCol="0" anchor="ctr"/>
          <a:lstStyle>
            <a:lvl1pPr algn="r">
              <a:defRPr sz="1100" b="1">
                <a:solidFill>
                  <a:schemeClr val="bg1"/>
                </a:solidFill>
              </a:defRPr>
            </a:lvl1pPr>
          </a:lstStyle>
          <a:p>
            <a:fld id="{25C4F4D4-6F9F-4101-B420-EAE9BABB75B0}" type="slidenum">
              <a:rPr lang="en-US" smtClean="0"/>
              <a:pPr/>
              <a:t>‹#›</a:t>
            </a:fld>
            <a:endParaRPr lang="en-US" dirty="0"/>
          </a:p>
        </p:txBody>
      </p:sp>
      <p:pic>
        <p:nvPicPr>
          <p:cNvPr id="12" name="Picture 11"/>
          <p:cNvPicPr>
            <a:picLocks noChangeAspect="1"/>
          </p:cNvPicPr>
          <p:nvPr userDrawn="1"/>
        </p:nvPicPr>
        <p:blipFill>
          <a:blip r:embed="rId15"/>
          <a:stretch>
            <a:fillRect/>
          </a:stretch>
        </p:blipFill>
        <p:spPr>
          <a:xfrm>
            <a:off x="330364" y="6394279"/>
            <a:ext cx="914400" cy="299924"/>
          </a:xfrm>
          <a:prstGeom prst="rect">
            <a:avLst/>
          </a:prstGeom>
        </p:spPr>
      </p:pic>
    </p:spTree>
    <p:extLst>
      <p:ext uri="{BB962C8B-B14F-4D97-AF65-F5344CB8AC3E}">
        <p14:creationId xmlns:p14="http://schemas.microsoft.com/office/powerpoint/2010/main" val="2144470599"/>
      </p:ext>
    </p:extLst>
  </p:cSld>
  <p:clrMap bg1="lt1" tx1="dk1" bg2="lt2" tx2="dk2" accent1="accent1" accent2="accent2" accent3="accent3" accent4="accent4" accent5="accent5" accent6="accent6" hlink="hlink" folHlink="folHlink"/>
  <p:sldLayoutIdLst>
    <p:sldLayoutId id="2147483760" r:id="rId1"/>
    <p:sldLayoutId id="2147483761" r:id="rId2"/>
    <p:sldLayoutId id="2147483762" r:id="rId3"/>
    <p:sldLayoutId id="2147483765" r:id="rId4"/>
    <p:sldLayoutId id="2147483767" r:id="rId5"/>
    <p:sldLayoutId id="2147483769" r:id="rId6"/>
    <p:sldLayoutId id="2147483770" r:id="rId7"/>
    <p:sldLayoutId id="2147483771" r:id="rId8"/>
    <p:sldLayoutId id="2147483772" r:id="rId9"/>
    <p:sldLayoutId id="2147483773" r:id="rId10"/>
    <p:sldLayoutId id="2147483774" r:id="rId11"/>
    <p:sldLayoutId id="2147483775" r:id="rId12"/>
    <p:sldLayoutId id="2147483748" r:id="rId13"/>
  </p:sldLayoutIdLst>
  <p:timing>
    <p:tnLst>
      <p:par>
        <p:cTn id="1" dur="indefinite" restart="never" nodeType="tmRoot"/>
      </p:par>
    </p:tnLst>
  </p:timing>
  <p:txStyles>
    <p:titleStyle>
      <a:lvl1pPr algn="l" defTabSz="914400" rtl="0" eaLnBrk="1" latinLnBrk="0" hangingPunct="1">
        <a:lnSpc>
          <a:spcPct val="90000"/>
        </a:lnSpc>
        <a:spcBef>
          <a:spcPct val="0"/>
        </a:spcBef>
        <a:buNone/>
        <a:defRPr lang="en-US" sz="3200" b="0" kern="1200" dirty="0">
          <a:solidFill>
            <a:schemeClr val="tx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j-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j-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j-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latin typeface="+mn-lt"/>
              </a:rPr>
              <a:t>“Trends, Opportunities and Challenges: 2017-2021 SOA Strategic </a:t>
            </a:r>
            <a:r>
              <a:rPr lang="en-US" dirty="0" smtClean="0">
                <a:latin typeface="+mn-lt"/>
              </a:rPr>
              <a:t>Plan”</a:t>
            </a:r>
            <a:endParaRPr lang="en-US" dirty="0">
              <a:latin typeface="+mn-lt"/>
            </a:endParaRPr>
          </a:p>
        </p:txBody>
      </p:sp>
      <p:sp>
        <p:nvSpPr>
          <p:cNvPr id="2" name="TextBox 1"/>
          <p:cNvSpPr txBox="1"/>
          <p:nvPr/>
        </p:nvSpPr>
        <p:spPr>
          <a:xfrm>
            <a:off x="594297" y="3103123"/>
            <a:ext cx="3897798" cy="400110"/>
          </a:xfrm>
          <a:prstGeom prst="rect">
            <a:avLst/>
          </a:prstGeom>
          <a:noFill/>
        </p:spPr>
        <p:txBody>
          <a:bodyPr wrap="none" rtlCol="0">
            <a:spAutoFit/>
          </a:bodyPr>
          <a:lstStyle/>
          <a:p>
            <a:r>
              <a:rPr lang="en-US" sz="2000" b="1" dirty="0" smtClean="0">
                <a:solidFill>
                  <a:schemeClr val="accent2"/>
                </a:solidFill>
                <a:latin typeface="+mj-lt"/>
              </a:rPr>
              <a:t>Part I: Environmental Observations</a:t>
            </a:r>
            <a:endParaRPr lang="en-US" sz="2000" b="1" dirty="0">
              <a:solidFill>
                <a:schemeClr val="accent2"/>
              </a:solidFill>
              <a:latin typeface="+mj-lt"/>
            </a:endParaRPr>
          </a:p>
        </p:txBody>
      </p:sp>
      <p:sp>
        <p:nvSpPr>
          <p:cNvPr id="5" name="TextBox 4"/>
          <p:cNvSpPr txBox="1"/>
          <p:nvPr/>
        </p:nvSpPr>
        <p:spPr>
          <a:xfrm>
            <a:off x="594297" y="3751634"/>
            <a:ext cx="3224794" cy="646331"/>
          </a:xfrm>
          <a:prstGeom prst="rect">
            <a:avLst/>
          </a:prstGeom>
          <a:noFill/>
        </p:spPr>
        <p:txBody>
          <a:bodyPr wrap="none" rtlCol="0">
            <a:spAutoFit/>
          </a:bodyPr>
          <a:lstStyle/>
          <a:p>
            <a:r>
              <a:rPr lang="en-US" b="1" dirty="0" smtClean="0">
                <a:solidFill>
                  <a:schemeClr val="accent2"/>
                </a:solidFill>
              </a:rPr>
              <a:t>SOA Strategic Planning Task Force</a:t>
            </a:r>
          </a:p>
          <a:p>
            <a:r>
              <a:rPr lang="en-US" b="1" dirty="0" smtClean="0">
                <a:solidFill>
                  <a:schemeClr val="accent2"/>
                </a:solidFill>
              </a:rPr>
              <a:t>October 2015</a:t>
            </a:r>
            <a:endParaRPr lang="en-US" b="1" dirty="0">
              <a:solidFill>
                <a:schemeClr val="accent2"/>
              </a:solidFill>
            </a:endParaRPr>
          </a:p>
        </p:txBody>
      </p:sp>
    </p:spTree>
    <p:extLst>
      <p:ext uri="{BB962C8B-B14F-4D97-AF65-F5344CB8AC3E}">
        <p14:creationId xmlns:p14="http://schemas.microsoft.com/office/powerpoint/2010/main" val="327376489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Isosceles Triangle 41"/>
          <p:cNvSpPr/>
          <p:nvPr/>
        </p:nvSpPr>
        <p:spPr>
          <a:xfrm rot="10800000">
            <a:off x="1314613" y="4667837"/>
            <a:ext cx="1269965" cy="446453"/>
          </a:xfrm>
          <a:prstGeom prst="triangl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3" name="Isosceles Triangle 42"/>
          <p:cNvSpPr/>
          <p:nvPr/>
        </p:nvSpPr>
        <p:spPr>
          <a:xfrm>
            <a:off x="4935807" y="4846551"/>
            <a:ext cx="1269965" cy="446453"/>
          </a:xfrm>
          <a:prstGeom prst="triangl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4" name="Isosceles Triangle 43"/>
          <p:cNvSpPr/>
          <p:nvPr/>
        </p:nvSpPr>
        <p:spPr>
          <a:xfrm rot="10800000">
            <a:off x="3721664" y="4651711"/>
            <a:ext cx="1269965" cy="446453"/>
          </a:xfrm>
          <a:prstGeom prst="triangl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5" name="Isosceles Triangle 44"/>
          <p:cNvSpPr/>
          <p:nvPr/>
        </p:nvSpPr>
        <p:spPr>
          <a:xfrm rot="10800000">
            <a:off x="6128783" y="4651711"/>
            <a:ext cx="1269965" cy="446453"/>
          </a:xfrm>
          <a:prstGeom prst="triangl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3" name="TextBox 32"/>
          <p:cNvSpPr txBox="1"/>
          <p:nvPr/>
        </p:nvSpPr>
        <p:spPr>
          <a:xfrm>
            <a:off x="2284576" y="5380134"/>
            <a:ext cx="1753630" cy="606320"/>
          </a:xfrm>
          <a:prstGeom prst="rect">
            <a:avLst/>
          </a:prstGeom>
          <a:noFill/>
        </p:spPr>
        <p:txBody>
          <a:bodyPr wrap="square" rtlCol="0">
            <a:spAutoFit/>
          </a:bodyPr>
          <a:lstStyle/>
          <a:p>
            <a:pPr algn="ctr">
              <a:lnSpc>
                <a:spcPct val="80000"/>
              </a:lnSpc>
            </a:pPr>
            <a:r>
              <a:rPr lang="en-US" sz="1100" b="1" dirty="0">
                <a:solidFill>
                  <a:schemeClr val="bg2">
                    <a:lumMod val="75000"/>
                  </a:schemeClr>
                </a:solidFill>
              </a:rPr>
              <a:t>REFINE MISSION &amp; VISION</a:t>
            </a:r>
          </a:p>
          <a:p>
            <a:pPr lvl="0" algn="ctr">
              <a:lnSpc>
                <a:spcPct val="80000"/>
              </a:lnSpc>
              <a:spcBef>
                <a:spcPts val="600"/>
              </a:spcBef>
            </a:pPr>
            <a:r>
              <a:rPr lang="en-US" sz="1200" dirty="0" smtClean="0">
                <a:solidFill>
                  <a:schemeClr val="tx2"/>
                </a:solidFill>
              </a:rPr>
              <a:t>Members </a:t>
            </a:r>
            <a:r>
              <a:rPr lang="en-US" sz="1200" dirty="0">
                <a:solidFill>
                  <a:schemeClr val="tx2"/>
                </a:solidFill>
              </a:rPr>
              <a:t>can provide input in October 2015</a:t>
            </a:r>
          </a:p>
        </p:txBody>
      </p:sp>
      <p:sp>
        <p:nvSpPr>
          <p:cNvPr id="9" name="Freeform 5"/>
          <p:cNvSpPr>
            <a:spLocks/>
          </p:cNvSpPr>
          <p:nvPr/>
        </p:nvSpPr>
        <p:spPr bwMode="auto">
          <a:xfrm>
            <a:off x="-1" y="4683313"/>
            <a:ext cx="1662546" cy="641349"/>
          </a:xfrm>
          <a:custGeom>
            <a:avLst/>
            <a:gdLst>
              <a:gd name="T0" fmla="*/ 0 w 725"/>
              <a:gd name="T1" fmla="*/ 0 h 404"/>
              <a:gd name="T2" fmla="*/ 0 w 725"/>
              <a:gd name="T3" fmla="*/ 404 h 404"/>
              <a:gd name="T4" fmla="*/ 725 w 725"/>
              <a:gd name="T5" fmla="*/ 404 h 404"/>
              <a:gd name="T6" fmla="*/ 324 w 725"/>
              <a:gd name="T7" fmla="*/ 0 h 404"/>
              <a:gd name="T8" fmla="*/ 0 w 725"/>
              <a:gd name="T9" fmla="*/ 0 h 404"/>
            </a:gdLst>
            <a:ahLst/>
            <a:cxnLst>
              <a:cxn ang="0">
                <a:pos x="T0" y="T1"/>
              </a:cxn>
              <a:cxn ang="0">
                <a:pos x="T2" y="T3"/>
              </a:cxn>
              <a:cxn ang="0">
                <a:pos x="T4" y="T5"/>
              </a:cxn>
              <a:cxn ang="0">
                <a:pos x="T6" y="T7"/>
              </a:cxn>
              <a:cxn ang="0">
                <a:pos x="T8" y="T9"/>
              </a:cxn>
            </a:cxnLst>
            <a:rect l="0" t="0" r="r" b="b"/>
            <a:pathLst>
              <a:path w="725" h="404">
                <a:moveTo>
                  <a:pt x="0" y="0"/>
                </a:moveTo>
                <a:lnTo>
                  <a:pt x="0" y="404"/>
                </a:lnTo>
                <a:lnTo>
                  <a:pt x="725" y="404"/>
                </a:lnTo>
                <a:lnTo>
                  <a:pt x="324" y="0"/>
                </a:lnTo>
                <a:lnTo>
                  <a:pt x="0" y="0"/>
                </a:lnTo>
                <a:close/>
              </a:path>
            </a:pathLst>
          </a:custGeom>
          <a:solidFill>
            <a:schemeClr val="accent1"/>
          </a:solidFill>
          <a:ln>
            <a:noFill/>
          </a:ln>
          <a:effectLst/>
        </p:spPr>
        <p:txBody>
          <a:bodyPr vert="horz" wrap="square" lIns="91440" tIns="45720" rIns="91440" bIns="45720" numCol="1" anchor="t" anchorCtr="0" compatLnSpc="1">
            <a:prstTxWarp prst="textNoShape">
              <a:avLst/>
            </a:prstTxWarp>
          </a:bodyPr>
          <a:lstStyle/>
          <a:p>
            <a:endParaRPr lang="ru-RU"/>
          </a:p>
        </p:txBody>
      </p:sp>
      <p:grpSp>
        <p:nvGrpSpPr>
          <p:cNvPr id="18" name="Group 17"/>
          <p:cNvGrpSpPr/>
          <p:nvPr/>
        </p:nvGrpSpPr>
        <p:grpSpPr>
          <a:xfrm>
            <a:off x="1021721" y="3852946"/>
            <a:ext cx="1855546" cy="1459594"/>
            <a:chOff x="1021721" y="4069767"/>
            <a:chExt cx="1855546" cy="1459594"/>
          </a:xfrm>
        </p:grpSpPr>
        <p:grpSp>
          <p:nvGrpSpPr>
            <p:cNvPr id="2" name="Group 1"/>
            <p:cNvGrpSpPr/>
            <p:nvPr/>
          </p:nvGrpSpPr>
          <p:grpSpPr>
            <a:xfrm>
              <a:off x="1021721" y="4069767"/>
              <a:ext cx="1855546" cy="1459594"/>
              <a:chOff x="1021721" y="4069767"/>
              <a:chExt cx="1855546" cy="1459594"/>
            </a:xfrm>
            <a:solidFill>
              <a:schemeClr val="accent6"/>
            </a:solidFill>
          </p:grpSpPr>
          <p:sp>
            <p:nvSpPr>
              <p:cNvPr id="46" name="Rectangle 45"/>
              <p:cNvSpPr/>
              <p:nvPr/>
            </p:nvSpPr>
            <p:spPr>
              <a:xfrm>
                <a:off x="1021925" y="4069767"/>
                <a:ext cx="1855342" cy="822960"/>
              </a:xfrm>
              <a:prstGeom prst="rect">
                <a:avLst/>
              </a:prstGeom>
              <a:solidFill>
                <a:schemeClr val="tx2"/>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6"/>
              <p:cNvSpPr>
                <a:spLocks/>
              </p:cNvSpPr>
              <p:nvPr/>
            </p:nvSpPr>
            <p:spPr bwMode="auto">
              <a:xfrm>
                <a:off x="1021721" y="4888012"/>
                <a:ext cx="1841415" cy="641349"/>
              </a:xfrm>
              <a:custGeom>
                <a:avLst/>
                <a:gdLst>
                  <a:gd name="T0" fmla="*/ 663 w 803"/>
                  <a:gd name="T1" fmla="*/ 0 h 404"/>
                  <a:gd name="T2" fmla="*/ 401 w 803"/>
                  <a:gd name="T3" fmla="*/ 262 h 404"/>
                  <a:gd name="T4" fmla="*/ 141 w 803"/>
                  <a:gd name="T5" fmla="*/ 0 h 404"/>
                  <a:gd name="T6" fmla="*/ 0 w 803"/>
                  <a:gd name="T7" fmla="*/ 0 h 404"/>
                  <a:gd name="T8" fmla="*/ 401 w 803"/>
                  <a:gd name="T9" fmla="*/ 404 h 404"/>
                  <a:gd name="T10" fmla="*/ 803 w 803"/>
                  <a:gd name="T11" fmla="*/ 0 h 404"/>
                  <a:gd name="T12" fmla="*/ 663 w 803"/>
                  <a:gd name="T13" fmla="*/ 0 h 404"/>
                </a:gdLst>
                <a:ahLst/>
                <a:cxnLst>
                  <a:cxn ang="0">
                    <a:pos x="T0" y="T1"/>
                  </a:cxn>
                  <a:cxn ang="0">
                    <a:pos x="T2" y="T3"/>
                  </a:cxn>
                  <a:cxn ang="0">
                    <a:pos x="T4" y="T5"/>
                  </a:cxn>
                  <a:cxn ang="0">
                    <a:pos x="T6" y="T7"/>
                  </a:cxn>
                  <a:cxn ang="0">
                    <a:pos x="T8" y="T9"/>
                  </a:cxn>
                  <a:cxn ang="0">
                    <a:pos x="T10" y="T11"/>
                  </a:cxn>
                  <a:cxn ang="0">
                    <a:pos x="T12" y="T13"/>
                  </a:cxn>
                </a:cxnLst>
                <a:rect l="0" t="0" r="r" b="b"/>
                <a:pathLst>
                  <a:path w="803" h="404">
                    <a:moveTo>
                      <a:pt x="663" y="0"/>
                    </a:moveTo>
                    <a:lnTo>
                      <a:pt x="401" y="262"/>
                    </a:lnTo>
                    <a:lnTo>
                      <a:pt x="141" y="0"/>
                    </a:lnTo>
                    <a:lnTo>
                      <a:pt x="0" y="0"/>
                    </a:lnTo>
                    <a:lnTo>
                      <a:pt x="401" y="404"/>
                    </a:lnTo>
                    <a:lnTo>
                      <a:pt x="803" y="0"/>
                    </a:lnTo>
                    <a:lnTo>
                      <a:pt x="663" y="0"/>
                    </a:lnTo>
                    <a:close/>
                  </a:path>
                </a:pathLst>
              </a:custGeom>
              <a:solidFill>
                <a:schemeClr val="tx2"/>
              </a:solidFill>
              <a:ln>
                <a:noFill/>
              </a:ln>
              <a:effectLst/>
              <a:scene3d>
                <a:camera prst="orthographicFront">
                  <a:rot lat="0" lon="0" rev="0"/>
                </a:camera>
                <a:lightRig rig="balanced" dir="t">
                  <a:rot lat="0" lon="0" rev="8700000"/>
                </a:lightRig>
              </a:scene3d>
              <a:sp3d/>
            </p:spPr>
            <p:txBody>
              <a:bodyPr vert="horz" wrap="square" lIns="91440" tIns="45720" rIns="91440" bIns="45720" numCol="1" anchor="t" anchorCtr="0" compatLnSpc="1">
                <a:prstTxWarp prst="textNoShape">
                  <a:avLst/>
                </a:prstTxWarp>
              </a:bodyPr>
              <a:lstStyle/>
              <a:p>
                <a:endParaRPr lang="ru-RU"/>
              </a:p>
            </p:txBody>
          </p:sp>
        </p:grpSp>
        <p:sp>
          <p:nvSpPr>
            <p:cNvPr id="22" name="TextBox 21"/>
            <p:cNvSpPr txBox="1"/>
            <p:nvPr/>
          </p:nvSpPr>
          <p:spPr>
            <a:xfrm>
              <a:off x="1106323" y="4205632"/>
              <a:ext cx="1672210" cy="544765"/>
            </a:xfrm>
            <a:prstGeom prst="rect">
              <a:avLst/>
            </a:prstGeom>
            <a:noFill/>
          </p:spPr>
          <p:txBody>
            <a:bodyPr wrap="square" rtlCol="0">
              <a:spAutoFit/>
            </a:bodyPr>
            <a:lstStyle/>
            <a:p>
              <a:pPr algn="ctr">
                <a:lnSpc>
                  <a:spcPct val="80000"/>
                </a:lnSpc>
              </a:pPr>
              <a:r>
                <a:rPr lang="en-US" dirty="0">
                  <a:solidFill>
                    <a:schemeClr val="bg1"/>
                  </a:solidFill>
                </a:rPr>
                <a:t>Gather </a:t>
              </a:r>
              <a:r>
                <a:rPr lang="en-US" dirty="0" smtClean="0">
                  <a:solidFill>
                    <a:schemeClr val="bg1"/>
                  </a:solidFill>
                </a:rPr>
                <a:t>information</a:t>
              </a:r>
              <a:endParaRPr lang="en-US" dirty="0">
                <a:solidFill>
                  <a:schemeClr val="bg1"/>
                </a:solidFill>
              </a:endParaRPr>
            </a:p>
          </p:txBody>
        </p:sp>
      </p:grpSp>
      <p:sp>
        <p:nvSpPr>
          <p:cNvPr id="15" name="Freeform 11"/>
          <p:cNvSpPr>
            <a:spLocks/>
          </p:cNvSpPr>
          <p:nvPr/>
        </p:nvSpPr>
        <p:spPr bwMode="auto">
          <a:xfrm>
            <a:off x="7043853" y="4683313"/>
            <a:ext cx="1935436" cy="641349"/>
          </a:xfrm>
          <a:custGeom>
            <a:avLst/>
            <a:gdLst>
              <a:gd name="T0" fmla="*/ 643 w 844"/>
              <a:gd name="T1" fmla="*/ 0 h 404"/>
              <a:gd name="T2" fmla="*/ 517 w 844"/>
              <a:gd name="T3" fmla="*/ 0 h 404"/>
              <a:gd name="T4" fmla="*/ 402 w 844"/>
              <a:gd name="T5" fmla="*/ 0 h 404"/>
              <a:gd name="T6" fmla="*/ 402 w 844"/>
              <a:gd name="T7" fmla="*/ 0 h 404"/>
              <a:gd name="T8" fmla="*/ 402 w 844"/>
              <a:gd name="T9" fmla="*/ 0 h 404"/>
              <a:gd name="T10" fmla="*/ 0 w 844"/>
              <a:gd name="T11" fmla="*/ 404 h 404"/>
              <a:gd name="T12" fmla="*/ 402 w 844"/>
              <a:gd name="T13" fmla="*/ 404 h 404"/>
              <a:gd name="T14" fmla="*/ 517 w 844"/>
              <a:gd name="T15" fmla="*/ 404 h 404"/>
              <a:gd name="T16" fmla="*/ 643 w 844"/>
              <a:gd name="T17" fmla="*/ 404 h 404"/>
              <a:gd name="T18" fmla="*/ 844 w 844"/>
              <a:gd name="T19" fmla="*/ 202 h 404"/>
              <a:gd name="T20" fmla="*/ 844 w 844"/>
              <a:gd name="T21" fmla="*/ 202 h 404"/>
              <a:gd name="T22" fmla="*/ 844 w 844"/>
              <a:gd name="T23" fmla="*/ 202 h 404"/>
              <a:gd name="T24" fmla="*/ 643 w 844"/>
              <a:gd name="T25" fmla="*/ 0 h 4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44" h="404">
                <a:moveTo>
                  <a:pt x="643" y="0"/>
                </a:moveTo>
                <a:lnTo>
                  <a:pt x="517" y="0"/>
                </a:lnTo>
                <a:lnTo>
                  <a:pt x="402" y="0"/>
                </a:lnTo>
                <a:lnTo>
                  <a:pt x="402" y="0"/>
                </a:lnTo>
                <a:lnTo>
                  <a:pt x="402" y="0"/>
                </a:lnTo>
                <a:lnTo>
                  <a:pt x="0" y="404"/>
                </a:lnTo>
                <a:lnTo>
                  <a:pt x="402" y="404"/>
                </a:lnTo>
                <a:lnTo>
                  <a:pt x="517" y="404"/>
                </a:lnTo>
                <a:lnTo>
                  <a:pt x="643" y="404"/>
                </a:lnTo>
                <a:lnTo>
                  <a:pt x="844" y="202"/>
                </a:lnTo>
                <a:lnTo>
                  <a:pt x="844" y="202"/>
                </a:lnTo>
                <a:lnTo>
                  <a:pt x="844" y="202"/>
                </a:lnTo>
                <a:lnTo>
                  <a:pt x="643" y="0"/>
                </a:lnTo>
                <a:close/>
              </a:path>
            </a:pathLst>
          </a:custGeom>
          <a:solidFill>
            <a:schemeClr val="accent1"/>
          </a:solidFill>
          <a:ln>
            <a:noFill/>
          </a:ln>
          <a:effectLst/>
        </p:spPr>
        <p:txBody>
          <a:bodyPr vert="horz" wrap="square" lIns="91440" tIns="45720" rIns="91440" bIns="45720" numCol="1" anchor="t" anchorCtr="0" compatLnSpc="1">
            <a:prstTxWarp prst="textNoShape">
              <a:avLst/>
            </a:prstTxWarp>
          </a:bodyPr>
          <a:lstStyle/>
          <a:p>
            <a:endParaRPr lang="ru-RU"/>
          </a:p>
        </p:txBody>
      </p:sp>
      <p:sp>
        <p:nvSpPr>
          <p:cNvPr id="20" name="Title 19"/>
          <p:cNvSpPr>
            <a:spLocks noGrp="1"/>
          </p:cNvSpPr>
          <p:nvPr>
            <p:ph type="title"/>
          </p:nvPr>
        </p:nvSpPr>
        <p:spPr/>
        <p:txBody>
          <a:bodyPr>
            <a:normAutofit/>
          </a:bodyPr>
          <a:lstStyle/>
          <a:p>
            <a:r>
              <a:rPr lang="en-US" sz="3200" b="0" dirty="0">
                <a:solidFill>
                  <a:schemeClr val="tx2"/>
                </a:solidFill>
                <a:latin typeface="+mj-lt"/>
                <a:cs typeface="+mj-cs"/>
              </a:rPr>
              <a:t>Next Steps</a:t>
            </a:r>
          </a:p>
        </p:txBody>
      </p:sp>
      <p:sp>
        <p:nvSpPr>
          <p:cNvPr id="16" name="Content Placeholder 15"/>
          <p:cNvSpPr>
            <a:spLocks noGrp="1"/>
          </p:cNvSpPr>
          <p:nvPr>
            <p:ph sz="quarter" idx="12"/>
          </p:nvPr>
        </p:nvSpPr>
        <p:spPr>
          <a:xfrm>
            <a:off x="628650" y="1138667"/>
            <a:ext cx="7886700" cy="2780972"/>
          </a:xfrm>
        </p:spPr>
        <p:txBody>
          <a:bodyPr/>
          <a:lstStyle/>
          <a:p>
            <a:r>
              <a:rPr lang="en-US" sz="1800" dirty="0"/>
              <a:t>The Strategic Planning Task Force is </a:t>
            </a:r>
            <a:r>
              <a:rPr lang="en-US" sz="1800" dirty="0" smtClean="0"/>
              <a:t>refining the </a:t>
            </a:r>
            <a:r>
              <a:rPr lang="en-US" sz="1800" dirty="0"/>
              <a:t>SOA mission – what we do – and vision – what we’ll achieve </a:t>
            </a:r>
            <a:r>
              <a:rPr lang="en-US" sz="1800" dirty="0" smtClean="0"/>
              <a:t>by 2021. </a:t>
            </a:r>
            <a:endParaRPr lang="en-US" sz="1800" dirty="0"/>
          </a:p>
          <a:p>
            <a:r>
              <a:rPr lang="en-US" sz="1800" dirty="0"/>
              <a:t>Look for more updates and polls from the Strategic Planning Task Force throughout the process. The strategic plan is about you and your profession. Your participation is an important part of the process.</a:t>
            </a:r>
          </a:p>
          <a:p>
            <a:r>
              <a:rPr lang="en-US" sz="1800" dirty="0" smtClean="0"/>
              <a:t>We hope </a:t>
            </a:r>
            <a:r>
              <a:rPr lang="en-US" sz="1800" dirty="0"/>
              <a:t>to </a:t>
            </a:r>
            <a:r>
              <a:rPr lang="en-US" sz="1800" dirty="0" smtClean="0"/>
              <a:t>report regularly to </a:t>
            </a:r>
            <a:r>
              <a:rPr lang="en-US" sz="1800" dirty="0"/>
              <a:t>you through the strategic planning process until the release of the exposure draft for your comments in July 2016. </a:t>
            </a:r>
          </a:p>
        </p:txBody>
      </p:sp>
      <p:sp>
        <p:nvSpPr>
          <p:cNvPr id="39" name="TextBox 38"/>
          <p:cNvSpPr txBox="1"/>
          <p:nvPr/>
        </p:nvSpPr>
        <p:spPr>
          <a:xfrm>
            <a:off x="4689181" y="5380134"/>
            <a:ext cx="1753630" cy="754053"/>
          </a:xfrm>
          <a:prstGeom prst="rect">
            <a:avLst/>
          </a:prstGeom>
          <a:noFill/>
        </p:spPr>
        <p:txBody>
          <a:bodyPr wrap="square" rtlCol="0">
            <a:spAutoFit/>
          </a:bodyPr>
          <a:lstStyle/>
          <a:p>
            <a:pPr lvl="0" algn="ctr">
              <a:lnSpc>
                <a:spcPct val="80000"/>
              </a:lnSpc>
            </a:pPr>
            <a:r>
              <a:rPr lang="en-US" sz="1100" b="1" dirty="0">
                <a:solidFill>
                  <a:schemeClr val="bg2">
                    <a:lumMod val="75000"/>
                  </a:schemeClr>
                </a:solidFill>
              </a:rPr>
              <a:t>EXPOSE DRAFT PLAN</a:t>
            </a:r>
          </a:p>
          <a:p>
            <a:pPr lvl="0" algn="ctr">
              <a:lnSpc>
                <a:spcPct val="80000"/>
              </a:lnSpc>
              <a:spcBef>
                <a:spcPts val="600"/>
              </a:spcBef>
            </a:pPr>
            <a:r>
              <a:rPr lang="en-US" sz="1200" dirty="0">
                <a:solidFill>
                  <a:schemeClr val="tx2"/>
                </a:solidFill>
              </a:rPr>
              <a:t>Scheduled to be released to members for comments in July 2016.</a:t>
            </a:r>
          </a:p>
        </p:txBody>
      </p:sp>
      <p:sp>
        <p:nvSpPr>
          <p:cNvPr id="40" name="TextBox 39"/>
          <p:cNvSpPr txBox="1"/>
          <p:nvPr/>
        </p:nvSpPr>
        <p:spPr>
          <a:xfrm>
            <a:off x="3413032" y="3846869"/>
            <a:ext cx="1865261" cy="754053"/>
          </a:xfrm>
          <a:prstGeom prst="rect">
            <a:avLst/>
          </a:prstGeom>
          <a:noFill/>
        </p:spPr>
        <p:txBody>
          <a:bodyPr wrap="square" rtlCol="0">
            <a:spAutoFit/>
          </a:bodyPr>
          <a:lstStyle/>
          <a:p>
            <a:pPr lvl="0" algn="ctr">
              <a:lnSpc>
                <a:spcPct val="80000"/>
              </a:lnSpc>
            </a:pPr>
            <a:r>
              <a:rPr lang="en-US" sz="1100" b="1" dirty="0" smtClean="0">
                <a:solidFill>
                  <a:schemeClr val="bg2">
                    <a:lumMod val="75000"/>
                  </a:schemeClr>
                </a:solidFill>
              </a:rPr>
              <a:t>DEVELOP CHANGE AGENDA</a:t>
            </a:r>
            <a:endParaRPr lang="en-US" sz="1100" b="1" dirty="0">
              <a:solidFill>
                <a:schemeClr val="bg2">
                  <a:lumMod val="75000"/>
                </a:schemeClr>
              </a:solidFill>
            </a:endParaRPr>
          </a:p>
          <a:p>
            <a:pPr lvl="0" algn="ctr">
              <a:lnSpc>
                <a:spcPct val="80000"/>
              </a:lnSpc>
              <a:spcBef>
                <a:spcPts val="600"/>
              </a:spcBef>
            </a:pPr>
            <a:r>
              <a:rPr lang="en-US" sz="1200" dirty="0">
                <a:solidFill>
                  <a:schemeClr val="tx2"/>
                </a:solidFill>
              </a:rPr>
              <a:t>What are the critical changes needed to meet vision and mission?</a:t>
            </a:r>
          </a:p>
        </p:txBody>
      </p:sp>
      <p:sp>
        <p:nvSpPr>
          <p:cNvPr id="41" name="TextBox 40"/>
          <p:cNvSpPr txBox="1"/>
          <p:nvPr/>
        </p:nvSpPr>
        <p:spPr>
          <a:xfrm>
            <a:off x="5847402" y="3846869"/>
            <a:ext cx="1865261" cy="754053"/>
          </a:xfrm>
          <a:prstGeom prst="rect">
            <a:avLst/>
          </a:prstGeom>
          <a:noFill/>
        </p:spPr>
        <p:txBody>
          <a:bodyPr wrap="square" rtlCol="0">
            <a:spAutoFit/>
          </a:bodyPr>
          <a:lstStyle/>
          <a:p>
            <a:pPr lvl="0" algn="ctr">
              <a:lnSpc>
                <a:spcPct val="80000"/>
              </a:lnSpc>
            </a:pPr>
            <a:r>
              <a:rPr lang="en-US" sz="1100" b="1" dirty="0" smtClean="0">
                <a:solidFill>
                  <a:schemeClr val="bg2">
                    <a:lumMod val="75000"/>
                  </a:schemeClr>
                </a:solidFill>
              </a:rPr>
              <a:t>FINALIZE PLAN</a:t>
            </a:r>
            <a:endParaRPr lang="en-US" sz="1100" b="1" dirty="0">
              <a:solidFill>
                <a:schemeClr val="bg2">
                  <a:lumMod val="75000"/>
                </a:schemeClr>
              </a:solidFill>
            </a:endParaRPr>
          </a:p>
          <a:p>
            <a:pPr lvl="0" algn="ctr">
              <a:lnSpc>
                <a:spcPct val="80000"/>
              </a:lnSpc>
              <a:spcBef>
                <a:spcPts val="600"/>
              </a:spcBef>
            </a:pPr>
            <a:r>
              <a:rPr lang="en-US" sz="1200" dirty="0" smtClean="0">
                <a:solidFill>
                  <a:schemeClr val="tx2"/>
                </a:solidFill>
              </a:rPr>
              <a:t>scheduled </a:t>
            </a:r>
            <a:r>
              <a:rPr lang="en-US" sz="1200" dirty="0">
                <a:solidFill>
                  <a:schemeClr val="tx2"/>
                </a:solidFill>
              </a:rPr>
              <a:t>to be approved by the Board at its October 2016 meeting</a:t>
            </a:r>
          </a:p>
        </p:txBody>
      </p:sp>
      <p:grpSp>
        <p:nvGrpSpPr>
          <p:cNvPr id="17" name="Group 16"/>
          <p:cNvGrpSpPr/>
          <p:nvPr/>
        </p:nvGrpSpPr>
        <p:grpSpPr>
          <a:xfrm>
            <a:off x="2233792" y="4653548"/>
            <a:ext cx="1846162" cy="1452167"/>
            <a:chOff x="2232361" y="4903617"/>
            <a:chExt cx="1846162" cy="1452167"/>
          </a:xfrm>
        </p:grpSpPr>
        <p:grpSp>
          <p:nvGrpSpPr>
            <p:cNvPr id="7" name="Group 6"/>
            <p:cNvGrpSpPr/>
            <p:nvPr/>
          </p:nvGrpSpPr>
          <p:grpSpPr>
            <a:xfrm>
              <a:off x="2232361" y="4903617"/>
              <a:ext cx="1846162" cy="1452167"/>
              <a:chOff x="2232361" y="4903617"/>
              <a:chExt cx="1846162" cy="1452167"/>
            </a:xfrm>
          </p:grpSpPr>
          <p:sp>
            <p:nvSpPr>
              <p:cNvPr id="48" name="Rectangle 47"/>
              <p:cNvSpPr/>
              <p:nvPr/>
            </p:nvSpPr>
            <p:spPr>
              <a:xfrm>
                <a:off x="2232361" y="5532824"/>
                <a:ext cx="1845419" cy="822960"/>
              </a:xfrm>
              <a:prstGeom prst="rect">
                <a:avLst/>
              </a:prstGeom>
              <a:solidFill>
                <a:schemeClr val="accent2"/>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2" name="Freeform 8"/>
              <p:cNvSpPr>
                <a:spLocks/>
              </p:cNvSpPr>
              <p:nvPr/>
            </p:nvSpPr>
            <p:spPr bwMode="auto">
              <a:xfrm>
                <a:off x="2237108" y="4903617"/>
                <a:ext cx="1841415" cy="641350"/>
              </a:xfrm>
              <a:custGeom>
                <a:avLst/>
                <a:gdLst>
                  <a:gd name="T0" fmla="*/ 141 w 803"/>
                  <a:gd name="T1" fmla="*/ 404 h 404"/>
                  <a:gd name="T2" fmla="*/ 402 w 803"/>
                  <a:gd name="T3" fmla="*/ 141 h 404"/>
                  <a:gd name="T4" fmla="*/ 663 w 803"/>
                  <a:gd name="T5" fmla="*/ 404 h 404"/>
                  <a:gd name="T6" fmla="*/ 803 w 803"/>
                  <a:gd name="T7" fmla="*/ 404 h 404"/>
                  <a:gd name="T8" fmla="*/ 402 w 803"/>
                  <a:gd name="T9" fmla="*/ 0 h 404"/>
                  <a:gd name="T10" fmla="*/ 0 w 803"/>
                  <a:gd name="T11" fmla="*/ 404 h 404"/>
                  <a:gd name="T12" fmla="*/ 141 w 803"/>
                  <a:gd name="T13" fmla="*/ 404 h 404"/>
                </a:gdLst>
                <a:ahLst/>
                <a:cxnLst>
                  <a:cxn ang="0">
                    <a:pos x="T0" y="T1"/>
                  </a:cxn>
                  <a:cxn ang="0">
                    <a:pos x="T2" y="T3"/>
                  </a:cxn>
                  <a:cxn ang="0">
                    <a:pos x="T4" y="T5"/>
                  </a:cxn>
                  <a:cxn ang="0">
                    <a:pos x="T6" y="T7"/>
                  </a:cxn>
                  <a:cxn ang="0">
                    <a:pos x="T8" y="T9"/>
                  </a:cxn>
                  <a:cxn ang="0">
                    <a:pos x="T10" y="T11"/>
                  </a:cxn>
                  <a:cxn ang="0">
                    <a:pos x="T12" y="T13"/>
                  </a:cxn>
                </a:cxnLst>
                <a:rect l="0" t="0" r="r" b="b"/>
                <a:pathLst>
                  <a:path w="803" h="404">
                    <a:moveTo>
                      <a:pt x="141" y="404"/>
                    </a:moveTo>
                    <a:lnTo>
                      <a:pt x="402" y="141"/>
                    </a:lnTo>
                    <a:lnTo>
                      <a:pt x="663" y="404"/>
                    </a:lnTo>
                    <a:lnTo>
                      <a:pt x="803" y="404"/>
                    </a:lnTo>
                    <a:lnTo>
                      <a:pt x="402" y="0"/>
                    </a:lnTo>
                    <a:lnTo>
                      <a:pt x="0" y="404"/>
                    </a:lnTo>
                    <a:lnTo>
                      <a:pt x="141" y="404"/>
                    </a:lnTo>
                    <a:close/>
                  </a:path>
                </a:pathLst>
              </a:custGeom>
              <a:solidFill>
                <a:schemeClr val="accent2"/>
              </a:solidFill>
              <a:ln>
                <a:noFill/>
              </a:ln>
              <a:effectLst/>
              <a:scene3d>
                <a:camera prst="orthographicFront">
                  <a:rot lat="0" lon="0" rev="0"/>
                </a:camera>
                <a:lightRig rig="balanced" dir="t">
                  <a:rot lat="0" lon="0" rev="8700000"/>
                </a:lightRig>
              </a:scene3d>
              <a:sp3d/>
            </p:spPr>
            <p:txBody>
              <a:bodyPr vert="horz" wrap="square" lIns="91440" tIns="45720" rIns="91440" bIns="45720" numCol="1" anchor="t" anchorCtr="0" compatLnSpc="1">
                <a:prstTxWarp prst="textNoShape">
                  <a:avLst/>
                </a:prstTxWarp>
              </a:bodyPr>
              <a:lstStyle/>
              <a:p>
                <a:endParaRPr lang="ru-RU"/>
              </a:p>
            </p:txBody>
          </p:sp>
        </p:grpSp>
        <p:sp>
          <p:nvSpPr>
            <p:cNvPr id="31" name="TextBox 30"/>
            <p:cNvSpPr txBox="1"/>
            <p:nvPr/>
          </p:nvSpPr>
          <p:spPr>
            <a:xfrm>
              <a:off x="2281000" y="5676429"/>
              <a:ext cx="1753630" cy="544765"/>
            </a:xfrm>
            <a:prstGeom prst="rect">
              <a:avLst/>
            </a:prstGeom>
            <a:noFill/>
          </p:spPr>
          <p:txBody>
            <a:bodyPr wrap="square" rtlCol="0">
              <a:spAutoFit/>
            </a:bodyPr>
            <a:lstStyle/>
            <a:p>
              <a:pPr algn="ctr">
                <a:lnSpc>
                  <a:spcPct val="80000"/>
                </a:lnSpc>
              </a:pPr>
              <a:r>
                <a:rPr lang="en-US" b="1" dirty="0">
                  <a:solidFill>
                    <a:schemeClr val="bg1"/>
                  </a:solidFill>
                </a:rPr>
                <a:t>Refine mission </a:t>
              </a:r>
              <a:br>
                <a:rPr lang="en-US" b="1" dirty="0">
                  <a:solidFill>
                    <a:schemeClr val="bg1"/>
                  </a:solidFill>
                </a:rPr>
              </a:br>
              <a:r>
                <a:rPr lang="en-US" b="1" dirty="0">
                  <a:solidFill>
                    <a:schemeClr val="bg1"/>
                  </a:solidFill>
                </a:rPr>
                <a:t>&amp; vision</a:t>
              </a:r>
            </a:p>
          </p:txBody>
        </p:sp>
      </p:grpSp>
      <p:grpSp>
        <p:nvGrpSpPr>
          <p:cNvPr id="23" name="Group 22"/>
          <p:cNvGrpSpPr/>
          <p:nvPr/>
        </p:nvGrpSpPr>
        <p:grpSpPr>
          <a:xfrm>
            <a:off x="4641019" y="4653548"/>
            <a:ext cx="1845418" cy="1455649"/>
            <a:chOff x="4643312" y="4900135"/>
            <a:chExt cx="1845418" cy="1455649"/>
          </a:xfrm>
        </p:grpSpPr>
        <p:grpSp>
          <p:nvGrpSpPr>
            <p:cNvPr id="8" name="Group 7"/>
            <p:cNvGrpSpPr/>
            <p:nvPr/>
          </p:nvGrpSpPr>
          <p:grpSpPr>
            <a:xfrm>
              <a:off x="4643312" y="4900135"/>
              <a:ext cx="1845418" cy="1455649"/>
              <a:chOff x="4643312" y="4900135"/>
              <a:chExt cx="1845418" cy="1455649"/>
            </a:xfrm>
          </p:grpSpPr>
          <p:sp>
            <p:nvSpPr>
              <p:cNvPr id="49" name="Rectangle 48"/>
              <p:cNvSpPr/>
              <p:nvPr/>
            </p:nvSpPr>
            <p:spPr>
              <a:xfrm>
                <a:off x="4643312" y="5532824"/>
                <a:ext cx="1845418" cy="822960"/>
              </a:xfrm>
              <a:prstGeom prst="rect">
                <a:avLst/>
              </a:prstGeom>
              <a:solidFill>
                <a:schemeClr val="accent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Freeform 10"/>
              <p:cNvSpPr>
                <a:spLocks/>
              </p:cNvSpPr>
              <p:nvPr/>
            </p:nvSpPr>
            <p:spPr bwMode="auto">
              <a:xfrm>
                <a:off x="4645319" y="4900135"/>
                <a:ext cx="1841414" cy="641349"/>
              </a:xfrm>
              <a:custGeom>
                <a:avLst/>
                <a:gdLst>
                  <a:gd name="T0" fmla="*/ 140 w 803"/>
                  <a:gd name="T1" fmla="*/ 404 h 404"/>
                  <a:gd name="T2" fmla="*/ 402 w 803"/>
                  <a:gd name="T3" fmla="*/ 141 h 404"/>
                  <a:gd name="T4" fmla="*/ 662 w 803"/>
                  <a:gd name="T5" fmla="*/ 404 h 404"/>
                  <a:gd name="T6" fmla="*/ 803 w 803"/>
                  <a:gd name="T7" fmla="*/ 404 h 404"/>
                  <a:gd name="T8" fmla="*/ 402 w 803"/>
                  <a:gd name="T9" fmla="*/ 0 h 404"/>
                  <a:gd name="T10" fmla="*/ 0 w 803"/>
                  <a:gd name="T11" fmla="*/ 404 h 404"/>
                  <a:gd name="T12" fmla="*/ 140 w 803"/>
                  <a:gd name="T13" fmla="*/ 404 h 404"/>
                </a:gdLst>
                <a:ahLst/>
                <a:cxnLst>
                  <a:cxn ang="0">
                    <a:pos x="T0" y="T1"/>
                  </a:cxn>
                  <a:cxn ang="0">
                    <a:pos x="T2" y="T3"/>
                  </a:cxn>
                  <a:cxn ang="0">
                    <a:pos x="T4" y="T5"/>
                  </a:cxn>
                  <a:cxn ang="0">
                    <a:pos x="T6" y="T7"/>
                  </a:cxn>
                  <a:cxn ang="0">
                    <a:pos x="T8" y="T9"/>
                  </a:cxn>
                  <a:cxn ang="0">
                    <a:pos x="T10" y="T11"/>
                  </a:cxn>
                  <a:cxn ang="0">
                    <a:pos x="T12" y="T13"/>
                  </a:cxn>
                </a:cxnLst>
                <a:rect l="0" t="0" r="r" b="b"/>
                <a:pathLst>
                  <a:path w="803" h="404">
                    <a:moveTo>
                      <a:pt x="140" y="404"/>
                    </a:moveTo>
                    <a:lnTo>
                      <a:pt x="402" y="141"/>
                    </a:lnTo>
                    <a:lnTo>
                      <a:pt x="662" y="404"/>
                    </a:lnTo>
                    <a:lnTo>
                      <a:pt x="803" y="404"/>
                    </a:lnTo>
                    <a:lnTo>
                      <a:pt x="402" y="0"/>
                    </a:lnTo>
                    <a:lnTo>
                      <a:pt x="0" y="404"/>
                    </a:lnTo>
                    <a:lnTo>
                      <a:pt x="140" y="404"/>
                    </a:lnTo>
                    <a:close/>
                  </a:path>
                </a:pathLst>
              </a:custGeom>
              <a:solidFill>
                <a:schemeClr val="accent1"/>
              </a:solidFill>
              <a:ln>
                <a:noFill/>
              </a:ln>
              <a:effectLst/>
              <a:scene3d>
                <a:camera prst="orthographicFront">
                  <a:rot lat="0" lon="0" rev="0"/>
                </a:camera>
                <a:lightRig rig="balanced" dir="t">
                  <a:rot lat="0" lon="0" rev="8700000"/>
                </a:lightRig>
              </a:scene3d>
              <a:sp3d/>
            </p:spPr>
            <p:txBody>
              <a:bodyPr vert="horz" wrap="square" lIns="91440" tIns="45720" rIns="91440" bIns="45720" numCol="1" anchor="t" anchorCtr="0" compatLnSpc="1">
                <a:prstTxWarp prst="textNoShape">
                  <a:avLst/>
                </a:prstTxWarp>
              </a:bodyPr>
              <a:lstStyle/>
              <a:p>
                <a:endParaRPr lang="ru-RU"/>
              </a:p>
            </p:txBody>
          </p:sp>
        </p:grpSp>
        <p:sp>
          <p:nvSpPr>
            <p:cNvPr id="35" name="TextBox 34"/>
            <p:cNvSpPr txBox="1"/>
            <p:nvPr/>
          </p:nvSpPr>
          <p:spPr>
            <a:xfrm>
              <a:off x="4682998" y="5574713"/>
              <a:ext cx="1785889" cy="766364"/>
            </a:xfrm>
            <a:prstGeom prst="rect">
              <a:avLst/>
            </a:prstGeom>
            <a:noFill/>
          </p:spPr>
          <p:txBody>
            <a:bodyPr wrap="square" rtlCol="0">
              <a:spAutoFit/>
            </a:bodyPr>
            <a:lstStyle/>
            <a:p>
              <a:pPr lvl="0" algn="ctr">
                <a:lnSpc>
                  <a:spcPct val="80000"/>
                </a:lnSpc>
              </a:pPr>
              <a:r>
                <a:rPr lang="en-US" dirty="0">
                  <a:solidFill>
                    <a:schemeClr val="bg1"/>
                  </a:solidFill>
                </a:rPr>
                <a:t>Expose draft plan for comments</a:t>
              </a:r>
            </a:p>
          </p:txBody>
        </p:sp>
      </p:grpSp>
      <p:grpSp>
        <p:nvGrpSpPr>
          <p:cNvPr id="19" name="Group 18"/>
          <p:cNvGrpSpPr/>
          <p:nvPr/>
        </p:nvGrpSpPr>
        <p:grpSpPr>
          <a:xfrm>
            <a:off x="3438210" y="3852946"/>
            <a:ext cx="1845419" cy="1462052"/>
            <a:chOff x="3422954" y="4069767"/>
            <a:chExt cx="1845419" cy="1462052"/>
          </a:xfrm>
        </p:grpSpPr>
        <p:grpSp>
          <p:nvGrpSpPr>
            <p:cNvPr id="5" name="Group 4"/>
            <p:cNvGrpSpPr/>
            <p:nvPr/>
          </p:nvGrpSpPr>
          <p:grpSpPr>
            <a:xfrm>
              <a:off x="3422954" y="4069767"/>
              <a:ext cx="1845419" cy="1462052"/>
              <a:chOff x="3422954" y="4069767"/>
              <a:chExt cx="1845419" cy="1462052"/>
            </a:xfrm>
          </p:grpSpPr>
          <p:sp>
            <p:nvSpPr>
              <p:cNvPr id="11" name="Freeform 7"/>
              <p:cNvSpPr>
                <a:spLocks/>
              </p:cNvSpPr>
              <p:nvPr/>
            </p:nvSpPr>
            <p:spPr bwMode="auto">
              <a:xfrm>
                <a:off x="3425993" y="4890470"/>
                <a:ext cx="1841415" cy="641349"/>
              </a:xfrm>
              <a:custGeom>
                <a:avLst/>
                <a:gdLst>
                  <a:gd name="T0" fmla="*/ 662 w 803"/>
                  <a:gd name="T1" fmla="*/ 0 h 404"/>
                  <a:gd name="T2" fmla="*/ 401 w 803"/>
                  <a:gd name="T3" fmla="*/ 262 h 404"/>
                  <a:gd name="T4" fmla="*/ 140 w 803"/>
                  <a:gd name="T5" fmla="*/ 0 h 404"/>
                  <a:gd name="T6" fmla="*/ 0 w 803"/>
                  <a:gd name="T7" fmla="*/ 0 h 404"/>
                  <a:gd name="T8" fmla="*/ 401 w 803"/>
                  <a:gd name="T9" fmla="*/ 404 h 404"/>
                  <a:gd name="T10" fmla="*/ 803 w 803"/>
                  <a:gd name="T11" fmla="*/ 0 h 404"/>
                  <a:gd name="T12" fmla="*/ 662 w 803"/>
                  <a:gd name="T13" fmla="*/ 0 h 404"/>
                </a:gdLst>
                <a:ahLst/>
                <a:cxnLst>
                  <a:cxn ang="0">
                    <a:pos x="T0" y="T1"/>
                  </a:cxn>
                  <a:cxn ang="0">
                    <a:pos x="T2" y="T3"/>
                  </a:cxn>
                  <a:cxn ang="0">
                    <a:pos x="T4" y="T5"/>
                  </a:cxn>
                  <a:cxn ang="0">
                    <a:pos x="T6" y="T7"/>
                  </a:cxn>
                  <a:cxn ang="0">
                    <a:pos x="T8" y="T9"/>
                  </a:cxn>
                  <a:cxn ang="0">
                    <a:pos x="T10" y="T11"/>
                  </a:cxn>
                  <a:cxn ang="0">
                    <a:pos x="T12" y="T13"/>
                  </a:cxn>
                </a:cxnLst>
                <a:rect l="0" t="0" r="r" b="b"/>
                <a:pathLst>
                  <a:path w="803" h="404">
                    <a:moveTo>
                      <a:pt x="662" y="0"/>
                    </a:moveTo>
                    <a:lnTo>
                      <a:pt x="401" y="262"/>
                    </a:lnTo>
                    <a:lnTo>
                      <a:pt x="140" y="0"/>
                    </a:lnTo>
                    <a:lnTo>
                      <a:pt x="0" y="0"/>
                    </a:lnTo>
                    <a:lnTo>
                      <a:pt x="401" y="404"/>
                    </a:lnTo>
                    <a:lnTo>
                      <a:pt x="803" y="0"/>
                    </a:lnTo>
                    <a:lnTo>
                      <a:pt x="662" y="0"/>
                    </a:lnTo>
                    <a:close/>
                  </a:path>
                </a:pathLst>
              </a:custGeom>
              <a:solidFill>
                <a:schemeClr val="accent1"/>
              </a:solidFill>
              <a:ln>
                <a:noFill/>
              </a:ln>
              <a:effectLst/>
              <a:scene3d>
                <a:camera prst="orthographicFront">
                  <a:rot lat="0" lon="0" rev="0"/>
                </a:camera>
                <a:lightRig rig="balanced" dir="t">
                  <a:rot lat="0" lon="0" rev="8700000"/>
                </a:lightRig>
              </a:scene3d>
              <a:sp3d/>
            </p:spPr>
            <p:txBody>
              <a:bodyPr vert="horz" wrap="square" lIns="91440" tIns="45720" rIns="91440" bIns="45720" numCol="1" anchor="t" anchorCtr="0" compatLnSpc="1">
                <a:prstTxWarp prst="textNoShape">
                  <a:avLst/>
                </a:prstTxWarp>
              </a:bodyPr>
              <a:lstStyle/>
              <a:p>
                <a:endParaRPr lang="ru-RU"/>
              </a:p>
            </p:txBody>
          </p:sp>
          <p:sp>
            <p:nvSpPr>
              <p:cNvPr id="47" name="Rectangle 46"/>
              <p:cNvSpPr/>
              <p:nvPr/>
            </p:nvSpPr>
            <p:spPr>
              <a:xfrm>
                <a:off x="3422954" y="4069767"/>
                <a:ext cx="1845419" cy="822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6" name="TextBox 25"/>
            <p:cNvSpPr txBox="1"/>
            <p:nvPr/>
          </p:nvSpPr>
          <p:spPr>
            <a:xfrm>
              <a:off x="3472561" y="4206431"/>
              <a:ext cx="1766047" cy="544765"/>
            </a:xfrm>
            <a:prstGeom prst="rect">
              <a:avLst/>
            </a:prstGeom>
            <a:noFill/>
          </p:spPr>
          <p:txBody>
            <a:bodyPr wrap="square" rtlCol="0">
              <a:spAutoFit/>
            </a:bodyPr>
            <a:lstStyle/>
            <a:p>
              <a:pPr algn="ctr">
                <a:lnSpc>
                  <a:spcPct val="80000"/>
                </a:lnSpc>
              </a:pPr>
              <a:r>
                <a:rPr lang="en-US" dirty="0">
                  <a:solidFill>
                    <a:schemeClr val="bg1"/>
                  </a:solidFill>
                </a:rPr>
                <a:t>Develop change agenda</a:t>
              </a:r>
            </a:p>
          </p:txBody>
        </p:sp>
      </p:grpSp>
      <p:grpSp>
        <p:nvGrpSpPr>
          <p:cNvPr id="21" name="Group 20"/>
          <p:cNvGrpSpPr/>
          <p:nvPr/>
        </p:nvGrpSpPr>
        <p:grpSpPr>
          <a:xfrm>
            <a:off x="5843827" y="3852946"/>
            <a:ext cx="1845420" cy="1461132"/>
            <a:chOff x="5843826" y="4069767"/>
            <a:chExt cx="1845420" cy="1461132"/>
          </a:xfrm>
        </p:grpSpPr>
        <p:grpSp>
          <p:nvGrpSpPr>
            <p:cNvPr id="6" name="Group 5"/>
            <p:cNvGrpSpPr/>
            <p:nvPr/>
          </p:nvGrpSpPr>
          <p:grpSpPr>
            <a:xfrm>
              <a:off x="5843826" y="4069767"/>
              <a:ext cx="1845420" cy="1461132"/>
              <a:chOff x="5843826" y="4069767"/>
              <a:chExt cx="1845420" cy="1461132"/>
            </a:xfrm>
          </p:grpSpPr>
          <p:sp>
            <p:nvSpPr>
              <p:cNvPr id="50" name="Rectangle 49"/>
              <p:cNvSpPr/>
              <p:nvPr/>
            </p:nvSpPr>
            <p:spPr>
              <a:xfrm>
                <a:off x="5843826" y="4069767"/>
                <a:ext cx="1845420" cy="822960"/>
              </a:xfrm>
              <a:prstGeom prst="rect">
                <a:avLst/>
              </a:prstGeom>
              <a:solidFill>
                <a:schemeClr val="accent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reeform 9"/>
              <p:cNvSpPr>
                <a:spLocks/>
              </p:cNvSpPr>
              <p:nvPr/>
            </p:nvSpPr>
            <p:spPr bwMode="auto">
              <a:xfrm>
                <a:off x="5844010" y="4889550"/>
                <a:ext cx="1841415" cy="641349"/>
              </a:xfrm>
              <a:custGeom>
                <a:avLst/>
                <a:gdLst>
                  <a:gd name="T0" fmla="*/ 662 w 803"/>
                  <a:gd name="T1" fmla="*/ 0 h 404"/>
                  <a:gd name="T2" fmla="*/ 401 w 803"/>
                  <a:gd name="T3" fmla="*/ 262 h 404"/>
                  <a:gd name="T4" fmla="*/ 140 w 803"/>
                  <a:gd name="T5" fmla="*/ 0 h 404"/>
                  <a:gd name="T6" fmla="*/ 0 w 803"/>
                  <a:gd name="T7" fmla="*/ 0 h 404"/>
                  <a:gd name="T8" fmla="*/ 401 w 803"/>
                  <a:gd name="T9" fmla="*/ 404 h 404"/>
                  <a:gd name="T10" fmla="*/ 803 w 803"/>
                  <a:gd name="T11" fmla="*/ 0 h 404"/>
                  <a:gd name="T12" fmla="*/ 662 w 803"/>
                  <a:gd name="T13" fmla="*/ 0 h 404"/>
                </a:gdLst>
                <a:ahLst/>
                <a:cxnLst>
                  <a:cxn ang="0">
                    <a:pos x="T0" y="T1"/>
                  </a:cxn>
                  <a:cxn ang="0">
                    <a:pos x="T2" y="T3"/>
                  </a:cxn>
                  <a:cxn ang="0">
                    <a:pos x="T4" y="T5"/>
                  </a:cxn>
                  <a:cxn ang="0">
                    <a:pos x="T6" y="T7"/>
                  </a:cxn>
                  <a:cxn ang="0">
                    <a:pos x="T8" y="T9"/>
                  </a:cxn>
                  <a:cxn ang="0">
                    <a:pos x="T10" y="T11"/>
                  </a:cxn>
                  <a:cxn ang="0">
                    <a:pos x="T12" y="T13"/>
                  </a:cxn>
                </a:cxnLst>
                <a:rect l="0" t="0" r="r" b="b"/>
                <a:pathLst>
                  <a:path w="803" h="404">
                    <a:moveTo>
                      <a:pt x="662" y="0"/>
                    </a:moveTo>
                    <a:lnTo>
                      <a:pt x="401" y="262"/>
                    </a:lnTo>
                    <a:lnTo>
                      <a:pt x="140" y="0"/>
                    </a:lnTo>
                    <a:lnTo>
                      <a:pt x="0" y="0"/>
                    </a:lnTo>
                    <a:lnTo>
                      <a:pt x="401" y="404"/>
                    </a:lnTo>
                    <a:lnTo>
                      <a:pt x="803" y="0"/>
                    </a:lnTo>
                    <a:lnTo>
                      <a:pt x="662" y="0"/>
                    </a:lnTo>
                    <a:close/>
                  </a:path>
                </a:pathLst>
              </a:custGeom>
              <a:solidFill>
                <a:schemeClr val="accent1"/>
              </a:solidFill>
              <a:ln>
                <a:noFill/>
              </a:ln>
              <a:effectLst/>
              <a:scene3d>
                <a:camera prst="orthographicFront">
                  <a:rot lat="0" lon="0" rev="0"/>
                </a:camera>
                <a:lightRig rig="balanced" dir="t">
                  <a:rot lat="0" lon="0" rev="8700000"/>
                </a:lightRig>
              </a:scene3d>
              <a:sp3d/>
            </p:spPr>
            <p:txBody>
              <a:bodyPr vert="horz" wrap="square" lIns="91440" tIns="45720" rIns="91440" bIns="45720" numCol="1" anchor="t" anchorCtr="0" compatLnSpc="1">
                <a:prstTxWarp prst="textNoShape">
                  <a:avLst/>
                </a:prstTxWarp>
              </a:bodyPr>
              <a:lstStyle/>
              <a:p>
                <a:endParaRPr lang="ru-RU"/>
              </a:p>
            </p:txBody>
          </p:sp>
        </p:grpSp>
        <p:sp>
          <p:nvSpPr>
            <p:cNvPr id="29" name="TextBox 28"/>
            <p:cNvSpPr txBox="1"/>
            <p:nvPr/>
          </p:nvSpPr>
          <p:spPr>
            <a:xfrm>
              <a:off x="5912158" y="4215497"/>
              <a:ext cx="1705118" cy="544765"/>
            </a:xfrm>
            <a:prstGeom prst="rect">
              <a:avLst/>
            </a:prstGeom>
            <a:solidFill>
              <a:schemeClr val="accent1"/>
            </a:solidFill>
          </p:spPr>
          <p:txBody>
            <a:bodyPr wrap="square" rtlCol="0">
              <a:spAutoFit/>
            </a:bodyPr>
            <a:lstStyle/>
            <a:p>
              <a:pPr algn="ctr">
                <a:lnSpc>
                  <a:spcPct val="80000"/>
                </a:lnSpc>
              </a:pPr>
              <a:r>
                <a:rPr lang="en-US" dirty="0">
                  <a:solidFill>
                    <a:schemeClr val="bg1"/>
                  </a:solidFill>
                </a:rPr>
                <a:t>Finalize plan &amp; initiatives</a:t>
              </a:r>
            </a:p>
          </p:txBody>
        </p:sp>
      </p:grpSp>
    </p:spTree>
    <p:extLst>
      <p:ext uri="{BB962C8B-B14F-4D97-AF65-F5344CB8AC3E}">
        <p14:creationId xmlns:p14="http://schemas.microsoft.com/office/powerpoint/2010/main" val="19063391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left)">
                                      <p:cBhvr>
                                        <p:cTn id="7" dur="750"/>
                                        <p:tgtEl>
                                          <p:spTgt spid="9"/>
                                        </p:tgtEl>
                                      </p:cBhvr>
                                    </p:animEffect>
                                  </p:childTnLst>
                                </p:cTn>
                              </p:par>
                            </p:childTnLst>
                          </p:cTn>
                        </p:par>
                        <p:par>
                          <p:cTn id="8" fill="hold">
                            <p:stCondLst>
                              <p:cond delay="750"/>
                            </p:stCondLst>
                            <p:childTnLst>
                              <p:par>
                                <p:cTn id="9" presetID="22" presetClass="entr" presetSubtype="8" fill="hold" grpId="0" nodeType="afterEffect">
                                  <p:stCondLst>
                                    <p:cond delay="0"/>
                                  </p:stCondLst>
                                  <p:childTnLst>
                                    <p:set>
                                      <p:cBhvr>
                                        <p:cTn id="10" dur="1" fill="hold">
                                          <p:stCondLst>
                                            <p:cond delay="0"/>
                                          </p:stCondLst>
                                        </p:cTn>
                                        <p:tgtEl>
                                          <p:spTgt spid="15"/>
                                        </p:tgtEl>
                                        <p:attrNameLst>
                                          <p:attrName>style.visibility</p:attrName>
                                        </p:attrNameLst>
                                      </p:cBhvr>
                                      <p:to>
                                        <p:strVal val="visible"/>
                                      </p:to>
                                    </p:set>
                                    <p:animEffect transition="in" filter="wipe(left)">
                                      <p:cBhvr>
                                        <p:cTn id="11" dur="75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Isosceles Triangle 23"/>
          <p:cNvSpPr/>
          <p:nvPr/>
        </p:nvSpPr>
        <p:spPr>
          <a:xfrm>
            <a:off x="2549853" y="4874832"/>
            <a:ext cx="1269965" cy="446453"/>
          </a:xfrm>
          <a:prstGeom prst="triangl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3" name="Isosceles Triangle 42"/>
          <p:cNvSpPr/>
          <p:nvPr/>
        </p:nvSpPr>
        <p:spPr>
          <a:xfrm>
            <a:off x="4935807" y="4874832"/>
            <a:ext cx="1269965" cy="446453"/>
          </a:xfrm>
          <a:prstGeom prst="triangl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4" name="Isosceles Triangle 43"/>
          <p:cNvSpPr/>
          <p:nvPr/>
        </p:nvSpPr>
        <p:spPr>
          <a:xfrm rot="10800000">
            <a:off x="3721664" y="4679992"/>
            <a:ext cx="1269965" cy="446453"/>
          </a:xfrm>
          <a:prstGeom prst="triangl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5" name="Isosceles Triangle 44"/>
          <p:cNvSpPr/>
          <p:nvPr/>
        </p:nvSpPr>
        <p:spPr>
          <a:xfrm rot="10800000">
            <a:off x="6128783" y="4679992"/>
            <a:ext cx="1269965" cy="446453"/>
          </a:xfrm>
          <a:prstGeom prst="triangl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3" name="TextBox 32"/>
          <p:cNvSpPr txBox="1"/>
          <p:nvPr/>
        </p:nvSpPr>
        <p:spPr>
          <a:xfrm>
            <a:off x="2284576" y="5408415"/>
            <a:ext cx="1753630" cy="606320"/>
          </a:xfrm>
          <a:prstGeom prst="rect">
            <a:avLst/>
          </a:prstGeom>
          <a:noFill/>
        </p:spPr>
        <p:txBody>
          <a:bodyPr wrap="square" rtlCol="0">
            <a:spAutoFit/>
          </a:bodyPr>
          <a:lstStyle/>
          <a:p>
            <a:pPr algn="ctr">
              <a:lnSpc>
                <a:spcPct val="80000"/>
              </a:lnSpc>
            </a:pPr>
            <a:r>
              <a:rPr lang="en-US" sz="1100" b="1" dirty="0">
                <a:solidFill>
                  <a:schemeClr val="bg2">
                    <a:lumMod val="75000"/>
                  </a:schemeClr>
                </a:solidFill>
              </a:rPr>
              <a:t>REFINE MISSION &amp; VISION</a:t>
            </a:r>
          </a:p>
          <a:p>
            <a:pPr lvl="0" algn="ctr">
              <a:lnSpc>
                <a:spcPct val="80000"/>
              </a:lnSpc>
              <a:spcBef>
                <a:spcPts val="600"/>
              </a:spcBef>
            </a:pPr>
            <a:r>
              <a:rPr lang="en-US" sz="1200" dirty="0" smtClean="0">
                <a:solidFill>
                  <a:schemeClr val="tx2"/>
                </a:solidFill>
              </a:rPr>
              <a:t>Members </a:t>
            </a:r>
            <a:r>
              <a:rPr lang="en-US" sz="1200" dirty="0">
                <a:solidFill>
                  <a:schemeClr val="tx2"/>
                </a:solidFill>
              </a:rPr>
              <a:t>can provide input in </a:t>
            </a:r>
            <a:r>
              <a:rPr lang="en-US" sz="1200" dirty="0" smtClean="0">
                <a:solidFill>
                  <a:schemeClr val="tx2"/>
                </a:solidFill>
              </a:rPr>
              <a:t>2015.</a:t>
            </a:r>
            <a:endParaRPr lang="en-US" sz="1200" dirty="0">
              <a:solidFill>
                <a:schemeClr val="tx2"/>
              </a:solidFill>
            </a:endParaRPr>
          </a:p>
        </p:txBody>
      </p:sp>
      <p:sp>
        <p:nvSpPr>
          <p:cNvPr id="9" name="Freeform 5"/>
          <p:cNvSpPr>
            <a:spLocks/>
          </p:cNvSpPr>
          <p:nvPr/>
        </p:nvSpPr>
        <p:spPr bwMode="auto">
          <a:xfrm>
            <a:off x="-1" y="4711594"/>
            <a:ext cx="1662546" cy="641349"/>
          </a:xfrm>
          <a:custGeom>
            <a:avLst/>
            <a:gdLst>
              <a:gd name="T0" fmla="*/ 0 w 725"/>
              <a:gd name="T1" fmla="*/ 0 h 404"/>
              <a:gd name="T2" fmla="*/ 0 w 725"/>
              <a:gd name="T3" fmla="*/ 404 h 404"/>
              <a:gd name="T4" fmla="*/ 725 w 725"/>
              <a:gd name="T5" fmla="*/ 404 h 404"/>
              <a:gd name="T6" fmla="*/ 324 w 725"/>
              <a:gd name="T7" fmla="*/ 0 h 404"/>
              <a:gd name="T8" fmla="*/ 0 w 725"/>
              <a:gd name="T9" fmla="*/ 0 h 404"/>
            </a:gdLst>
            <a:ahLst/>
            <a:cxnLst>
              <a:cxn ang="0">
                <a:pos x="T0" y="T1"/>
              </a:cxn>
              <a:cxn ang="0">
                <a:pos x="T2" y="T3"/>
              </a:cxn>
              <a:cxn ang="0">
                <a:pos x="T4" y="T5"/>
              </a:cxn>
              <a:cxn ang="0">
                <a:pos x="T6" y="T7"/>
              </a:cxn>
              <a:cxn ang="0">
                <a:pos x="T8" y="T9"/>
              </a:cxn>
            </a:cxnLst>
            <a:rect l="0" t="0" r="r" b="b"/>
            <a:pathLst>
              <a:path w="725" h="404">
                <a:moveTo>
                  <a:pt x="0" y="0"/>
                </a:moveTo>
                <a:lnTo>
                  <a:pt x="0" y="404"/>
                </a:lnTo>
                <a:lnTo>
                  <a:pt x="725" y="404"/>
                </a:lnTo>
                <a:lnTo>
                  <a:pt x="324" y="0"/>
                </a:lnTo>
                <a:lnTo>
                  <a:pt x="0" y="0"/>
                </a:lnTo>
                <a:close/>
              </a:path>
            </a:pathLst>
          </a:custGeom>
          <a:solidFill>
            <a:schemeClr val="accent1"/>
          </a:solidFill>
          <a:ln>
            <a:noFill/>
          </a:ln>
          <a:effectLst/>
        </p:spPr>
        <p:txBody>
          <a:bodyPr vert="horz" wrap="square" lIns="91440" tIns="45720" rIns="91440" bIns="45720" numCol="1" anchor="t" anchorCtr="0" compatLnSpc="1">
            <a:prstTxWarp prst="textNoShape">
              <a:avLst/>
            </a:prstTxWarp>
          </a:bodyPr>
          <a:lstStyle/>
          <a:p>
            <a:endParaRPr lang="ru-RU"/>
          </a:p>
        </p:txBody>
      </p:sp>
      <p:grpSp>
        <p:nvGrpSpPr>
          <p:cNvPr id="18" name="Group 17"/>
          <p:cNvGrpSpPr/>
          <p:nvPr/>
        </p:nvGrpSpPr>
        <p:grpSpPr>
          <a:xfrm>
            <a:off x="1021721" y="3881227"/>
            <a:ext cx="1855546" cy="1459594"/>
            <a:chOff x="1021721" y="4069767"/>
            <a:chExt cx="1855546" cy="1459594"/>
          </a:xfrm>
        </p:grpSpPr>
        <p:grpSp>
          <p:nvGrpSpPr>
            <p:cNvPr id="2" name="Group 1"/>
            <p:cNvGrpSpPr/>
            <p:nvPr/>
          </p:nvGrpSpPr>
          <p:grpSpPr>
            <a:xfrm>
              <a:off x="1021721" y="4069767"/>
              <a:ext cx="1855546" cy="1459594"/>
              <a:chOff x="1021721" y="4069767"/>
              <a:chExt cx="1855546" cy="1459594"/>
            </a:xfrm>
            <a:solidFill>
              <a:schemeClr val="accent6"/>
            </a:solidFill>
          </p:grpSpPr>
          <p:sp>
            <p:nvSpPr>
              <p:cNvPr id="46" name="Rectangle 45"/>
              <p:cNvSpPr/>
              <p:nvPr/>
            </p:nvSpPr>
            <p:spPr>
              <a:xfrm>
                <a:off x="1021925" y="4069767"/>
                <a:ext cx="1855342" cy="822960"/>
              </a:xfrm>
              <a:prstGeom prst="rect">
                <a:avLst/>
              </a:prstGeom>
              <a:solidFill>
                <a:schemeClr val="accent2"/>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6"/>
              <p:cNvSpPr>
                <a:spLocks/>
              </p:cNvSpPr>
              <p:nvPr/>
            </p:nvSpPr>
            <p:spPr bwMode="auto">
              <a:xfrm>
                <a:off x="1021721" y="4888012"/>
                <a:ext cx="1841415" cy="641349"/>
              </a:xfrm>
              <a:custGeom>
                <a:avLst/>
                <a:gdLst>
                  <a:gd name="T0" fmla="*/ 663 w 803"/>
                  <a:gd name="T1" fmla="*/ 0 h 404"/>
                  <a:gd name="T2" fmla="*/ 401 w 803"/>
                  <a:gd name="T3" fmla="*/ 262 h 404"/>
                  <a:gd name="T4" fmla="*/ 141 w 803"/>
                  <a:gd name="T5" fmla="*/ 0 h 404"/>
                  <a:gd name="T6" fmla="*/ 0 w 803"/>
                  <a:gd name="T7" fmla="*/ 0 h 404"/>
                  <a:gd name="T8" fmla="*/ 401 w 803"/>
                  <a:gd name="T9" fmla="*/ 404 h 404"/>
                  <a:gd name="T10" fmla="*/ 803 w 803"/>
                  <a:gd name="T11" fmla="*/ 0 h 404"/>
                  <a:gd name="T12" fmla="*/ 663 w 803"/>
                  <a:gd name="T13" fmla="*/ 0 h 404"/>
                </a:gdLst>
                <a:ahLst/>
                <a:cxnLst>
                  <a:cxn ang="0">
                    <a:pos x="T0" y="T1"/>
                  </a:cxn>
                  <a:cxn ang="0">
                    <a:pos x="T2" y="T3"/>
                  </a:cxn>
                  <a:cxn ang="0">
                    <a:pos x="T4" y="T5"/>
                  </a:cxn>
                  <a:cxn ang="0">
                    <a:pos x="T6" y="T7"/>
                  </a:cxn>
                  <a:cxn ang="0">
                    <a:pos x="T8" y="T9"/>
                  </a:cxn>
                  <a:cxn ang="0">
                    <a:pos x="T10" y="T11"/>
                  </a:cxn>
                  <a:cxn ang="0">
                    <a:pos x="T12" y="T13"/>
                  </a:cxn>
                </a:cxnLst>
                <a:rect l="0" t="0" r="r" b="b"/>
                <a:pathLst>
                  <a:path w="803" h="404">
                    <a:moveTo>
                      <a:pt x="663" y="0"/>
                    </a:moveTo>
                    <a:lnTo>
                      <a:pt x="401" y="262"/>
                    </a:lnTo>
                    <a:lnTo>
                      <a:pt x="141" y="0"/>
                    </a:lnTo>
                    <a:lnTo>
                      <a:pt x="0" y="0"/>
                    </a:lnTo>
                    <a:lnTo>
                      <a:pt x="401" y="404"/>
                    </a:lnTo>
                    <a:lnTo>
                      <a:pt x="803" y="0"/>
                    </a:lnTo>
                    <a:lnTo>
                      <a:pt x="663" y="0"/>
                    </a:lnTo>
                    <a:close/>
                  </a:path>
                </a:pathLst>
              </a:custGeom>
              <a:solidFill>
                <a:schemeClr val="accent2"/>
              </a:solidFill>
              <a:ln>
                <a:noFill/>
              </a:ln>
              <a:effectLst/>
              <a:scene3d>
                <a:camera prst="orthographicFront">
                  <a:rot lat="0" lon="0" rev="0"/>
                </a:camera>
                <a:lightRig rig="balanced" dir="t">
                  <a:rot lat="0" lon="0" rev="8700000"/>
                </a:lightRig>
              </a:scene3d>
              <a:sp3d/>
            </p:spPr>
            <p:txBody>
              <a:bodyPr vert="horz" wrap="square" lIns="91440" tIns="45720" rIns="91440" bIns="45720" numCol="1" anchor="t" anchorCtr="0" compatLnSpc="1">
                <a:prstTxWarp prst="textNoShape">
                  <a:avLst/>
                </a:prstTxWarp>
              </a:bodyPr>
              <a:lstStyle/>
              <a:p>
                <a:endParaRPr lang="ru-RU"/>
              </a:p>
            </p:txBody>
          </p:sp>
        </p:grpSp>
        <p:sp>
          <p:nvSpPr>
            <p:cNvPr id="22" name="TextBox 21"/>
            <p:cNvSpPr txBox="1"/>
            <p:nvPr/>
          </p:nvSpPr>
          <p:spPr>
            <a:xfrm>
              <a:off x="1106323" y="4205632"/>
              <a:ext cx="1672210" cy="544765"/>
            </a:xfrm>
            <a:prstGeom prst="rect">
              <a:avLst/>
            </a:prstGeom>
            <a:noFill/>
          </p:spPr>
          <p:txBody>
            <a:bodyPr wrap="square" rtlCol="0">
              <a:spAutoFit/>
            </a:bodyPr>
            <a:lstStyle/>
            <a:p>
              <a:pPr algn="ctr">
                <a:lnSpc>
                  <a:spcPct val="80000"/>
                </a:lnSpc>
              </a:pPr>
              <a:r>
                <a:rPr lang="en-US" b="1" dirty="0">
                  <a:solidFill>
                    <a:schemeClr val="bg1"/>
                  </a:solidFill>
                </a:rPr>
                <a:t>Gather </a:t>
              </a:r>
              <a:r>
                <a:rPr lang="en-US" b="1" dirty="0" smtClean="0">
                  <a:solidFill>
                    <a:schemeClr val="bg1"/>
                  </a:solidFill>
                </a:rPr>
                <a:t>information</a:t>
              </a:r>
              <a:endParaRPr lang="en-US" b="1" dirty="0">
                <a:solidFill>
                  <a:schemeClr val="bg1"/>
                </a:solidFill>
              </a:endParaRPr>
            </a:p>
          </p:txBody>
        </p:sp>
      </p:grpSp>
      <p:sp>
        <p:nvSpPr>
          <p:cNvPr id="15" name="Freeform 11"/>
          <p:cNvSpPr>
            <a:spLocks/>
          </p:cNvSpPr>
          <p:nvPr/>
        </p:nvSpPr>
        <p:spPr bwMode="auto">
          <a:xfrm>
            <a:off x="7043853" y="4711594"/>
            <a:ext cx="1935436" cy="641349"/>
          </a:xfrm>
          <a:custGeom>
            <a:avLst/>
            <a:gdLst>
              <a:gd name="T0" fmla="*/ 643 w 844"/>
              <a:gd name="T1" fmla="*/ 0 h 404"/>
              <a:gd name="T2" fmla="*/ 517 w 844"/>
              <a:gd name="T3" fmla="*/ 0 h 404"/>
              <a:gd name="T4" fmla="*/ 402 w 844"/>
              <a:gd name="T5" fmla="*/ 0 h 404"/>
              <a:gd name="T6" fmla="*/ 402 w 844"/>
              <a:gd name="T7" fmla="*/ 0 h 404"/>
              <a:gd name="T8" fmla="*/ 402 w 844"/>
              <a:gd name="T9" fmla="*/ 0 h 404"/>
              <a:gd name="T10" fmla="*/ 0 w 844"/>
              <a:gd name="T11" fmla="*/ 404 h 404"/>
              <a:gd name="T12" fmla="*/ 402 w 844"/>
              <a:gd name="T13" fmla="*/ 404 h 404"/>
              <a:gd name="T14" fmla="*/ 517 w 844"/>
              <a:gd name="T15" fmla="*/ 404 h 404"/>
              <a:gd name="T16" fmla="*/ 643 w 844"/>
              <a:gd name="T17" fmla="*/ 404 h 404"/>
              <a:gd name="T18" fmla="*/ 844 w 844"/>
              <a:gd name="T19" fmla="*/ 202 h 404"/>
              <a:gd name="T20" fmla="*/ 844 w 844"/>
              <a:gd name="T21" fmla="*/ 202 h 404"/>
              <a:gd name="T22" fmla="*/ 844 w 844"/>
              <a:gd name="T23" fmla="*/ 202 h 404"/>
              <a:gd name="T24" fmla="*/ 643 w 844"/>
              <a:gd name="T25" fmla="*/ 0 h 4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44" h="404">
                <a:moveTo>
                  <a:pt x="643" y="0"/>
                </a:moveTo>
                <a:lnTo>
                  <a:pt x="517" y="0"/>
                </a:lnTo>
                <a:lnTo>
                  <a:pt x="402" y="0"/>
                </a:lnTo>
                <a:lnTo>
                  <a:pt x="402" y="0"/>
                </a:lnTo>
                <a:lnTo>
                  <a:pt x="402" y="0"/>
                </a:lnTo>
                <a:lnTo>
                  <a:pt x="0" y="404"/>
                </a:lnTo>
                <a:lnTo>
                  <a:pt x="402" y="404"/>
                </a:lnTo>
                <a:lnTo>
                  <a:pt x="517" y="404"/>
                </a:lnTo>
                <a:lnTo>
                  <a:pt x="643" y="404"/>
                </a:lnTo>
                <a:lnTo>
                  <a:pt x="844" y="202"/>
                </a:lnTo>
                <a:lnTo>
                  <a:pt x="844" y="202"/>
                </a:lnTo>
                <a:lnTo>
                  <a:pt x="844" y="202"/>
                </a:lnTo>
                <a:lnTo>
                  <a:pt x="643" y="0"/>
                </a:lnTo>
                <a:close/>
              </a:path>
            </a:pathLst>
          </a:custGeom>
          <a:solidFill>
            <a:schemeClr val="accent1"/>
          </a:solidFill>
          <a:ln>
            <a:noFill/>
          </a:ln>
          <a:effectLst/>
        </p:spPr>
        <p:txBody>
          <a:bodyPr vert="horz" wrap="square" lIns="91440" tIns="45720" rIns="91440" bIns="45720" numCol="1" anchor="t" anchorCtr="0" compatLnSpc="1">
            <a:prstTxWarp prst="textNoShape">
              <a:avLst/>
            </a:prstTxWarp>
          </a:bodyPr>
          <a:lstStyle/>
          <a:p>
            <a:endParaRPr lang="ru-RU"/>
          </a:p>
        </p:txBody>
      </p:sp>
      <p:sp>
        <p:nvSpPr>
          <p:cNvPr id="20" name="Title 19"/>
          <p:cNvSpPr>
            <a:spLocks noGrp="1"/>
          </p:cNvSpPr>
          <p:nvPr>
            <p:ph type="title"/>
          </p:nvPr>
        </p:nvSpPr>
        <p:spPr/>
        <p:txBody>
          <a:bodyPr>
            <a:normAutofit/>
          </a:bodyPr>
          <a:lstStyle/>
          <a:p>
            <a:r>
              <a:rPr lang="en-US" sz="3200" b="0" dirty="0">
                <a:solidFill>
                  <a:schemeClr val="tx2"/>
                </a:solidFill>
                <a:latin typeface="+mj-lt"/>
                <a:cs typeface="+mj-cs"/>
              </a:rPr>
              <a:t>Introduction</a:t>
            </a:r>
          </a:p>
        </p:txBody>
      </p:sp>
      <p:sp>
        <p:nvSpPr>
          <p:cNvPr id="16" name="Content Placeholder 15"/>
          <p:cNvSpPr>
            <a:spLocks noGrp="1"/>
          </p:cNvSpPr>
          <p:nvPr>
            <p:ph sz="quarter" idx="12"/>
          </p:nvPr>
        </p:nvSpPr>
        <p:spPr>
          <a:xfrm>
            <a:off x="628650" y="1138667"/>
            <a:ext cx="7886700" cy="2780972"/>
          </a:xfrm>
        </p:spPr>
        <p:txBody>
          <a:bodyPr>
            <a:normAutofit/>
          </a:bodyPr>
          <a:lstStyle/>
          <a:p>
            <a:r>
              <a:rPr lang="en-US" sz="2000" dirty="0" smtClean="0"/>
              <a:t>The SOA Board uses a strategic plan to guide its work. The strategic plan describes what the organization wants to achieve over a specific period of time. The current plan covers 2013 through 2016. </a:t>
            </a:r>
          </a:p>
          <a:p>
            <a:r>
              <a:rPr lang="en-US" sz="2000" dirty="0" smtClean="0"/>
              <a:t>The process of establishing a strategic plan has five phases – phase I is gathering information: about the trends in the environment, the actuarial skill set, roles and opportunities for actuaries, and what that might mean for the work of the SOA.  </a:t>
            </a:r>
          </a:p>
          <a:p>
            <a:endParaRPr lang="en-US" sz="2000" dirty="0"/>
          </a:p>
        </p:txBody>
      </p:sp>
      <p:sp>
        <p:nvSpPr>
          <p:cNvPr id="39" name="TextBox 38"/>
          <p:cNvSpPr txBox="1"/>
          <p:nvPr/>
        </p:nvSpPr>
        <p:spPr>
          <a:xfrm>
            <a:off x="4689181" y="5408415"/>
            <a:ext cx="1753630" cy="754053"/>
          </a:xfrm>
          <a:prstGeom prst="rect">
            <a:avLst/>
          </a:prstGeom>
          <a:noFill/>
        </p:spPr>
        <p:txBody>
          <a:bodyPr wrap="square" rtlCol="0">
            <a:spAutoFit/>
          </a:bodyPr>
          <a:lstStyle/>
          <a:p>
            <a:pPr lvl="0" algn="ctr">
              <a:lnSpc>
                <a:spcPct val="80000"/>
              </a:lnSpc>
            </a:pPr>
            <a:r>
              <a:rPr lang="en-US" sz="1100" b="1" dirty="0">
                <a:solidFill>
                  <a:schemeClr val="bg2">
                    <a:lumMod val="75000"/>
                  </a:schemeClr>
                </a:solidFill>
              </a:rPr>
              <a:t>EXPOSE DRAFT PLAN</a:t>
            </a:r>
          </a:p>
          <a:p>
            <a:pPr lvl="0" algn="ctr">
              <a:lnSpc>
                <a:spcPct val="80000"/>
              </a:lnSpc>
              <a:spcBef>
                <a:spcPts val="600"/>
              </a:spcBef>
            </a:pPr>
            <a:r>
              <a:rPr lang="en-US" sz="1200" dirty="0">
                <a:solidFill>
                  <a:schemeClr val="tx2"/>
                </a:solidFill>
              </a:rPr>
              <a:t>Scheduled to be released to members for comments in July 2016.</a:t>
            </a:r>
          </a:p>
        </p:txBody>
      </p:sp>
      <p:sp>
        <p:nvSpPr>
          <p:cNvPr id="40" name="TextBox 39"/>
          <p:cNvSpPr txBox="1"/>
          <p:nvPr/>
        </p:nvSpPr>
        <p:spPr>
          <a:xfrm>
            <a:off x="3413032" y="3875150"/>
            <a:ext cx="1865261" cy="754053"/>
          </a:xfrm>
          <a:prstGeom prst="rect">
            <a:avLst/>
          </a:prstGeom>
          <a:noFill/>
        </p:spPr>
        <p:txBody>
          <a:bodyPr wrap="square" rtlCol="0">
            <a:spAutoFit/>
          </a:bodyPr>
          <a:lstStyle/>
          <a:p>
            <a:pPr lvl="0" algn="ctr">
              <a:lnSpc>
                <a:spcPct val="80000"/>
              </a:lnSpc>
            </a:pPr>
            <a:r>
              <a:rPr lang="en-US" sz="1100" b="1" dirty="0" smtClean="0">
                <a:solidFill>
                  <a:schemeClr val="bg2">
                    <a:lumMod val="75000"/>
                  </a:schemeClr>
                </a:solidFill>
              </a:rPr>
              <a:t>DEVELOP CHANGE AGENDA</a:t>
            </a:r>
            <a:endParaRPr lang="en-US" sz="1100" b="1" dirty="0">
              <a:solidFill>
                <a:schemeClr val="bg2">
                  <a:lumMod val="75000"/>
                </a:schemeClr>
              </a:solidFill>
            </a:endParaRPr>
          </a:p>
          <a:p>
            <a:pPr lvl="0" algn="ctr">
              <a:lnSpc>
                <a:spcPct val="80000"/>
              </a:lnSpc>
              <a:spcBef>
                <a:spcPts val="600"/>
              </a:spcBef>
            </a:pPr>
            <a:r>
              <a:rPr lang="en-US" sz="1200" dirty="0">
                <a:solidFill>
                  <a:schemeClr val="tx2"/>
                </a:solidFill>
              </a:rPr>
              <a:t>What are the critical changes needed to meet vision and mission?</a:t>
            </a:r>
          </a:p>
        </p:txBody>
      </p:sp>
      <p:sp>
        <p:nvSpPr>
          <p:cNvPr id="41" name="TextBox 40"/>
          <p:cNvSpPr txBox="1"/>
          <p:nvPr/>
        </p:nvSpPr>
        <p:spPr>
          <a:xfrm>
            <a:off x="5847402" y="3875150"/>
            <a:ext cx="1865261" cy="754053"/>
          </a:xfrm>
          <a:prstGeom prst="rect">
            <a:avLst/>
          </a:prstGeom>
          <a:noFill/>
        </p:spPr>
        <p:txBody>
          <a:bodyPr wrap="square" rtlCol="0">
            <a:spAutoFit/>
          </a:bodyPr>
          <a:lstStyle/>
          <a:p>
            <a:pPr lvl="0" algn="ctr">
              <a:lnSpc>
                <a:spcPct val="80000"/>
              </a:lnSpc>
            </a:pPr>
            <a:r>
              <a:rPr lang="en-US" sz="1100" b="1" dirty="0" smtClean="0">
                <a:solidFill>
                  <a:schemeClr val="bg2">
                    <a:lumMod val="75000"/>
                  </a:schemeClr>
                </a:solidFill>
              </a:rPr>
              <a:t>FINALIZE PLAN</a:t>
            </a:r>
            <a:endParaRPr lang="en-US" sz="1100" b="1" dirty="0">
              <a:solidFill>
                <a:schemeClr val="bg2">
                  <a:lumMod val="75000"/>
                </a:schemeClr>
              </a:solidFill>
            </a:endParaRPr>
          </a:p>
          <a:p>
            <a:pPr lvl="0" algn="ctr">
              <a:lnSpc>
                <a:spcPct val="80000"/>
              </a:lnSpc>
              <a:spcBef>
                <a:spcPts val="600"/>
              </a:spcBef>
            </a:pPr>
            <a:r>
              <a:rPr lang="en-US" sz="1200" dirty="0" smtClean="0">
                <a:solidFill>
                  <a:schemeClr val="tx2"/>
                </a:solidFill>
              </a:rPr>
              <a:t>Scheduled </a:t>
            </a:r>
            <a:r>
              <a:rPr lang="en-US" sz="1200" dirty="0">
                <a:solidFill>
                  <a:schemeClr val="tx2"/>
                </a:solidFill>
              </a:rPr>
              <a:t>to be approved by the Board at its October 2016 </a:t>
            </a:r>
            <a:r>
              <a:rPr lang="en-US" sz="1200" dirty="0" smtClean="0">
                <a:solidFill>
                  <a:schemeClr val="tx2"/>
                </a:solidFill>
              </a:rPr>
              <a:t>meeting.</a:t>
            </a:r>
            <a:endParaRPr lang="en-US" sz="1200" dirty="0">
              <a:solidFill>
                <a:schemeClr val="tx2"/>
              </a:solidFill>
            </a:endParaRPr>
          </a:p>
        </p:txBody>
      </p:sp>
      <p:grpSp>
        <p:nvGrpSpPr>
          <p:cNvPr id="17" name="Group 16"/>
          <p:cNvGrpSpPr/>
          <p:nvPr/>
        </p:nvGrpSpPr>
        <p:grpSpPr>
          <a:xfrm>
            <a:off x="2218763" y="4686794"/>
            <a:ext cx="1846162" cy="1452167"/>
            <a:chOff x="2232361" y="4903617"/>
            <a:chExt cx="1846162" cy="1452167"/>
          </a:xfrm>
        </p:grpSpPr>
        <p:grpSp>
          <p:nvGrpSpPr>
            <p:cNvPr id="7" name="Group 6"/>
            <p:cNvGrpSpPr/>
            <p:nvPr/>
          </p:nvGrpSpPr>
          <p:grpSpPr>
            <a:xfrm>
              <a:off x="2232361" y="4903617"/>
              <a:ext cx="1846162" cy="1452167"/>
              <a:chOff x="2232361" y="4903617"/>
              <a:chExt cx="1846162" cy="1452167"/>
            </a:xfrm>
          </p:grpSpPr>
          <p:sp>
            <p:nvSpPr>
              <p:cNvPr id="48" name="Rectangle 47"/>
              <p:cNvSpPr/>
              <p:nvPr/>
            </p:nvSpPr>
            <p:spPr>
              <a:xfrm>
                <a:off x="2232361" y="5532824"/>
                <a:ext cx="1845419" cy="822960"/>
              </a:xfrm>
              <a:prstGeom prst="rect">
                <a:avLst/>
              </a:prstGeom>
              <a:solidFill>
                <a:schemeClr val="accent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reeform 8"/>
              <p:cNvSpPr>
                <a:spLocks/>
              </p:cNvSpPr>
              <p:nvPr/>
            </p:nvSpPr>
            <p:spPr bwMode="auto">
              <a:xfrm>
                <a:off x="2237108" y="4903617"/>
                <a:ext cx="1841415" cy="641350"/>
              </a:xfrm>
              <a:custGeom>
                <a:avLst/>
                <a:gdLst>
                  <a:gd name="T0" fmla="*/ 141 w 803"/>
                  <a:gd name="T1" fmla="*/ 404 h 404"/>
                  <a:gd name="T2" fmla="*/ 402 w 803"/>
                  <a:gd name="T3" fmla="*/ 141 h 404"/>
                  <a:gd name="T4" fmla="*/ 663 w 803"/>
                  <a:gd name="T5" fmla="*/ 404 h 404"/>
                  <a:gd name="T6" fmla="*/ 803 w 803"/>
                  <a:gd name="T7" fmla="*/ 404 h 404"/>
                  <a:gd name="T8" fmla="*/ 402 w 803"/>
                  <a:gd name="T9" fmla="*/ 0 h 404"/>
                  <a:gd name="T10" fmla="*/ 0 w 803"/>
                  <a:gd name="T11" fmla="*/ 404 h 404"/>
                  <a:gd name="T12" fmla="*/ 141 w 803"/>
                  <a:gd name="T13" fmla="*/ 404 h 404"/>
                </a:gdLst>
                <a:ahLst/>
                <a:cxnLst>
                  <a:cxn ang="0">
                    <a:pos x="T0" y="T1"/>
                  </a:cxn>
                  <a:cxn ang="0">
                    <a:pos x="T2" y="T3"/>
                  </a:cxn>
                  <a:cxn ang="0">
                    <a:pos x="T4" y="T5"/>
                  </a:cxn>
                  <a:cxn ang="0">
                    <a:pos x="T6" y="T7"/>
                  </a:cxn>
                  <a:cxn ang="0">
                    <a:pos x="T8" y="T9"/>
                  </a:cxn>
                  <a:cxn ang="0">
                    <a:pos x="T10" y="T11"/>
                  </a:cxn>
                  <a:cxn ang="0">
                    <a:pos x="T12" y="T13"/>
                  </a:cxn>
                </a:cxnLst>
                <a:rect l="0" t="0" r="r" b="b"/>
                <a:pathLst>
                  <a:path w="803" h="404">
                    <a:moveTo>
                      <a:pt x="141" y="404"/>
                    </a:moveTo>
                    <a:lnTo>
                      <a:pt x="402" y="141"/>
                    </a:lnTo>
                    <a:lnTo>
                      <a:pt x="663" y="404"/>
                    </a:lnTo>
                    <a:lnTo>
                      <a:pt x="803" y="404"/>
                    </a:lnTo>
                    <a:lnTo>
                      <a:pt x="402" y="0"/>
                    </a:lnTo>
                    <a:lnTo>
                      <a:pt x="0" y="404"/>
                    </a:lnTo>
                    <a:lnTo>
                      <a:pt x="141" y="404"/>
                    </a:lnTo>
                    <a:close/>
                  </a:path>
                </a:pathLst>
              </a:custGeom>
              <a:solidFill>
                <a:schemeClr val="accent1"/>
              </a:solidFill>
              <a:ln>
                <a:noFill/>
              </a:ln>
              <a:effectLst/>
              <a:scene3d>
                <a:camera prst="orthographicFront">
                  <a:rot lat="0" lon="0" rev="0"/>
                </a:camera>
                <a:lightRig rig="balanced" dir="t">
                  <a:rot lat="0" lon="0" rev="8700000"/>
                </a:lightRig>
              </a:scene3d>
              <a:sp3d/>
            </p:spPr>
            <p:txBody>
              <a:bodyPr vert="horz" wrap="square" lIns="91440" tIns="45720" rIns="91440" bIns="45720" numCol="1" anchor="t" anchorCtr="0" compatLnSpc="1">
                <a:prstTxWarp prst="textNoShape">
                  <a:avLst/>
                </a:prstTxWarp>
              </a:bodyPr>
              <a:lstStyle/>
              <a:p>
                <a:endParaRPr lang="ru-RU"/>
              </a:p>
            </p:txBody>
          </p:sp>
        </p:grpSp>
        <p:sp>
          <p:nvSpPr>
            <p:cNvPr id="31" name="TextBox 30"/>
            <p:cNvSpPr txBox="1"/>
            <p:nvPr/>
          </p:nvSpPr>
          <p:spPr>
            <a:xfrm>
              <a:off x="2281000" y="5676429"/>
              <a:ext cx="1753630" cy="544765"/>
            </a:xfrm>
            <a:prstGeom prst="rect">
              <a:avLst/>
            </a:prstGeom>
            <a:noFill/>
          </p:spPr>
          <p:txBody>
            <a:bodyPr wrap="square" rtlCol="0">
              <a:spAutoFit/>
            </a:bodyPr>
            <a:lstStyle/>
            <a:p>
              <a:pPr algn="ctr">
                <a:lnSpc>
                  <a:spcPct val="80000"/>
                </a:lnSpc>
              </a:pPr>
              <a:r>
                <a:rPr lang="en-US" dirty="0">
                  <a:solidFill>
                    <a:schemeClr val="bg1"/>
                  </a:solidFill>
                </a:rPr>
                <a:t>Refine mission </a:t>
              </a:r>
              <a:br>
                <a:rPr lang="en-US" dirty="0">
                  <a:solidFill>
                    <a:schemeClr val="bg1"/>
                  </a:solidFill>
                </a:rPr>
              </a:br>
              <a:r>
                <a:rPr lang="en-US" dirty="0">
                  <a:solidFill>
                    <a:schemeClr val="bg1"/>
                  </a:solidFill>
                </a:rPr>
                <a:t>&amp; vision</a:t>
              </a:r>
            </a:p>
          </p:txBody>
        </p:sp>
      </p:grpSp>
      <p:grpSp>
        <p:nvGrpSpPr>
          <p:cNvPr id="23" name="Group 22"/>
          <p:cNvGrpSpPr/>
          <p:nvPr/>
        </p:nvGrpSpPr>
        <p:grpSpPr>
          <a:xfrm>
            <a:off x="4641019" y="4681829"/>
            <a:ext cx="1845418" cy="1455649"/>
            <a:chOff x="4643312" y="4900135"/>
            <a:chExt cx="1845418" cy="1455649"/>
          </a:xfrm>
        </p:grpSpPr>
        <p:grpSp>
          <p:nvGrpSpPr>
            <p:cNvPr id="8" name="Group 7"/>
            <p:cNvGrpSpPr/>
            <p:nvPr/>
          </p:nvGrpSpPr>
          <p:grpSpPr>
            <a:xfrm>
              <a:off x="4643312" y="4900135"/>
              <a:ext cx="1845418" cy="1455649"/>
              <a:chOff x="4643312" y="4900135"/>
              <a:chExt cx="1845418" cy="1455649"/>
            </a:xfrm>
          </p:grpSpPr>
          <p:sp>
            <p:nvSpPr>
              <p:cNvPr id="49" name="Rectangle 48"/>
              <p:cNvSpPr/>
              <p:nvPr/>
            </p:nvSpPr>
            <p:spPr>
              <a:xfrm>
                <a:off x="4643312" y="5532824"/>
                <a:ext cx="1845418" cy="822960"/>
              </a:xfrm>
              <a:prstGeom prst="rect">
                <a:avLst/>
              </a:prstGeom>
              <a:solidFill>
                <a:schemeClr val="accent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Freeform 10"/>
              <p:cNvSpPr>
                <a:spLocks/>
              </p:cNvSpPr>
              <p:nvPr/>
            </p:nvSpPr>
            <p:spPr bwMode="auto">
              <a:xfrm>
                <a:off x="4645319" y="4900135"/>
                <a:ext cx="1841414" cy="641349"/>
              </a:xfrm>
              <a:custGeom>
                <a:avLst/>
                <a:gdLst>
                  <a:gd name="T0" fmla="*/ 140 w 803"/>
                  <a:gd name="T1" fmla="*/ 404 h 404"/>
                  <a:gd name="T2" fmla="*/ 402 w 803"/>
                  <a:gd name="T3" fmla="*/ 141 h 404"/>
                  <a:gd name="T4" fmla="*/ 662 w 803"/>
                  <a:gd name="T5" fmla="*/ 404 h 404"/>
                  <a:gd name="T6" fmla="*/ 803 w 803"/>
                  <a:gd name="T7" fmla="*/ 404 h 404"/>
                  <a:gd name="T8" fmla="*/ 402 w 803"/>
                  <a:gd name="T9" fmla="*/ 0 h 404"/>
                  <a:gd name="T10" fmla="*/ 0 w 803"/>
                  <a:gd name="T11" fmla="*/ 404 h 404"/>
                  <a:gd name="T12" fmla="*/ 140 w 803"/>
                  <a:gd name="T13" fmla="*/ 404 h 404"/>
                </a:gdLst>
                <a:ahLst/>
                <a:cxnLst>
                  <a:cxn ang="0">
                    <a:pos x="T0" y="T1"/>
                  </a:cxn>
                  <a:cxn ang="0">
                    <a:pos x="T2" y="T3"/>
                  </a:cxn>
                  <a:cxn ang="0">
                    <a:pos x="T4" y="T5"/>
                  </a:cxn>
                  <a:cxn ang="0">
                    <a:pos x="T6" y="T7"/>
                  </a:cxn>
                  <a:cxn ang="0">
                    <a:pos x="T8" y="T9"/>
                  </a:cxn>
                  <a:cxn ang="0">
                    <a:pos x="T10" y="T11"/>
                  </a:cxn>
                  <a:cxn ang="0">
                    <a:pos x="T12" y="T13"/>
                  </a:cxn>
                </a:cxnLst>
                <a:rect l="0" t="0" r="r" b="b"/>
                <a:pathLst>
                  <a:path w="803" h="404">
                    <a:moveTo>
                      <a:pt x="140" y="404"/>
                    </a:moveTo>
                    <a:lnTo>
                      <a:pt x="402" y="141"/>
                    </a:lnTo>
                    <a:lnTo>
                      <a:pt x="662" y="404"/>
                    </a:lnTo>
                    <a:lnTo>
                      <a:pt x="803" y="404"/>
                    </a:lnTo>
                    <a:lnTo>
                      <a:pt x="402" y="0"/>
                    </a:lnTo>
                    <a:lnTo>
                      <a:pt x="0" y="404"/>
                    </a:lnTo>
                    <a:lnTo>
                      <a:pt x="140" y="404"/>
                    </a:lnTo>
                    <a:close/>
                  </a:path>
                </a:pathLst>
              </a:custGeom>
              <a:solidFill>
                <a:schemeClr val="accent1"/>
              </a:solidFill>
              <a:ln>
                <a:noFill/>
              </a:ln>
              <a:effectLst/>
              <a:scene3d>
                <a:camera prst="orthographicFront">
                  <a:rot lat="0" lon="0" rev="0"/>
                </a:camera>
                <a:lightRig rig="balanced" dir="t">
                  <a:rot lat="0" lon="0" rev="8700000"/>
                </a:lightRig>
              </a:scene3d>
              <a:sp3d/>
            </p:spPr>
            <p:txBody>
              <a:bodyPr vert="horz" wrap="square" lIns="91440" tIns="45720" rIns="91440" bIns="45720" numCol="1" anchor="t" anchorCtr="0" compatLnSpc="1">
                <a:prstTxWarp prst="textNoShape">
                  <a:avLst/>
                </a:prstTxWarp>
              </a:bodyPr>
              <a:lstStyle/>
              <a:p>
                <a:endParaRPr lang="ru-RU"/>
              </a:p>
            </p:txBody>
          </p:sp>
        </p:grpSp>
        <p:sp>
          <p:nvSpPr>
            <p:cNvPr id="35" name="TextBox 34"/>
            <p:cNvSpPr txBox="1"/>
            <p:nvPr/>
          </p:nvSpPr>
          <p:spPr>
            <a:xfrm>
              <a:off x="4682998" y="5574713"/>
              <a:ext cx="1785889" cy="766364"/>
            </a:xfrm>
            <a:prstGeom prst="rect">
              <a:avLst/>
            </a:prstGeom>
            <a:noFill/>
          </p:spPr>
          <p:txBody>
            <a:bodyPr wrap="square" rtlCol="0">
              <a:spAutoFit/>
            </a:bodyPr>
            <a:lstStyle/>
            <a:p>
              <a:pPr lvl="0" algn="ctr">
                <a:lnSpc>
                  <a:spcPct val="80000"/>
                </a:lnSpc>
              </a:pPr>
              <a:r>
                <a:rPr lang="en-US" dirty="0">
                  <a:solidFill>
                    <a:schemeClr val="bg1"/>
                  </a:solidFill>
                </a:rPr>
                <a:t>Expose draft plan for comments</a:t>
              </a:r>
            </a:p>
          </p:txBody>
        </p:sp>
      </p:grpSp>
      <p:grpSp>
        <p:nvGrpSpPr>
          <p:cNvPr id="19" name="Group 18"/>
          <p:cNvGrpSpPr/>
          <p:nvPr/>
        </p:nvGrpSpPr>
        <p:grpSpPr>
          <a:xfrm>
            <a:off x="3438210" y="3881227"/>
            <a:ext cx="1845419" cy="1462052"/>
            <a:chOff x="3422954" y="4069767"/>
            <a:chExt cx="1845419" cy="1462052"/>
          </a:xfrm>
        </p:grpSpPr>
        <p:grpSp>
          <p:nvGrpSpPr>
            <p:cNvPr id="5" name="Group 4"/>
            <p:cNvGrpSpPr/>
            <p:nvPr/>
          </p:nvGrpSpPr>
          <p:grpSpPr>
            <a:xfrm>
              <a:off x="3422954" y="4069767"/>
              <a:ext cx="1845419" cy="1462052"/>
              <a:chOff x="3422954" y="4069767"/>
              <a:chExt cx="1845419" cy="1462052"/>
            </a:xfrm>
          </p:grpSpPr>
          <p:sp>
            <p:nvSpPr>
              <p:cNvPr id="11" name="Freeform 7"/>
              <p:cNvSpPr>
                <a:spLocks/>
              </p:cNvSpPr>
              <p:nvPr/>
            </p:nvSpPr>
            <p:spPr bwMode="auto">
              <a:xfrm>
                <a:off x="3425993" y="4890470"/>
                <a:ext cx="1841415" cy="641349"/>
              </a:xfrm>
              <a:custGeom>
                <a:avLst/>
                <a:gdLst>
                  <a:gd name="T0" fmla="*/ 662 w 803"/>
                  <a:gd name="T1" fmla="*/ 0 h 404"/>
                  <a:gd name="T2" fmla="*/ 401 w 803"/>
                  <a:gd name="T3" fmla="*/ 262 h 404"/>
                  <a:gd name="T4" fmla="*/ 140 w 803"/>
                  <a:gd name="T5" fmla="*/ 0 h 404"/>
                  <a:gd name="T6" fmla="*/ 0 w 803"/>
                  <a:gd name="T7" fmla="*/ 0 h 404"/>
                  <a:gd name="T8" fmla="*/ 401 w 803"/>
                  <a:gd name="T9" fmla="*/ 404 h 404"/>
                  <a:gd name="T10" fmla="*/ 803 w 803"/>
                  <a:gd name="T11" fmla="*/ 0 h 404"/>
                  <a:gd name="T12" fmla="*/ 662 w 803"/>
                  <a:gd name="T13" fmla="*/ 0 h 404"/>
                </a:gdLst>
                <a:ahLst/>
                <a:cxnLst>
                  <a:cxn ang="0">
                    <a:pos x="T0" y="T1"/>
                  </a:cxn>
                  <a:cxn ang="0">
                    <a:pos x="T2" y="T3"/>
                  </a:cxn>
                  <a:cxn ang="0">
                    <a:pos x="T4" y="T5"/>
                  </a:cxn>
                  <a:cxn ang="0">
                    <a:pos x="T6" y="T7"/>
                  </a:cxn>
                  <a:cxn ang="0">
                    <a:pos x="T8" y="T9"/>
                  </a:cxn>
                  <a:cxn ang="0">
                    <a:pos x="T10" y="T11"/>
                  </a:cxn>
                  <a:cxn ang="0">
                    <a:pos x="T12" y="T13"/>
                  </a:cxn>
                </a:cxnLst>
                <a:rect l="0" t="0" r="r" b="b"/>
                <a:pathLst>
                  <a:path w="803" h="404">
                    <a:moveTo>
                      <a:pt x="662" y="0"/>
                    </a:moveTo>
                    <a:lnTo>
                      <a:pt x="401" y="262"/>
                    </a:lnTo>
                    <a:lnTo>
                      <a:pt x="140" y="0"/>
                    </a:lnTo>
                    <a:lnTo>
                      <a:pt x="0" y="0"/>
                    </a:lnTo>
                    <a:lnTo>
                      <a:pt x="401" y="404"/>
                    </a:lnTo>
                    <a:lnTo>
                      <a:pt x="803" y="0"/>
                    </a:lnTo>
                    <a:lnTo>
                      <a:pt x="662" y="0"/>
                    </a:lnTo>
                    <a:close/>
                  </a:path>
                </a:pathLst>
              </a:custGeom>
              <a:solidFill>
                <a:schemeClr val="accent1"/>
              </a:solidFill>
              <a:ln>
                <a:noFill/>
              </a:ln>
              <a:effectLst/>
              <a:scene3d>
                <a:camera prst="orthographicFront">
                  <a:rot lat="0" lon="0" rev="0"/>
                </a:camera>
                <a:lightRig rig="balanced" dir="t">
                  <a:rot lat="0" lon="0" rev="8700000"/>
                </a:lightRig>
              </a:scene3d>
              <a:sp3d/>
            </p:spPr>
            <p:txBody>
              <a:bodyPr vert="horz" wrap="square" lIns="91440" tIns="45720" rIns="91440" bIns="45720" numCol="1" anchor="t" anchorCtr="0" compatLnSpc="1">
                <a:prstTxWarp prst="textNoShape">
                  <a:avLst/>
                </a:prstTxWarp>
              </a:bodyPr>
              <a:lstStyle/>
              <a:p>
                <a:endParaRPr lang="ru-RU"/>
              </a:p>
            </p:txBody>
          </p:sp>
          <p:sp>
            <p:nvSpPr>
              <p:cNvPr id="47" name="Rectangle 46"/>
              <p:cNvSpPr/>
              <p:nvPr/>
            </p:nvSpPr>
            <p:spPr>
              <a:xfrm>
                <a:off x="3422954" y="4069767"/>
                <a:ext cx="1845419" cy="822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6" name="TextBox 25"/>
            <p:cNvSpPr txBox="1"/>
            <p:nvPr/>
          </p:nvSpPr>
          <p:spPr>
            <a:xfrm>
              <a:off x="3472561" y="4206431"/>
              <a:ext cx="1766047" cy="544765"/>
            </a:xfrm>
            <a:prstGeom prst="rect">
              <a:avLst/>
            </a:prstGeom>
            <a:noFill/>
          </p:spPr>
          <p:txBody>
            <a:bodyPr wrap="square" rtlCol="0">
              <a:spAutoFit/>
            </a:bodyPr>
            <a:lstStyle/>
            <a:p>
              <a:pPr algn="ctr">
                <a:lnSpc>
                  <a:spcPct val="80000"/>
                </a:lnSpc>
              </a:pPr>
              <a:r>
                <a:rPr lang="en-US" dirty="0">
                  <a:solidFill>
                    <a:schemeClr val="bg1"/>
                  </a:solidFill>
                </a:rPr>
                <a:t>Develop change agenda</a:t>
              </a:r>
            </a:p>
          </p:txBody>
        </p:sp>
      </p:grpSp>
      <p:grpSp>
        <p:nvGrpSpPr>
          <p:cNvPr id="21" name="Group 20"/>
          <p:cNvGrpSpPr/>
          <p:nvPr/>
        </p:nvGrpSpPr>
        <p:grpSpPr>
          <a:xfrm>
            <a:off x="5851773" y="3870285"/>
            <a:ext cx="1845420" cy="1461132"/>
            <a:chOff x="5843826" y="4069767"/>
            <a:chExt cx="1845420" cy="1461132"/>
          </a:xfrm>
        </p:grpSpPr>
        <p:grpSp>
          <p:nvGrpSpPr>
            <p:cNvPr id="6" name="Group 5"/>
            <p:cNvGrpSpPr/>
            <p:nvPr/>
          </p:nvGrpSpPr>
          <p:grpSpPr>
            <a:xfrm>
              <a:off x="5843826" y="4069767"/>
              <a:ext cx="1845420" cy="1461132"/>
              <a:chOff x="5843826" y="4069767"/>
              <a:chExt cx="1845420" cy="1461132"/>
            </a:xfrm>
          </p:grpSpPr>
          <p:sp>
            <p:nvSpPr>
              <p:cNvPr id="50" name="Rectangle 49"/>
              <p:cNvSpPr/>
              <p:nvPr/>
            </p:nvSpPr>
            <p:spPr>
              <a:xfrm>
                <a:off x="5843826" y="4069767"/>
                <a:ext cx="1845420" cy="822960"/>
              </a:xfrm>
              <a:prstGeom prst="rect">
                <a:avLst/>
              </a:prstGeom>
              <a:solidFill>
                <a:schemeClr val="accent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reeform 9"/>
              <p:cNvSpPr>
                <a:spLocks/>
              </p:cNvSpPr>
              <p:nvPr/>
            </p:nvSpPr>
            <p:spPr bwMode="auto">
              <a:xfrm>
                <a:off x="5844010" y="4889550"/>
                <a:ext cx="1841415" cy="641349"/>
              </a:xfrm>
              <a:custGeom>
                <a:avLst/>
                <a:gdLst>
                  <a:gd name="T0" fmla="*/ 662 w 803"/>
                  <a:gd name="T1" fmla="*/ 0 h 404"/>
                  <a:gd name="T2" fmla="*/ 401 w 803"/>
                  <a:gd name="T3" fmla="*/ 262 h 404"/>
                  <a:gd name="T4" fmla="*/ 140 w 803"/>
                  <a:gd name="T5" fmla="*/ 0 h 404"/>
                  <a:gd name="T6" fmla="*/ 0 w 803"/>
                  <a:gd name="T7" fmla="*/ 0 h 404"/>
                  <a:gd name="T8" fmla="*/ 401 w 803"/>
                  <a:gd name="T9" fmla="*/ 404 h 404"/>
                  <a:gd name="T10" fmla="*/ 803 w 803"/>
                  <a:gd name="T11" fmla="*/ 0 h 404"/>
                  <a:gd name="T12" fmla="*/ 662 w 803"/>
                  <a:gd name="T13" fmla="*/ 0 h 404"/>
                </a:gdLst>
                <a:ahLst/>
                <a:cxnLst>
                  <a:cxn ang="0">
                    <a:pos x="T0" y="T1"/>
                  </a:cxn>
                  <a:cxn ang="0">
                    <a:pos x="T2" y="T3"/>
                  </a:cxn>
                  <a:cxn ang="0">
                    <a:pos x="T4" y="T5"/>
                  </a:cxn>
                  <a:cxn ang="0">
                    <a:pos x="T6" y="T7"/>
                  </a:cxn>
                  <a:cxn ang="0">
                    <a:pos x="T8" y="T9"/>
                  </a:cxn>
                  <a:cxn ang="0">
                    <a:pos x="T10" y="T11"/>
                  </a:cxn>
                  <a:cxn ang="0">
                    <a:pos x="T12" y="T13"/>
                  </a:cxn>
                </a:cxnLst>
                <a:rect l="0" t="0" r="r" b="b"/>
                <a:pathLst>
                  <a:path w="803" h="404">
                    <a:moveTo>
                      <a:pt x="662" y="0"/>
                    </a:moveTo>
                    <a:lnTo>
                      <a:pt x="401" y="262"/>
                    </a:lnTo>
                    <a:lnTo>
                      <a:pt x="140" y="0"/>
                    </a:lnTo>
                    <a:lnTo>
                      <a:pt x="0" y="0"/>
                    </a:lnTo>
                    <a:lnTo>
                      <a:pt x="401" y="404"/>
                    </a:lnTo>
                    <a:lnTo>
                      <a:pt x="803" y="0"/>
                    </a:lnTo>
                    <a:lnTo>
                      <a:pt x="662" y="0"/>
                    </a:lnTo>
                    <a:close/>
                  </a:path>
                </a:pathLst>
              </a:custGeom>
              <a:solidFill>
                <a:schemeClr val="accent1"/>
              </a:solidFill>
              <a:ln>
                <a:noFill/>
              </a:ln>
              <a:effectLst/>
              <a:scene3d>
                <a:camera prst="orthographicFront">
                  <a:rot lat="0" lon="0" rev="0"/>
                </a:camera>
                <a:lightRig rig="balanced" dir="t">
                  <a:rot lat="0" lon="0" rev="8700000"/>
                </a:lightRig>
              </a:scene3d>
              <a:sp3d/>
            </p:spPr>
            <p:txBody>
              <a:bodyPr vert="horz" wrap="square" lIns="91440" tIns="45720" rIns="91440" bIns="45720" numCol="1" anchor="t" anchorCtr="0" compatLnSpc="1">
                <a:prstTxWarp prst="textNoShape">
                  <a:avLst/>
                </a:prstTxWarp>
              </a:bodyPr>
              <a:lstStyle/>
              <a:p>
                <a:endParaRPr lang="ru-RU"/>
              </a:p>
            </p:txBody>
          </p:sp>
        </p:grpSp>
        <p:sp>
          <p:nvSpPr>
            <p:cNvPr id="29" name="TextBox 28"/>
            <p:cNvSpPr txBox="1"/>
            <p:nvPr/>
          </p:nvSpPr>
          <p:spPr>
            <a:xfrm>
              <a:off x="5912158" y="4215497"/>
              <a:ext cx="1705118" cy="544765"/>
            </a:xfrm>
            <a:prstGeom prst="rect">
              <a:avLst/>
            </a:prstGeom>
            <a:solidFill>
              <a:schemeClr val="accent1"/>
            </a:solidFill>
          </p:spPr>
          <p:txBody>
            <a:bodyPr wrap="square" rtlCol="0">
              <a:spAutoFit/>
            </a:bodyPr>
            <a:lstStyle/>
            <a:p>
              <a:pPr algn="ctr">
                <a:lnSpc>
                  <a:spcPct val="80000"/>
                </a:lnSpc>
              </a:pPr>
              <a:r>
                <a:rPr lang="en-US" dirty="0">
                  <a:solidFill>
                    <a:schemeClr val="bg1"/>
                  </a:solidFill>
                </a:rPr>
                <a:t>Finalize plan &amp; initiatives</a:t>
              </a:r>
            </a:p>
          </p:txBody>
        </p:sp>
      </p:grpSp>
    </p:spTree>
    <p:extLst>
      <p:ext uri="{BB962C8B-B14F-4D97-AF65-F5344CB8AC3E}">
        <p14:creationId xmlns:p14="http://schemas.microsoft.com/office/powerpoint/2010/main" val="4077924633"/>
      </p:ext>
    </p:ext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left)">
                                      <p:cBhvr>
                                        <p:cTn id="7" dur="750"/>
                                        <p:tgtEl>
                                          <p:spTgt spid="9"/>
                                        </p:tgtEl>
                                      </p:cBhvr>
                                    </p:animEffect>
                                  </p:childTnLst>
                                </p:cTn>
                              </p:par>
                            </p:childTnLst>
                          </p:cTn>
                        </p:par>
                        <p:par>
                          <p:cTn id="8" fill="hold">
                            <p:stCondLst>
                              <p:cond delay="750"/>
                            </p:stCondLst>
                            <p:childTnLst>
                              <p:par>
                                <p:cTn id="9" presetID="22" presetClass="entr" presetSubtype="8" fill="hold" grpId="0" nodeType="afterEffect">
                                  <p:stCondLst>
                                    <p:cond delay="0"/>
                                  </p:stCondLst>
                                  <p:childTnLst>
                                    <p:set>
                                      <p:cBhvr>
                                        <p:cTn id="10" dur="1" fill="hold">
                                          <p:stCondLst>
                                            <p:cond delay="0"/>
                                          </p:stCondLst>
                                        </p:cTn>
                                        <p:tgtEl>
                                          <p:spTgt spid="15"/>
                                        </p:tgtEl>
                                        <p:attrNameLst>
                                          <p:attrName>style.visibility</p:attrName>
                                        </p:attrNameLst>
                                      </p:cBhvr>
                                      <p:to>
                                        <p:strVal val="visible"/>
                                      </p:to>
                                    </p:set>
                                    <p:animEffect transition="in" filter="wipe(left)">
                                      <p:cBhvr>
                                        <p:cTn id="11" dur="750"/>
                                        <p:tgtEl>
                                          <p:spTgt spid="15"/>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xit" presetSubtype="0" fill="hold" nodeType="clickEffect">
                                  <p:stCondLst>
                                    <p:cond delay="0"/>
                                  </p:stCondLst>
                                  <p:childTnLst>
                                    <p:animEffect transition="out" filter="fade">
                                      <p:cBhvr>
                                        <p:cTn id="15" dur="500"/>
                                        <p:tgtEl>
                                          <p:spTgt spid="17"/>
                                        </p:tgtEl>
                                      </p:cBhvr>
                                    </p:animEffect>
                                    <p:set>
                                      <p:cBhvr>
                                        <p:cTn id="16" dur="1" fill="hold">
                                          <p:stCondLst>
                                            <p:cond delay="499"/>
                                          </p:stCondLst>
                                        </p:cTn>
                                        <p:tgtEl>
                                          <p:spTgt spid="17"/>
                                        </p:tgtEl>
                                        <p:attrNameLst>
                                          <p:attrName>style.visibility</p:attrName>
                                        </p:attrNameLst>
                                      </p:cBhvr>
                                      <p:to>
                                        <p:strVal val="hidden"/>
                                      </p:to>
                                    </p:set>
                                  </p:childTnLst>
                                </p:cTn>
                              </p:par>
                              <p:par>
                                <p:cTn id="17" presetID="10" presetClass="exit" presetSubtype="0" fill="hold" nodeType="withEffect">
                                  <p:stCondLst>
                                    <p:cond delay="0"/>
                                  </p:stCondLst>
                                  <p:childTnLst>
                                    <p:animEffect transition="out" filter="fade">
                                      <p:cBhvr>
                                        <p:cTn id="18" dur="500"/>
                                        <p:tgtEl>
                                          <p:spTgt spid="19"/>
                                        </p:tgtEl>
                                      </p:cBhvr>
                                    </p:animEffect>
                                    <p:set>
                                      <p:cBhvr>
                                        <p:cTn id="19" dur="1" fill="hold">
                                          <p:stCondLst>
                                            <p:cond delay="499"/>
                                          </p:stCondLst>
                                        </p:cTn>
                                        <p:tgtEl>
                                          <p:spTgt spid="19"/>
                                        </p:tgtEl>
                                        <p:attrNameLst>
                                          <p:attrName>style.visibility</p:attrName>
                                        </p:attrNameLst>
                                      </p:cBhvr>
                                      <p:to>
                                        <p:strVal val="hidden"/>
                                      </p:to>
                                    </p:set>
                                  </p:childTnLst>
                                </p:cTn>
                              </p:par>
                              <p:par>
                                <p:cTn id="20" presetID="10" presetClass="exit" presetSubtype="0" fill="hold" nodeType="withEffect">
                                  <p:stCondLst>
                                    <p:cond delay="0"/>
                                  </p:stCondLst>
                                  <p:childTnLst>
                                    <p:animEffect transition="out" filter="fade">
                                      <p:cBhvr>
                                        <p:cTn id="21" dur="500"/>
                                        <p:tgtEl>
                                          <p:spTgt spid="23"/>
                                        </p:tgtEl>
                                      </p:cBhvr>
                                    </p:animEffect>
                                    <p:set>
                                      <p:cBhvr>
                                        <p:cTn id="22" dur="1" fill="hold">
                                          <p:stCondLst>
                                            <p:cond delay="499"/>
                                          </p:stCondLst>
                                        </p:cTn>
                                        <p:tgtEl>
                                          <p:spTgt spid="23"/>
                                        </p:tgtEl>
                                        <p:attrNameLst>
                                          <p:attrName>style.visibility</p:attrName>
                                        </p:attrNameLst>
                                      </p:cBhvr>
                                      <p:to>
                                        <p:strVal val="hidden"/>
                                      </p:to>
                                    </p:set>
                                  </p:childTnLst>
                                </p:cTn>
                              </p:par>
                              <p:par>
                                <p:cTn id="23" presetID="10" presetClass="exit" presetSubtype="0" fill="hold" nodeType="withEffect">
                                  <p:stCondLst>
                                    <p:cond delay="0"/>
                                  </p:stCondLst>
                                  <p:childTnLst>
                                    <p:animEffect transition="out" filter="fade">
                                      <p:cBhvr>
                                        <p:cTn id="24" dur="500"/>
                                        <p:tgtEl>
                                          <p:spTgt spid="21"/>
                                        </p:tgtEl>
                                      </p:cBhvr>
                                    </p:animEffect>
                                    <p:set>
                                      <p:cBhvr>
                                        <p:cTn id="25" dur="1" fill="hold">
                                          <p:stCondLst>
                                            <p:cond delay="499"/>
                                          </p:stCondLst>
                                        </p:cTn>
                                        <p:tgtEl>
                                          <p:spTgt spid="2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0" dirty="0">
                <a:solidFill>
                  <a:schemeClr val="tx2"/>
                </a:solidFill>
                <a:latin typeface="+mj-lt"/>
                <a:cs typeface="+mj-cs"/>
              </a:rPr>
              <a:t>Talking to Members, Employers, Leaders </a:t>
            </a:r>
          </a:p>
        </p:txBody>
      </p:sp>
      <p:sp>
        <p:nvSpPr>
          <p:cNvPr id="14" name="Content Placeholder 13"/>
          <p:cNvSpPr>
            <a:spLocks noGrp="1"/>
          </p:cNvSpPr>
          <p:nvPr>
            <p:ph sz="quarter" idx="12"/>
          </p:nvPr>
        </p:nvSpPr>
        <p:spPr>
          <a:xfrm>
            <a:off x="5286836" y="1693307"/>
            <a:ext cx="3569479" cy="3602771"/>
          </a:xfrm>
        </p:spPr>
        <p:txBody>
          <a:bodyPr>
            <a:noAutofit/>
          </a:bodyPr>
          <a:lstStyle/>
          <a:p>
            <a:pPr marL="0" indent="0">
              <a:lnSpc>
                <a:spcPct val="100000"/>
              </a:lnSpc>
              <a:buNone/>
            </a:pPr>
            <a:r>
              <a:rPr lang="en-US" sz="2200" dirty="0" smtClean="0"/>
              <a:t>The </a:t>
            </a:r>
            <a:r>
              <a:rPr lang="en-US" sz="2200" b="1" dirty="0" smtClean="0">
                <a:solidFill>
                  <a:schemeClr val="accent1"/>
                </a:solidFill>
              </a:rPr>
              <a:t>Strategic Planning Task Force </a:t>
            </a:r>
            <a:r>
              <a:rPr lang="en-US" sz="2200" dirty="0" smtClean="0"/>
              <a:t>had conversations with members, employers, industry leaders and volunteer leaders. They identified key trends affecting the profession and the industries it serves, as well as opportunities and challenges for the profession. </a:t>
            </a:r>
          </a:p>
          <a:p>
            <a:pPr marL="0" indent="0">
              <a:lnSpc>
                <a:spcPct val="100000"/>
              </a:lnSpc>
              <a:buNone/>
            </a:pPr>
            <a:endParaRPr lang="en-US" sz="2200" dirty="0"/>
          </a:p>
        </p:txBody>
      </p:sp>
      <p:grpSp>
        <p:nvGrpSpPr>
          <p:cNvPr id="11" name="Group 10"/>
          <p:cNvGrpSpPr/>
          <p:nvPr/>
        </p:nvGrpSpPr>
        <p:grpSpPr>
          <a:xfrm>
            <a:off x="-249116" y="1175896"/>
            <a:ext cx="5128853" cy="1370270"/>
            <a:chOff x="956688" y="1424092"/>
            <a:chExt cx="5128853" cy="1370270"/>
          </a:xfrm>
          <a:solidFill>
            <a:schemeClr val="accent1"/>
          </a:solidFill>
        </p:grpSpPr>
        <p:grpSp>
          <p:nvGrpSpPr>
            <p:cNvPr id="16" name="Group 15"/>
            <p:cNvGrpSpPr/>
            <p:nvPr/>
          </p:nvGrpSpPr>
          <p:grpSpPr>
            <a:xfrm>
              <a:off x="956688" y="1424092"/>
              <a:ext cx="5128853" cy="1370270"/>
              <a:chOff x="956688" y="1424092"/>
              <a:chExt cx="5128853" cy="1370270"/>
            </a:xfrm>
            <a:grpFill/>
          </p:grpSpPr>
          <p:sp>
            <p:nvSpPr>
              <p:cNvPr id="18" name="Freeform 17"/>
              <p:cNvSpPr>
                <a:spLocks/>
              </p:cNvSpPr>
              <p:nvPr/>
            </p:nvSpPr>
            <p:spPr bwMode="auto">
              <a:xfrm>
                <a:off x="956688" y="1424092"/>
                <a:ext cx="738537" cy="1370270"/>
              </a:xfrm>
              <a:custGeom>
                <a:avLst/>
                <a:gdLst>
                  <a:gd name="T0" fmla="*/ 0 w 325"/>
                  <a:gd name="T1" fmla="*/ 0 h 603"/>
                  <a:gd name="T2" fmla="*/ 325 w 325"/>
                  <a:gd name="T3" fmla="*/ 316 h 603"/>
                  <a:gd name="T4" fmla="*/ 325 w 325"/>
                  <a:gd name="T5" fmla="*/ 603 h 603"/>
                  <a:gd name="T6" fmla="*/ 0 w 325"/>
                  <a:gd name="T7" fmla="*/ 397 h 603"/>
                  <a:gd name="T8" fmla="*/ 0 w 325"/>
                  <a:gd name="T9" fmla="*/ 0 h 603"/>
                </a:gdLst>
                <a:ahLst/>
                <a:cxnLst>
                  <a:cxn ang="0">
                    <a:pos x="T0" y="T1"/>
                  </a:cxn>
                  <a:cxn ang="0">
                    <a:pos x="T2" y="T3"/>
                  </a:cxn>
                  <a:cxn ang="0">
                    <a:pos x="T4" y="T5"/>
                  </a:cxn>
                  <a:cxn ang="0">
                    <a:pos x="T6" y="T7"/>
                  </a:cxn>
                  <a:cxn ang="0">
                    <a:pos x="T8" y="T9"/>
                  </a:cxn>
                </a:cxnLst>
                <a:rect l="0" t="0" r="r" b="b"/>
                <a:pathLst>
                  <a:path w="325" h="603">
                    <a:moveTo>
                      <a:pt x="0" y="0"/>
                    </a:moveTo>
                    <a:lnTo>
                      <a:pt x="325" y="316"/>
                    </a:lnTo>
                    <a:lnTo>
                      <a:pt x="325" y="603"/>
                    </a:lnTo>
                    <a:lnTo>
                      <a:pt x="0" y="397"/>
                    </a:lnTo>
                    <a:lnTo>
                      <a:pt x="0" y="0"/>
                    </a:lnTo>
                    <a:close/>
                  </a:path>
                </a:pathLst>
              </a:custGeom>
              <a:solidFill>
                <a:schemeClr val="accent1">
                  <a:alpha val="69804"/>
                </a:schemeClr>
              </a:solidFill>
              <a:ln>
                <a:noFill/>
              </a:ln>
            </p:spPr>
            <p:txBody>
              <a:bodyPr vert="horz" wrap="square" lIns="121920" tIns="60960" rIns="121920" bIns="60960" numCol="1" anchor="t" anchorCtr="0" compatLnSpc="1">
                <a:prstTxWarp prst="textNoShape">
                  <a:avLst/>
                </a:prstTxWarp>
              </a:bodyPr>
              <a:lstStyle/>
              <a:p>
                <a:endParaRPr lang="en-US" sz="3200" dirty="0"/>
              </a:p>
            </p:txBody>
          </p:sp>
          <p:sp>
            <p:nvSpPr>
              <p:cNvPr id="20" name="Freeform 15"/>
              <p:cNvSpPr>
                <a:spLocks/>
              </p:cNvSpPr>
              <p:nvPr/>
            </p:nvSpPr>
            <p:spPr bwMode="auto">
              <a:xfrm>
                <a:off x="1695225" y="2142177"/>
                <a:ext cx="4390316" cy="652185"/>
              </a:xfrm>
              <a:custGeom>
                <a:avLst/>
                <a:gdLst>
                  <a:gd name="T0" fmla="*/ 0 w 1932"/>
                  <a:gd name="T1" fmla="*/ 0 h 287"/>
                  <a:gd name="T2" fmla="*/ 1831 w 1932"/>
                  <a:gd name="T3" fmla="*/ 0 h 287"/>
                  <a:gd name="T4" fmla="*/ 1932 w 1932"/>
                  <a:gd name="T5" fmla="*/ 144 h 287"/>
                  <a:gd name="T6" fmla="*/ 1831 w 1932"/>
                  <a:gd name="T7" fmla="*/ 287 h 287"/>
                  <a:gd name="T8" fmla="*/ 0 w 1932"/>
                  <a:gd name="T9" fmla="*/ 287 h 287"/>
                  <a:gd name="T10" fmla="*/ 0 w 1932"/>
                  <a:gd name="T11" fmla="*/ 0 h 287"/>
                </a:gdLst>
                <a:ahLst/>
                <a:cxnLst>
                  <a:cxn ang="0">
                    <a:pos x="T0" y="T1"/>
                  </a:cxn>
                  <a:cxn ang="0">
                    <a:pos x="T2" y="T3"/>
                  </a:cxn>
                  <a:cxn ang="0">
                    <a:pos x="T4" y="T5"/>
                  </a:cxn>
                  <a:cxn ang="0">
                    <a:pos x="T6" y="T7"/>
                  </a:cxn>
                  <a:cxn ang="0">
                    <a:pos x="T8" y="T9"/>
                  </a:cxn>
                  <a:cxn ang="0">
                    <a:pos x="T10" y="T11"/>
                  </a:cxn>
                </a:cxnLst>
                <a:rect l="0" t="0" r="r" b="b"/>
                <a:pathLst>
                  <a:path w="1932" h="287">
                    <a:moveTo>
                      <a:pt x="0" y="0"/>
                    </a:moveTo>
                    <a:lnTo>
                      <a:pt x="1831" y="0"/>
                    </a:lnTo>
                    <a:lnTo>
                      <a:pt x="1932" y="144"/>
                    </a:lnTo>
                    <a:lnTo>
                      <a:pt x="1831" y="287"/>
                    </a:lnTo>
                    <a:lnTo>
                      <a:pt x="0" y="287"/>
                    </a:lnTo>
                    <a:lnTo>
                      <a:pt x="0" y="0"/>
                    </a:lnTo>
                    <a:close/>
                  </a:path>
                </a:pathLst>
              </a:custGeom>
              <a:grpFill/>
              <a:ln>
                <a:noFill/>
              </a:ln>
            </p:spPr>
            <p:txBody>
              <a:bodyPr vert="horz" wrap="square" lIns="121920" tIns="60960" rIns="121920" bIns="60960" numCol="1" anchor="t" anchorCtr="0" compatLnSpc="1">
                <a:prstTxWarp prst="textNoShape">
                  <a:avLst/>
                </a:prstTxWarp>
              </a:bodyPr>
              <a:lstStyle/>
              <a:p>
                <a:endParaRPr lang="en-US" sz="3200" dirty="0"/>
              </a:p>
            </p:txBody>
          </p:sp>
        </p:grpSp>
        <p:sp>
          <p:nvSpPr>
            <p:cNvPr id="15" name="TextBox 14">
              <a:hlinkClick r:id="rId3" action="ppaction://hlinksldjump" tooltip="Board members gave input at their March 2015 meeting."/>
            </p:cNvPr>
            <p:cNvSpPr txBox="1"/>
            <p:nvPr/>
          </p:nvSpPr>
          <p:spPr>
            <a:xfrm>
              <a:off x="2866371" y="2326201"/>
              <a:ext cx="2040954" cy="307777"/>
            </a:xfrm>
            <a:prstGeom prst="rect">
              <a:avLst/>
            </a:prstGeom>
            <a:grpFill/>
          </p:spPr>
          <p:txBody>
            <a:bodyPr wrap="square" lIns="0" tIns="0" rIns="0" bIns="0" rtlCol="0">
              <a:spAutoFit/>
            </a:bodyPr>
            <a:lstStyle/>
            <a:p>
              <a:pPr algn="ctr"/>
              <a:r>
                <a:rPr lang="en-GB" sz="2000" b="1" dirty="0" smtClean="0">
                  <a:solidFill>
                    <a:schemeClr val="bg1"/>
                  </a:solidFill>
                  <a:ea typeface="Fira Sans SemiBold Italic" panose="00000700000000000000" pitchFamily="50" charset="0"/>
                  <a:cs typeface="Clear Sans" panose="020B0503030202020304" pitchFamily="34" charset="0"/>
                </a:rPr>
                <a:t>Board of Directors</a:t>
              </a:r>
              <a:endParaRPr lang="en-GB" sz="2000" b="1" dirty="0">
                <a:solidFill>
                  <a:schemeClr val="bg1"/>
                </a:solidFill>
                <a:ea typeface="Fira Sans SemiBold Italic" panose="00000700000000000000" pitchFamily="50" charset="0"/>
                <a:cs typeface="Clear Sans" panose="020B0503030202020304" pitchFamily="34" charset="0"/>
              </a:endParaRPr>
            </a:p>
          </p:txBody>
        </p:sp>
      </p:grpSp>
      <p:grpSp>
        <p:nvGrpSpPr>
          <p:cNvPr id="21" name="Group 20"/>
          <p:cNvGrpSpPr/>
          <p:nvPr/>
        </p:nvGrpSpPr>
        <p:grpSpPr>
          <a:xfrm>
            <a:off x="-249116" y="2078046"/>
            <a:ext cx="5128853" cy="1131665"/>
            <a:chOff x="956688" y="2326242"/>
            <a:chExt cx="5128853" cy="1131665"/>
          </a:xfrm>
        </p:grpSpPr>
        <p:grpSp>
          <p:nvGrpSpPr>
            <p:cNvPr id="22" name="Group 21"/>
            <p:cNvGrpSpPr/>
            <p:nvPr/>
          </p:nvGrpSpPr>
          <p:grpSpPr>
            <a:xfrm>
              <a:off x="956688" y="2326242"/>
              <a:ext cx="5128853" cy="1131665"/>
              <a:chOff x="956688" y="2326242"/>
              <a:chExt cx="5128853" cy="1131665"/>
            </a:xfrm>
          </p:grpSpPr>
          <p:sp>
            <p:nvSpPr>
              <p:cNvPr id="24" name="Freeform 23"/>
              <p:cNvSpPr>
                <a:spLocks/>
              </p:cNvSpPr>
              <p:nvPr/>
            </p:nvSpPr>
            <p:spPr bwMode="auto">
              <a:xfrm>
                <a:off x="956688" y="2326242"/>
                <a:ext cx="738537" cy="1131665"/>
              </a:xfrm>
              <a:custGeom>
                <a:avLst/>
                <a:gdLst>
                  <a:gd name="T0" fmla="*/ 0 w 325"/>
                  <a:gd name="T1" fmla="*/ 0 h 498"/>
                  <a:gd name="T2" fmla="*/ 325 w 325"/>
                  <a:gd name="T3" fmla="*/ 206 h 498"/>
                  <a:gd name="T4" fmla="*/ 325 w 325"/>
                  <a:gd name="T5" fmla="*/ 498 h 498"/>
                  <a:gd name="T6" fmla="*/ 0 w 325"/>
                  <a:gd name="T7" fmla="*/ 398 h 498"/>
                  <a:gd name="T8" fmla="*/ 0 w 325"/>
                  <a:gd name="T9" fmla="*/ 0 h 498"/>
                </a:gdLst>
                <a:ahLst/>
                <a:cxnLst>
                  <a:cxn ang="0">
                    <a:pos x="T0" y="T1"/>
                  </a:cxn>
                  <a:cxn ang="0">
                    <a:pos x="T2" y="T3"/>
                  </a:cxn>
                  <a:cxn ang="0">
                    <a:pos x="T4" y="T5"/>
                  </a:cxn>
                  <a:cxn ang="0">
                    <a:pos x="T6" y="T7"/>
                  </a:cxn>
                  <a:cxn ang="0">
                    <a:pos x="T8" y="T9"/>
                  </a:cxn>
                </a:cxnLst>
                <a:rect l="0" t="0" r="r" b="b"/>
                <a:pathLst>
                  <a:path w="325" h="498">
                    <a:moveTo>
                      <a:pt x="0" y="0"/>
                    </a:moveTo>
                    <a:lnTo>
                      <a:pt x="325" y="206"/>
                    </a:lnTo>
                    <a:lnTo>
                      <a:pt x="325" y="498"/>
                    </a:lnTo>
                    <a:lnTo>
                      <a:pt x="0" y="398"/>
                    </a:lnTo>
                    <a:lnTo>
                      <a:pt x="0" y="0"/>
                    </a:lnTo>
                    <a:close/>
                  </a:path>
                </a:pathLst>
              </a:custGeom>
              <a:solidFill>
                <a:schemeClr val="accent2">
                  <a:alpha val="80000"/>
                </a:schemeClr>
              </a:solidFill>
              <a:ln>
                <a:noFill/>
              </a:ln>
            </p:spPr>
            <p:txBody>
              <a:bodyPr vert="horz" wrap="square" lIns="121920" tIns="60960" rIns="121920" bIns="60960" numCol="1" anchor="t" anchorCtr="0" compatLnSpc="1">
                <a:prstTxWarp prst="textNoShape">
                  <a:avLst/>
                </a:prstTxWarp>
              </a:bodyPr>
              <a:lstStyle/>
              <a:p>
                <a:endParaRPr lang="en-US" sz="3200" dirty="0"/>
              </a:p>
            </p:txBody>
          </p:sp>
          <p:sp>
            <p:nvSpPr>
              <p:cNvPr id="26" name="Freeform 16"/>
              <p:cNvSpPr>
                <a:spLocks/>
              </p:cNvSpPr>
              <p:nvPr/>
            </p:nvSpPr>
            <p:spPr bwMode="auto">
              <a:xfrm>
                <a:off x="1695225" y="2794360"/>
                <a:ext cx="4390316" cy="663547"/>
              </a:xfrm>
              <a:custGeom>
                <a:avLst/>
                <a:gdLst>
                  <a:gd name="T0" fmla="*/ 0 w 1932"/>
                  <a:gd name="T1" fmla="*/ 0 h 292"/>
                  <a:gd name="T2" fmla="*/ 1831 w 1932"/>
                  <a:gd name="T3" fmla="*/ 0 h 292"/>
                  <a:gd name="T4" fmla="*/ 1932 w 1932"/>
                  <a:gd name="T5" fmla="*/ 149 h 292"/>
                  <a:gd name="T6" fmla="*/ 1831 w 1932"/>
                  <a:gd name="T7" fmla="*/ 292 h 292"/>
                  <a:gd name="T8" fmla="*/ 0 w 1932"/>
                  <a:gd name="T9" fmla="*/ 292 h 292"/>
                  <a:gd name="T10" fmla="*/ 0 w 1932"/>
                  <a:gd name="T11" fmla="*/ 0 h 292"/>
                </a:gdLst>
                <a:ahLst/>
                <a:cxnLst>
                  <a:cxn ang="0">
                    <a:pos x="T0" y="T1"/>
                  </a:cxn>
                  <a:cxn ang="0">
                    <a:pos x="T2" y="T3"/>
                  </a:cxn>
                  <a:cxn ang="0">
                    <a:pos x="T4" y="T5"/>
                  </a:cxn>
                  <a:cxn ang="0">
                    <a:pos x="T6" y="T7"/>
                  </a:cxn>
                  <a:cxn ang="0">
                    <a:pos x="T8" y="T9"/>
                  </a:cxn>
                  <a:cxn ang="0">
                    <a:pos x="T10" y="T11"/>
                  </a:cxn>
                </a:cxnLst>
                <a:rect l="0" t="0" r="r" b="b"/>
                <a:pathLst>
                  <a:path w="1932" h="292">
                    <a:moveTo>
                      <a:pt x="0" y="0"/>
                    </a:moveTo>
                    <a:lnTo>
                      <a:pt x="1831" y="0"/>
                    </a:lnTo>
                    <a:lnTo>
                      <a:pt x="1932" y="149"/>
                    </a:lnTo>
                    <a:lnTo>
                      <a:pt x="1831" y="292"/>
                    </a:lnTo>
                    <a:lnTo>
                      <a:pt x="0" y="292"/>
                    </a:lnTo>
                    <a:lnTo>
                      <a:pt x="0" y="0"/>
                    </a:lnTo>
                    <a:close/>
                  </a:path>
                </a:pathLst>
              </a:custGeom>
              <a:solidFill>
                <a:schemeClr val="accent2"/>
              </a:solidFill>
              <a:ln>
                <a:noFill/>
              </a:ln>
            </p:spPr>
            <p:txBody>
              <a:bodyPr vert="horz" wrap="square" lIns="121920" tIns="60960" rIns="121920" bIns="60960" numCol="1" anchor="t" anchorCtr="0" compatLnSpc="1">
                <a:prstTxWarp prst="textNoShape">
                  <a:avLst/>
                </a:prstTxWarp>
              </a:bodyPr>
              <a:lstStyle/>
              <a:p>
                <a:endParaRPr lang="en-US" sz="3200" dirty="0"/>
              </a:p>
            </p:txBody>
          </p:sp>
        </p:grpSp>
        <p:sp>
          <p:nvSpPr>
            <p:cNvPr id="23" name="TextBox 22">
              <a:hlinkClick r:id="rId3" action="ppaction://hlinksldjump" tooltip="249 members of the SOA member survey panel gave their insights on key trends, opportunities for actuaries, and strengths and weaknesses of the profession.  Key results from their survey are shown on the next panels."/>
            </p:cNvPr>
            <p:cNvSpPr txBox="1"/>
            <p:nvPr/>
          </p:nvSpPr>
          <p:spPr>
            <a:xfrm>
              <a:off x="2453833" y="2987798"/>
              <a:ext cx="2727183" cy="307777"/>
            </a:xfrm>
            <a:prstGeom prst="rect">
              <a:avLst/>
            </a:prstGeom>
            <a:noFill/>
          </p:spPr>
          <p:txBody>
            <a:bodyPr wrap="square" lIns="0" tIns="0" rIns="0" bIns="0" rtlCol="0">
              <a:spAutoFit/>
            </a:bodyPr>
            <a:lstStyle/>
            <a:p>
              <a:pPr algn="ctr"/>
              <a:r>
                <a:rPr lang="en-GB" sz="2000" b="1" dirty="0" smtClean="0">
                  <a:solidFill>
                    <a:schemeClr val="accent1"/>
                  </a:solidFill>
                  <a:ea typeface="Fira Sans SemiBold Italic" panose="00000700000000000000" pitchFamily="50" charset="0"/>
                  <a:cs typeface="Clear Sans" panose="020B0503030202020304" pitchFamily="34" charset="0"/>
                </a:rPr>
                <a:t>Employer’s Council</a:t>
              </a:r>
              <a:endParaRPr lang="en-GB" sz="2000" b="1" dirty="0">
                <a:solidFill>
                  <a:schemeClr val="accent1"/>
                </a:solidFill>
                <a:ea typeface="Fira Sans SemiBold Italic" panose="00000700000000000000" pitchFamily="50" charset="0"/>
                <a:cs typeface="Clear Sans" panose="020B0503030202020304" pitchFamily="34" charset="0"/>
              </a:endParaRPr>
            </a:p>
          </p:txBody>
        </p:sp>
      </p:grpSp>
      <p:grpSp>
        <p:nvGrpSpPr>
          <p:cNvPr id="28" name="Group 27"/>
          <p:cNvGrpSpPr/>
          <p:nvPr/>
        </p:nvGrpSpPr>
        <p:grpSpPr>
          <a:xfrm>
            <a:off x="-249116" y="2982469"/>
            <a:ext cx="5128853" cy="902151"/>
            <a:chOff x="956688" y="3230665"/>
            <a:chExt cx="5128853" cy="902151"/>
          </a:xfrm>
        </p:grpSpPr>
        <p:grpSp>
          <p:nvGrpSpPr>
            <p:cNvPr id="29" name="Group 28"/>
            <p:cNvGrpSpPr/>
            <p:nvPr/>
          </p:nvGrpSpPr>
          <p:grpSpPr>
            <a:xfrm>
              <a:off x="956688" y="3230665"/>
              <a:ext cx="5128853" cy="902151"/>
              <a:chOff x="956688" y="3230665"/>
              <a:chExt cx="5128853" cy="902151"/>
            </a:xfrm>
          </p:grpSpPr>
          <p:sp>
            <p:nvSpPr>
              <p:cNvPr id="31" name="Freeform 30"/>
              <p:cNvSpPr>
                <a:spLocks/>
              </p:cNvSpPr>
              <p:nvPr/>
            </p:nvSpPr>
            <p:spPr bwMode="auto">
              <a:xfrm>
                <a:off x="956688" y="3230665"/>
                <a:ext cx="738537" cy="902151"/>
              </a:xfrm>
              <a:custGeom>
                <a:avLst/>
                <a:gdLst>
                  <a:gd name="T0" fmla="*/ 0 w 325"/>
                  <a:gd name="T1" fmla="*/ 0 h 397"/>
                  <a:gd name="T2" fmla="*/ 325 w 325"/>
                  <a:gd name="T3" fmla="*/ 100 h 397"/>
                  <a:gd name="T4" fmla="*/ 325 w 325"/>
                  <a:gd name="T5" fmla="*/ 397 h 397"/>
                  <a:gd name="T6" fmla="*/ 0 w 325"/>
                  <a:gd name="T7" fmla="*/ 397 h 397"/>
                  <a:gd name="T8" fmla="*/ 0 w 325"/>
                  <a:gd name="T9" fmla="*/ 0 h 397"/>
                </a:gdLst>
                <a:ahLst/>
                <a:cxnLst>
                  <a:cxn ang="0">
                    <a:pos x="T0" y="T1"/>
                  </a:cxn>
                  <a:cxn ang="0">
                    <a:pos x="T2" y="T3"/>
                  </a:cxn>
                  <a:cxn ang="0">
                    <a:pos x="T4" y="T5"/>
                  </a:cxn>
                  <a:cxn ang="0">
                    <a:pos x="T6" y="T7"/>
                  </a:cxn>
                  <a:cxn ang="0">
                    <a:pos x="T8" y="T9"/>
                  </a:cxn>
                </a:cxnLst>
                <a:rect l="0" t="0" r="r" b="b"/>
                <a:pathLst>
                  <a:path w="325" h="397">
                    <a:moveTo>
                      <a:pt x="0" y="0"/>
                    </a:moveTo>
                    <a:lnTo>
                      <a:pt x="325" y="100"/>
                    </a:lnTo>
                    <a:lnTo>
                      <a:pt x="325" y="397"/>
                    </a:lnTo>
                    <a:lnTo>
                      <a:pt x="0" y="397"/>
                    </a:lnTo>
                    <a:lnTo>
                      <a:pt x="0" y="0"/>
                    </a:lnTo>
                    <a:close/>
                  </a:path>
                </a:pathLst>
              </a:custGeom>
              <a:solidFill>
                <a:schemeClr val="accent3">
                  <a:alpha val="80000"/>
                </a:schemeClr>
              </a:solidFill>
              <a:ln>
                <a:noFill/>
              </a:ln>
            </p:spPr>
            <p:txBody>
              <a:bodyPr vert="horz" wrap="square" lIns="121920" tIns="60960" rIns="121920" bIns="60960" numCol="1" anchor="t" anchorCtr="0" compatLnSpc="1">
                <a:prstTxWarp prst="textNoShape">
                  <a:avLst/>
                </a:prstTxWarp>
              </a:bodyPr>
              <a:lstStyle/>
              <a:p>
                <a:endParaRPr lang="en-US" sz="3200" dirty="0"/>
              </a:p>
            </p:txBody>
          </p:sp>
          <p:sp>
            <p:nvSpPr>
              <p:cNvPr id="33" name="Freeform 18"/>
              <p:cNvSpPr>
                <a:spLocks/>
              </p:cNvSpPr>
              <p:nvPr/>
            </p:nvSpPr>
            <p:spPr bwMode="auto">
              <a:xfrm>
                <a:off x="1695225" y="3457906"/>
                <a:ext cx="4390316" cy="674909"/>
              </a:xfrm>
              <a:custGeom>
                <a:avLst/>
                <a:gdLst>
                  <a:gd name="T0" fmla="*/ 0 w 1932"/>
                  <a:gd name="T1" fmla="*/ 0 h 293"/>
                  <a:gd name="T2" fmla="*/ 1831 w 1932"/>
                  <a:gd name="T3" fmla="*/ 0 h 293"/>
                  <a:gd name="T4" fmla="*/ 1932 w 1932"/>
                  <a:gd name="T5" fmla="*/ 149 h 293"/>
                  <a:gd name="T6" fmla="*/ 1831 w 1932"/>
                  <a:gd name="T7" fmla="*/ 293 h 293"/>
                  <a:gd name="T8" fmla="*/ 0 w 1932"/>
                  <a:gd name="T9" fmla="*/ 293 h 293"/>
                  <a:gd name="T10" fmla="*/ 0 w 1932"/>
                  <a:gd name="T11" fmla="*/ 0 h 293"/>
                </a:gdLst>
                <a:ahLst/>
                <a:cxnLst>
                  <a:cxn ang="0">
                    <a:pos x="T0" y="T1"/>
                  </a:cxn>
                  <a:cxn ang="0">
                    <a:pos x="T2" y="T3"/>
                  </a:cxn>
                  <a:cxn ang="0">
                    <a:pos x="T4" y="T5"/>
                  </a:cxn>
                  <a:cxn ang="0">
                    <a:pos x="T6" y="T7"/>
                  </a:cxn>
                  <a:cxn ang="0">
                    <a:pos x="T8" y="T9"/>
                  </a:cxn>
                  <a:cxn ang="0">
                    <a:pos x="T10" y="T11"/>
                  </a:cxn>
                </a:cxnLst>
                <a:rect l="0" t="0" r="r" b="b"/>
                <a:pathLst>
                  <a:path w="1932" h="293">
                    <a:moveTo>
                      <a:pt x="0" y="0"/>
                    </a:moveTo>
                    <a:lnTo>
                      <a:pt x="1831" y="0"/>
                    </a:lnTo>
                    <a:lnTo>
                      <a:pt x="1932" y="149"/>
                    </a:lnTo>
                    <a:lnTo>
                      <a:pt x="1831" y="293"/>
                    </a:lnTo>
                    <a:lnTo>
                      <a:pt x="0" y="293"/>
                    </a:lnTo>
                    <a:lnTo>
                      <a:pt x="0" y="0"/>
                    </a:lnTo>
                    <a:close/>
                  </a:path>
                </a:pathLst>
              </a:custGeom>
              <a:solidFill>
                <a:schemeClr val="accent3"/>
              </a:solidFill>
              <a:ln>
                <a:noFill/>
              </a:ln>
            </p:spPr>
            <p:txBody>
              <a:bodyPr vert="horz" wrap="square" lIns="121920" tIns="60960" rIns="121920" bIns="60960" numCol="1" anchor="t" anchorCtr="0" compatLnSpc="1">
                <a:prstTxWarp prst="textNoShape">
                  <a:avLst/>
                </a:prstTxWarp>
              </a:bodyPr>
              <a:lstStyle/>
              <a:p>
                <a:endParaRPr lang="en-US" sz="3200" dirty="0"/>
              </a:p>
            </p:txBody>
          </p:sp>
        </p:grpSp>
        <p:sp>
          <p:nvSpPr>
            <p:cNvPr id="30" name="TextBox 29">
              <a:hlinkClick r:id="rId3" action="ppaction://hlinksldjump" tooltip="Academics, leaders in insurance and consulting, actuaries in key government roles, SOA presidential officers and other leaders in the US, Canada and Asia participated in one-on-one in-depth interviews."/>
            </p:cNvPr>
            <p:cNvSpPr txBox="1"/>
            <p:nvPr/>
          </p:nvSpPr>
          <p:spPr>
            <a:xfrm>
              <a:off x="2366222" y="3651275"/>
              <a:ext cx="3088355" cy="307777"/>
            </a:xfrm>
            <a:prstGeom prst="rect">
              <a:avLst/>
            </a:prstGeom>
            <a:noFill/>
          </p:spPr>
          <p:txBody>
            <a:bodyPr wrap="square" lIns="0" tIns="0" rIns="0" bIns="0" rtlCol="0">
              <a:spAutoFit/>
            </a:bodyPr>
            <a:lstStyle/>
            <a:p>
              <a:pPr algn="ctr"/>
              <a:r>
                <a:rPr lang="en-GB" sz="2000" b="1" dirty="0">
                  <a:solidFill>
                    <a:schemeClr val="bg1"/>
                  </a:solidFill>
                  <a:ea typeface="Fira Sans SemiBold Italic" panose="00000700000000000000" pitchFamily="50" charset="0"/>
                  <a:cs typeface="Clear Sans" panose="020B0503030202020304" pitchFamily="34" charset="0"/>
                </a:rPr>
                <a:t>Section Council Leaders</a:t>
              </a:r>
            </a:p>
          </p:txBody>
        </p:sp>
      </p:grpSp>
      <p:grpSp>
        <p:nvGrpSpPr>
          <p:cNvPr id="35" name="Group 34"/>
          <p:cNvGrpSpPr/>
          <p:nvPr/>
        </p:nvGrpSpPr>
        <p:grpSpPr>
          <a:xfrm>
            <a:off x="-249116" y="3884620"/>
            <a:ext cx="5128853" cy="893062"/>
            <a:chOff x="956688" y="4132816"/>
            <a:chExt cx="5128853" cy="893062"/>
          </a:xfrm>
        </p:grpSpPr>
        <p:grpSp>
          <p:nvGrpSpPr>
            <p:cNvPr id="36" name="Group 35"/>
            <p:cNvGrpSpPr/>
            <p:nvPr/>
          </p:nvGrpSpPr>
          <p:grpSpPr>
            <a:xfrm>
              <a:off x="956688" y="4132816"/>
              <a:ext cx="5128853" cy="893062"/>
              <a:chOff x="956688" y="4132816"/>
              <a:chExt cx="5128853" cy="893062"/>
            </a:xfrm>
          </p:grpSpPr>
          <p:sp>
            <p:nvSpPr>
              <p:cNvPr id="38" name="Freeform 37"/>
              <p:cNvSpPr>
                <a:spLocks/>
              </p:cNvSpPr>
              <p:nvPr/>
            </p:nvSpPr>
            <p:spPr bwMode="auto">
              <a:xfrm>
                <a:off x="956688" y="4132816"/>
                <a:ext cx="738537" cy="893062"/>
              </a:xfrm>
              <a:custGeom>
                <a:avLst/>
                <a:gdLst>
                  <a:gd name="T0" fmla="*/ 0 w 325"/>
                  <a:gd name="T1" fmla="*/ 393 h 393"/>
                  <a:gd name="T2" fmla="*/ 325 w 325"/>
                  <a:gd name="T3" fmla="*/ 293 h 393"/>
                  <a:gd name="T4" fmla="*/ 325 w 325"/>
                  <a:gd name="T5" fmla="*/ 0 h 393"/>
                  <a:gd name="T6" fmla="*/ 0 w 325"/>
                  <a:gd name="T7" fmla="*/ 0 h 393"/>
                  <a:gd name="T8" fmla="*/ 0 w 325"/>
                  <a:gd name="T9" fmla="*/ 393 h 393"/>
                </a:gdLst>
                <a:ahLst/>
                <a:cxnLst>
                  <a:cxn ang="0">
                    <a:pos x="T0" y="T1"/>
                  </a:cxn>
                  <a:cxn ang="0">
                    <a:pos x="T2" y="T3"/>
                  </a:cxn>
                  <a:cxn ang="0">
                    <a:pos x="T4" y="T5"/>
                  </a:cxn>
                  <a:cxn ang="0">
                    <a:pos x="T6" y="T7"/>
                  </a:cxn>
                  <a:cxn ang="0">
                    <a:pos x="T8" y="T9"/>
                  </a:cxn>
                </a:cxnLst>
                <a:rect l="0" t="0" r="r" b="b"/>
                <a:pathLst>
                  <a:path w="325" h="393">
                    <a:moveTo>
                      <a:pt x="0" y="393"/>
                    </a:moveTo>
                    <a:lnTo>
                      <a:pt x="325" y="293"/>
                    </a:lnTo>
                    <a:lnTo>
                      <a:pt x="325" y="0"/>
                    </a:lnTo>
                    <a:lnTo>
                      <a:pt x="0" y="0"/>
                    </a:lnTo>
                    <a:lnTo>
                      <a:pt x="0" y="393"/>
                    </a:lnTo>
                    <a:close/>
                  </a:path>
                </a:pathLst>
              </a:custGeom>
              <a:solidFill>
                <a:schemeClr val="accent5">
                  <a:alpha val="80000"/>
                </a:schemeClr>
              </a:solidFill>
              <a:ln>
                <a:noFill/>
              </a:ln>
            </p:spPr>
            <p:txBody>
              <a:bodyPr vert="horz" wrap="square" lIns="121920" tIns="60960" rIns="121920" bIns="60960" numCol="1" anchor="t" anchorCtr="0" compatLnSpc="1">
                <a:prstTxWarp prst="textNoShape">
                  <a:avLst/>
                </a:prstTxWarp>
              </a:bodyPr>
              <a:lstStyle/>
              <a:p>
                <a:endParaRPr lang="en-US" sz="3200" dirty="0"/>
              </a:p>
            </p:txBody>
          </p:sp>
          <p:sp>
            <p:nvSpPr>
              <p:cNvPr id="40" name="Freeform 19"/>
              <p:cNvSpPr>
                <a:spLocks/>
              </p:cNvSpPr>
              <p:nvPr/>
            </p:nvSpPr>
            <p:spPr bwMode="auto">
              <a:xfrm>
                <a:off x="1695225" y="4132816"/>
                <a:ext cx="4390316" cy="665071"/>
              </a:xfrm>
              <a:custGeom>
                <a:avLst/>
                <a:gdLst>
                  <a:gd name="T0" fmla="*/ 0 w 1932"/>
                  <a:gd name="T1" fmla="*/ 288 h 288"/>
                  <a:gd name="T2" fmla="*/ 1831 w 1932"/>
                  <a:gd name="T3" fmla="*/ 288 h 288"/>
                  <a:gd name="T4" fmla="*/ 1932 w 1932"/>
                  <a:gd name="T5" fmla="*/ 144 h 288"/>
                  <a:gd name="T6" fmla="*/ 1831 w 1932"/>
                  <a:gd name="T7" fmla="*/ 0 h 288"/>
                  <a:gd name="T8" fmla="*/ 0 w 1932"/>
                  <a:gd name="T9" fmla="*/ 0 h 288"/>
                  <a:gd name="T10" fmla="*/ 0 w 1932"/>
                  <a:gd name="T11" fmla="*/ 288 h 288"/>
                </a:gdLst>
                <a:ahLst/>
                <a:cxnLst>
                  <a:cxn ang="0">
                    <a:pos x="T0" y="T1"/>
                  </a:cxn>
                  <a:cxn ang="0">
                    <a:pos x="T2" y="T3"/>
                  </a:cxn>
                  <a:cxn ang="0">
                    <a:pos x="T4" y="T5"/>
                  </a:cxn>
                  <a:cxn ang="0">
                    <a:pos x="T6" y="T7"/>
                  </a:cxn>
                  <a:cxn ang="0">
                    <a:pos x="T8" y="T9"/>
                  </a:cxn>
                  <a:cxn ang="0">
                    <a:pos x="T10" y="T11"/>
                  </a:cxn>
                </a:cxnLst>
                <a:rect l="0" t="0" r="r" b="b"/>
                <a:pathLst>
                  <a:path w="1932" h="288">
                    <a:moveTo>
                      <a:pt x="0" y="288"/>
                    </a:moveTo>
                    <a:lnTo>
                      <a:pt x="1831" y="288"/>
                    </a:lnTo>
                    <a:lnTo>
                      <a:pt x="1932" y="144"/>
                    </a:lnTo>
                    <a:lnTo>
                      <a:pt x="1831" y="0"/>
                    </a:lnTo>
                    <a:lnTo>
                      <a:pt x="0" y="0"/>
                    </a:lnTo>
                    <a:lnTo>
                      <a:pt x="0" y="288"/>
                    </a:lnTo>
                    <a:close/>
                  </a:path>
                </a:pathLst>
              </a:custGeom>
              <a:solidFill>
                <a:schemeClr val="accent5"/>
              </a:solidFill>
              <a:ln>
                <a:noFill/>
              </a:ln>
            </p:spPr>
            <p:txBody>
              <a:bodyPr vert="horz" wrap="square" lIns="121920" tIns="60960" rIns="121920" bIns="60960" numCol="1" anchor="t" anchorCtr="0" compatLnSpc="1">
                <a:prstTxWarp prst="textNoShape">
                  <a:avLst/>
                </a:prstTxWarp>
              </a:bodyPr>
              <a:lstStyle/>
              <a:p>
                <a:endParaRPr lang="en-US" sz="3200" dirty="0">
                  <a:solidFill>
                    <a:srgbClr val="3CBD9C"/>
                  </a:solidFill>
                </a:endParaRPr>
              </a:p>
            </p:txBody>
          </p:sp>
        </p:grpSp>
        <p:sp>
          <p:nvSpPr>
            <p:cNvPr id="37" name="TextBox 36">
              <a:hlinkClick r:id="rId3" action="ppaction://hlinksldjump" tooltip="The XX member Employer’s Council meets semi-annually and is comprised of actuaries and non-actuaries representing insurance companies, consulting firms, etc. "/>
            </p:cNvPr>
            <p:cNvSpPr txBox="1"/>
            <p:nvPr/>
          </p:nvSpPr>
          <p:spPr>
            <a:xfrm>
              <a:off x="2762250" y="4318747"/>
              <a:ext cx="2298700" cy="307777"/>
            </a:xfrm>
            <a:prstGeom prst="rect">
              <a:avLst/>
            </a:prstGeom>
            <a:noFill/>
          </p:spPr>
          <p:txBody>
            <a:bodyPr wrap="square" lIns="0" tIns="0" rIns="0" bIns="0" rtlCol="0">
              <a:spAutoFit/>
            </a:bodyPr>
            <a:lstStyle/>
            <a:p>
              <a:pPr algn="ctr"/>
              <a:r>
                <a:rPr lang="en-GB" sz="2000" b="1" dirty="0" smtClean="0">
                  <a:solidFill>
                    <a:schemeClr val="accent5">
                      <a:lumMod val="50000"/>
                    </a:schemeClr>
                  </a:solidFill>
                  <a:ea typeface="Fira Sans SemiBold Italic" panose="00000700000000000000" pitchFamily="50" charset="0"/>
                  <a:cs typeface="Clear Sans" panose="020B0503030202020304" pitchFamily="34" charset="0"/>
                </a:rPr>
                <a:t>SOA Member Panel</a:t>
              </a:r>
              <a:endParaRPr lang="en-GB" sz="2000" b="1" dirty="0">
                <a:solidFill>
                  <a:schemeClr val="accent5">
                    <a:lumMod val="50000"/>
                  </a:schemeClr>
                </a:solidFill>
                <a:ea typeface="Fira Sans SemiBold Italic" panose="00000700000000000000" pitchFamily="50" charset="0"/>
                <a:cs typeface="Clear Sans" panose="020B0503030202020304" pitchFamily="34" charset="0"/>
              </a:endParaRPr>
            </a:p>
          </p:txBody>
        </p:sp>
      </p:grpSp>
      <p:grpSp>
        <p:nvGrpSpPr>
          <p:cNvPr id="42" name="Group 41"/>
          <p:cNvGrpSpPr/>
          <p:nvPr/>
        </p:nvGrpSpPr>
        <p:grpSpPr>
          <a:xfrm>
            <a:off x="-249116" y="4549692"/>
            <a:ext cx="5128853" cy="1132413"/>
            <a:chOff x="956688" y="4797888"/>
            <a:chExt cx="5128853" cy="1132413"/>
          </a:xfrm>
        </p:grpSpPr>
        <p:grpSp>
          <p:nvGrpSpPr>
            <p:cNvPr id="43" name="Group 42"/>
            <p:cNvGrpSpPr/>
            <p:nvPr/>
          </p:nvGrpSpPr>
          <p:grpSpPr>
            <a:xfrm>
              <a:off x="956688" y="4797888"/>
              <a:ext cx="5128853" cy="1132413"/>
              <a:chOff x="956688" y="4797888"/>
              <a:chExt cx="5128853" cy="1132413"/>
            </a:xfrm>
          </p:grpSpPr>
          <p:sp>
            <p:nvSpPr>
              <p:cNvPr id="45" name="Freeform 44"/>
              <p:cNvSpPr>
                <a:spLocks/>
              </p:cNvSpPr>
              <p:nvPr/>
            </p:nvSpPr>
            <p:spPr bwMode="auto">
              <a:xfrm>
                <a:off x="956688" y="4798636"/>
                <a:ext cx="738537" cy="1131665"/>
              </a:xfrm>
              <a:custGeom>
                <a:avLst/>
                <a:gdLst>
                  <a:gd name="T0" fmla="*/ 0 w 325"/>
                  <a:gd name="T1" fmla="*/ 498 h 498"/>
                  <a:gd name="T2" fmla="*/ 325 w 325"/>
                  <a:gd name="T3" fmla="*/ 292 h 498"/>
                  <a:gd name="T4" fmla="*/ 325 w 325"/>
                  <a:gd name="T5" fmla="*/ 0 h 498"/>
                  <a:gd name="T6" fmla="*/ 0 w 325"/>
                  <a:gd name="T7" fmla="*/ 100 h 498"/>
                  <a:gd name="T8" fmla="*/ 0 w 325"/>
                  <a:gd name="T9" fmla="*/ 498 h 498"/>
                </a:gdLst>
                <a:ahLst/>
                <a:cxnLst>
                  <a:cxn ang="0">
                    <a:pos x="T0" y="T1"/>
                  </a:cxn>
                  <a:cxn ang="0">
                    <a:pos x="T2" y="T3"/>
                  </a:cxn>
                  <a:cxn ang="0">
                    <a:pos x="T4" y="T5"/>
                  </a:cxn>
                  <a:cxn ang="0">
                    <a:pos x="T6" y="T7"/>
                  </a:cxn>
                  <a:cxn ang="0">
                    <a:pos x="T8" y="T9"/>
                  </a:cxn>
                </a:cxnLst>
                <a:rect l="0" t="0" r="r" b="b"/>
                <a:pathLst>
                  <a:path w="325" h="498">
                    <a:moveTo>
                      <a:pt x="0" y="498"/>
                    </a:moveTo>
                    <a:lnTo>
                      <a:pt x="325" y="292"/>
                    </a:lnTo>
                    <a:lnTo>
                      <a:pt x="325" y="0"/>
                    </a:lnTo>
                    <a:lnTo>
                      <a:pt x="0" y="100"/>
                    </a:lnTo>
                    <a:lnTo>
                      <a:pt x="0" y="498"/>
                    </a:lnTo>
                    <a:close/>
                  </a:path>
                </a:pathLst>
              </a:custGeom>
              <a:solidFill>
                <a:schemeClr val="accent6">
                  <a:alpha val="80000"/>
                </a:schemeClr>
              </a:solidFill>
              <a:ln>
                <a:noFill/>
              </a:ln>
            </p:spPr>
            <p:txBody>
              <a:bodyPr vert="horz" wrap="square" lIns="121920" tIns="60960" rIns="121920" bIns="60960" numCol="1" anchor="t" anchorCtr="0" compatLnSpc="1">
                <a:prstTxWarp prst="textNoShape">
                  <a:avLst/>
                </a:prstTxWarp>
              </a:bodyPr>
              <a:lstStyle/>
              <a:p>
                <a:endParaRPr lang="en-US" sz="3200" dirty="0"/>
              </a:p>
            </p:txBody>
          </p:sp>
          <p:sp>
            <p:nvSpPr>
              <p:cNvPr id="47" name="Freeform 17"/>
              <p:cNvSpPr>
                <a:spLocks/>
              </p:cNvSpPr>
              <p:nvPr/>
            </p:nvSpPr>
            <p:spPr bwMode="auto">
              <a:xfrm>
                <a:off x="1695225" y="4797888"/>
                <a:ext cx="4390316" cy="663547"/>
              </a:xfrm>
              <a:custGeom>
                <a:avLst/>
                <a:gdLst>
                  <a:gd name="T0" fmla="*/ 0 w 1932"/>
                  <a:gd name="T1" fmla="*/ 292 h 292"/>
                  <a:gd name="T2" fmla="*/ 1831 w 1932"/>
                  <a:gd name="T3" fmla="*/ 292 h 292"/>
                  <a:gd name="T4" fmla="*/ 1932 w 1932"/>
                  <a:gd name="T5" fmla="*/ 143 h 292"/>
                  <a:gd name="T6" fmla="*/ 1831 w 1932"/>
                  <a:gd name="T7" fmla="*/ 0 h 292"/>
                  <a:gd name="T8" fmla="*/ 0 w 1932"/>
                  <a:gd name="T9" fmla="*/ 0 h 292"/>
                  <a:gd name="T10" fmla="*/ 0 w 1932"/>
                  <a:gd name="T11" fmla="*/ 292 h 292"/>
                </a:gdLst>
                <a:ahLst/>
                <a:cxnLst>
                  <a:cxn ang="0">
                    <a:pos x="T0" y="T1"/>
                  </a:cxn>
                  <a:cxn ang="0">
                    <a:pos x="T2" y="T3"/>
                  </a:cxn>
                  <a:cxn ang="0">
                    <a:pos x="T4" y="T5"/>
                  </a:cxn>
                  <a:cxn ang="0">
                    <a:pos x="T6" y="T7"/>
                  </a:cxn>
                  <a:cxn ang="0">
                    <a:pos x="T8" y="T9"/>
                  </a:cxn>
                  <a:cxn ang="0">
                    <a:pos x="T10" y="T11"/>
                  </a:cxn>
                </a:cxnLst>
                <a:rect l="0" t="0" r="r" b="b"/>
                <a:pathLst>
                  <a:path w="1932" h="292">
                    <a:moveTo>
                      <a:pt x="0" y="292"/>
                    </a:moveTo>
                    <a:lnTo>
                      <a:pt x="1831" y="292"/>
                    </a:lnTo>
                    <a:lnTo>
                      <a:pt x="1932" y="143"/>
                    </a:lnTo>
                    <a:lnTo>
                      <a:pt x="1831" y="0"/>
                    </a:lnTo>
                    <a:lnTo>
                      <a:pt x="0" y="0"/>
                    </a:lnTo>
                    <a:lnTo>
                      <a:pt x="0" y="292"/>
                    </a:lnTo>
                    <a:close/>
                  </a:path>
                </a:pathLst>
              </a:custGeom>
              <a:solidFill>
                <a:schemeClr val="accent6"/>
              </a:solidFill>
              <a:ln>
                <a:noFill/>
              </a:ln>
            </p:spPr>
            <p:txBody>
              <a:bodyPr vert="horz" wrap="square" lIns="121920" tIns="60960" rIns="121920" bIns="60960" numCol="1" anchor="t" anchorCtr="0" compatLnSpc="1">
                <a:prstTxWarp prst="textNoShape">
                  <a:avLst/>
                </a:prstTxWarp>
              </a:bodyPr>
              <a:lstStyle/>
              <a:p>
                <a:endParaRPr lang="en-US" sz="3200" dirty="0"/>
              </a:p>
            </p:txBody>
          </p:sp>
        </p:grpSp>
        <p:sp>
          <p:nvSpPr>
            <p:cNvPr id="44" name="TextBox 43">
              <a:hlinkClick r:id="rId3" action="ppaction://hlinksldjump" tooltip="Section Council chairs and vice-chairs get together twice a year to discuss key issues for the sections; Section council chairs met in April 2015."/>
            </p:cNvPr>
            <p:cNvSpPr txBox="1"/>
            <p:nvPr/>
          </p:nvSpPr>
          <p:spPr>
            <a:xfrm>
              <a:off x="2082970" y="4988278"/>
              <a:ext cx="3618310" cy="307777"/>
            </a:xfrm>
            <a:prstGeom prst="rect">
              <a:avLst/>
            </a:prstGeom>
            <a:noFill/>
          </p:spPr>
          <p:txBody>
            <a:bodyPr wrap="square" lIns="0" tIns="0" rIns="0" bIns="0" rtlCol="0">
              <a:spAutoFit/>
            </a:bodyPr>
            <a:lstStyle/>
            <a:p>
              <a:pPr algn="ctr"/>
              <a:r>
                <a:rPr lang="en-GB" sz="2000" b="1" dirty="0" smtClean="0">
                  <a:solidFill>
                    <a:schemeClr val="bg1"/>
                  </a:solidFill>
                  <a:ea typeface="Fira Sans SemiBold Italic" panose="00000700000000000000" pitchFamily="50" charset="0"/>
                  <a:cs typeface="Clear Sans" panose="020B0503030202020304" pitchFamily="34" charset="0"/>
                </a:rPr>
                <a:t>Key Industry Leaders</a:t>
              </a:r>
              <a:endParaRPr lang="en-GB" sz="2000" b="1" dirty="0">
                <a:solidFill>
                  <a:schemeClr val="bg1"/>
                </a:solidFill>
                <a:ea typeface="Fira Sans SemiBold Italic" panose="00000700000000000000" pitchFamily="50" charset="0"/>
                <a:cs typeface="Clear Sans" panose="020B0503030202020304" pitchFamily="34" charset="0"/>
              </a:endParaRPr>
            </a:p>
          </p:txBody>
        </p:sp>
      </p:grpSp>
      <p:sp>
        <p:nvSpPr>
          <p:cNvPr id="32" name="TextBox 31"/>
          <p:cNvSpPr txBox="1"/>
          <p:nvPr/>
        </p:nvSpPr>
        <p:spPr>
          <a:xfrm>
            <a:off x="536433" y="1890425"/>
            <a:ext cx="4094409" cy="639662"/>
          </a:xfrm>
          <a:prstGeom prst="rect">
            <a:avLst/>
          </a:prstGeom>
          <a:solidFill>
            <a:schemeClr val="tx2"/>
          </a:solidFill>
        </p:spPr>
        <p:txBody>
          <a:bodyPr wrap="square" rtlCol="0" anchor="ctr">
            <a:noAutofit/>
          </a:bodyPr>
          <a:lstStyle/>
          <a:p>
            <a:pPr>
              <a:lnSpc>
                <a:spcPct val="80000"/>
              </a:lnSpc>
            </a:pPr>
            <a:r>
              <a:rPr lang="en-US" sz="1100" b="1" dirty="0">
                <a:solidFill>
                  <a:schemeClr val="bg1"/>
                </a:solidFill>
              </a:rPr>
              <a:t>Board members gave input at their March 2015 </a:t>
            </a:r>
            <a:r>
              <a:rPr lang="en-US" sz="1100" b="1" dirty="0" smtClean="0">
                <a:solidFill>
                  <a:schemeClr val="bg1"/>
                </a:solidFill>
              </a:rPr>
              <a:t>meeting.</a:t>
            </a:r>
            <a:endParaRPr lang="en-US" sz="1100" b="1" dirty="0">
              <a:solidFill>
                <a:schemeClr val="bg1"/>
              </a:solidFill>
            </a:endParaRPr>
          </a:p>
        </p:txBody>
      </p:sp>
      <p:sp>
        <p:nvSpPr>
          <p:cNvPr id="48" name="TextBox 47"/>
          <p:cNvSpPr txBox="1"/>
          <p:nvPr/>
        </p:nvSpPr>
        <p:spPr>
          <a:xfrm>
            <a:off x="536433" y="2557414"/>
            <a:ext cx="4094409" cy="639662"/>
          </a:xfrm>
          <a:prstGeom prst="rect">
            <a:avLst/>
          </a:prstGeom>
          <a:solidFill>
            <a:schemeClr val="accent2"/>
          </a:solidFill>
        </p:spPr>
        <p:txBody>
          <a:bodyPr wrap="square" rtlCol="0" anchor="ctr">
            <a:noAutofit/>
          </a:bodyPr>
          <a:lstStyle/>
          <a:p>
            <a:pPr>
              <a:lnSpc>
                <a:spcPct val="80000"/>
              </a:lnSpc>
            </a:pPr>
            <a:r>
              <a:rPr lang="en-US" sz="1100" b="1" dirty="0">
                <a:solidFill>
                  <a:schemeClr val="tx2"/>
                </a:solidFill>
              </a:rPr>
              <a:t>The </a:t>
            </a:r>
            <a:r>
              <a:rPr lang="en-US" sz="1100" b="1" dirty="0" smtClean="0">
                <a:solidFill>
                  <a:schemeClr val="tx2"/>
                </a:solidFill>
              </a:rPr>
              <a:t>26 </a:t>
            </a:r>
            <a:r>
              <a:rPr lang="en-US" sz="1100" b="1" dirty="0">
                <a:solidFill>
                  <a:schemeClr val="tx2"/>
                </a:solidFill>
              </a:rPr>
              <a:t>member </a:t>
            </a:r>
            <a:r>
              <a:rPr lang="en-US" sz="1100" b="1" dirty="0" smtClean="0">
                <a:solidFill>
                  <a:schemeClr val="tx2"/>
                </a:solidFill>
              </a:rPr>
              <a:t>Employers </a:t>
            </a:r>
            <a:r>
              <a:rPr lang="en-US" sz="1100" b="1" dirty="0">
                <a:solidFill>
                  <a:schemeClr val="tx2"/>
                </a:solidFill>
              </a:rPr>
              <a:t>Council </a:t>
            </a:r>
            <a:r>
              <a:rPr lang="en-US" sz="1100" b="1" dirty="0" smtClean="0">
                <a:solidFill>
                  <a:schemeClr val="tx2"/>
                </a:solidFill>
              </a:rPr>
              <a:t>represents </a:t>
            </a:r>
            <a:r>
              <a:rPr lang="en-US" sz="1100" b="1" dirty="0">
                <a:solidFill>
                  <a:schemeClr val="tx2"/>
                </a:solidFill>
              </a:rPr>
              <a:t>insurance companies, consulting firms</a:t>
            </a:r>
            <a:r>
              <a:rPr lang="en-US" sz="1100" b="1" dirty="0" smtClean="0">
                <a:solidFill>
                  <a:schemeClr val="tx2"/>
                </a:solidFill>
              </a:rPr>
              <a:t>, and recruiting firms; they provided input at their February 2015 meeting.</a:t>
            </a:r>
            <a:endParaRPr lang="en-US" sz="1200" b="1" dirty="0">
              <a:solidFill>
                <a:schemeClr val="tx2"/>
              </a:solidFill>
            </a:endParaRPr>
          </a:p>
        </p:txBody>
      </p:sp>
      <p:sp>
        <p:nvSpPr>
          <p:cNvPr id="49" name="TextBox 48"/>
          <p:cNvSpPr txBox="1"/>
          <p:nvPr/>
        </p:nvSpPr>
        <p:spPr>
          <a:xfrm>
            <a:off x="536433" y="3224403"/>
            <a:ext cx="4094409" cy="639662"/>
          </a:xfrm>
          <a:prstGeom prst="rect">
            <a:avLst/>
          </a:prstGeom>
          <a:solidFill>
            <a:schemeClr val="accent3"/>
          </a:solidFill>
        </p:spPr>
        <p:txBody>
          <a:bodyPr wrap="square" rtlCol="0" anchor="ctr">
            <a:noAutofit/>
          </a:bodyPr>
          <a:lstStyle/>
          <a:p>
            <a:pPr>
              <a:lnSpc>
                <a:spcPct val="80000"/>
              </a:lnSpc>
            </a:pPr>
            <a:r>
              <a:rPr lang="en-US" sz="1100" b="1" dirty="0">
                <a:solidFill>
                  <a:schemeClr val="bg1"/>
                </a:solidFill>
              </a:rPr>
              <a:t>Section Council chairs and vice-chairs </a:t>
            </a:r>
            <a:r>
              <a:rPr lang="en-US" sz="1100" b="1" dirty="0" smtClean="0">
                <a:solidFill>
                  <a:schemeClr val="bg1"/>
                </a:solidFill>
              </a:rPr>
              <a:t>meet biannually to </a:t>
            </a:r>
            <a:r>
              <a:rPr lang="en-US" sz="1100" b="1" dirty="0">
                <a:solidFill>
                  <a:schemeClr val="bg1"/>
                </a:solidFill>
              </a:rPr>
              <a:t>discuss key issues for the sections; Section council chairs met in </a:t>
            </a:r>
            <a:r>
              <a:rPr lang="en-US" sz="1100" b="1" dirty="0" smtClean="0">
                <a:solidFill>
                  <a:schemeClr val="bg1"/>
                </a:solidFill>
              </a:rPr>
              <a:t/>
            </a:r>
            <a:br>
              <a:rPr lang="en-US" sz="1100" b="1" dirty="0" smtClean="0">
                <a:solidFill>
                  <a:schemeClr val="bg1"/>
                </a:solidFill>
              </a:rPr>
            </a:br>
            <a:r>
              <a:rPr lang="en-US" sz="1100" b="1" dirty="0" smtClean="0">
                <a:solidFill>
                  <a:schemeClr val="bg1"/>
                </a:solidFill>
              </a:rPr>
              <a:t>April </a:t>
            </a:r>
            <a:r>
              <a:rPr lang="en-US" sz="1100" b="1" dirty="0">
                <a:solidFill>
                  <a:schemeClr val="bg1"/>
                </a:solidFill>
              </a:rPr>
              <a:t>2015</a:t>
            </a:r>
            <a:r>
              <a:rPr lang="en-US" sz="1100" b="1" dirty="0" smtClean="0">
                <a:solidFill>
                  <a:schemeClr val="bg1"/>
                </a:solidFill>
              </a:rPr>
              <a:t>.</a:t>
            </a:r>
            <a:endParaRPr lang="en-US" sz="1100" b="1" dirty="0">
              <a:solidFill>
                <a:schemeClr val="bg1"/>
              </a:solidFill>
            </a:endParaRPr>
          </a:p>
        </p:txBody>
      </p:sp>
      <p:sp>
        <p:nvSpPr>
          <p:cNvPr id="50" name="TextBox 49"/>
          <p:cNvSpPr txBox="1"/>
          <p:nvPr/>
        </p:nvSpPr>
        <p:spPr>
          <a:xfrm>
            <a:off x="536433" y="4561634"/>
            <a:ext cx="4094409" cy="639662"/>
          </a:xfrm>
          <a:prstGeom prst="rect">
            <a:avLst/>
          </a:prstGeom>
          <a:solidFill>
            <a:schemeClr val="accent6"/>
          </a:solidFill>
        </p:spPr>
        <p:txBody>
          <a:bodyPr wrap="square" rtlCol="0" anchor="ctr">
            <a:noAutofit/>
          </a:bodyPr>
          <a:lstStyle/>
          <a:p>
            <a:pPr>
              <a:lnSpc>
                <a:spcPct val="80000"/>
              </a:lnSpc>
            </a:pPr>
            <a:r>
              <a:rPr lang="en-US" sz="1100" b="1" dirty="0" smtClean="0">
                <a:solidFill>
                  <a:schemeClr val="bg1"/>
                </a:solidFill>
              </a:rPr>
              <a:t>Academics</a:t>
            </a:r>
            <a:r>
              <a:rPr lang="en-US" sz="1100" b="1" dirty="0">
                <a:solidFill>
                  <a:schemeClr val="bg1"/>
                </a:solidFill>
              </a:rPr>
              <a:t>, </a:t>
            </a:r>
            <a:r>
              <a:rPr lang="en-US" sz="1100" b="1" dirty="0" smtClean="0">
                <a:solidFill>
                  <a:schemeClr val="bg1"/>
                </a:solidFill>
              </a:rPr>
              <a:t>C-suite leaders in </a:t>
            </a:r>
            <a:r>
              <a:rPr lang="en-US" sz="1100" b="1" dirty="0">
                <a:solidFill>
                  <a:schemeClr val="bg1"/>
                </a:solidFill>
              </a:rPr>
              <a:t>insurance and consulting, </a:t>
            </a:r>
            <a:r>
              <a:rPr lang="en-US" sz="1100" b="1" dirty="0" smtClean="0">
                <a:solidFill>
                  <a:schemeClr val="bg1"/>
                </a:solidFill>
              </a:rPr>
              <a:t>regulators, </a:t>
            </a:r>
            <a:r>
              <a:rPr lang="en-US" sz="1100" b="1" dirty="0">
                <a:solidFill>
                  <a:schemeClr val="bg1"/>
                </a:solidFill>
              </a:rPr>
              <a:t>SOA presidential officers and other leaders in the US, Canada and Asia participated in one-on-one in-depth interviews.</a:t>
            </a:r>
            <a:endParaRPr lang="en-US" sz="1200" b="1" dirty="0">
              <a:solidFill>
                <a:schemeClr val="bg1"/>
              </a:solidFill>
            </a:endParaRPr>
          </a:p>
        </p:txBody>
      </p:sp>
      <p:sp>
        <p:nvSpPr>
          <p:cNvPr id="51" name="TextBox 50"/>
          <p:cNvSpPr txBox="1"/>
          <p:nvPr/>
        </p:nvSpPr>
        <p:spPr>
          <a:xfrm>
            <a:off x="536433" y="3900602"/>
            <a:ext cx="4094409" cy="639662"/>
          </a:xfrm>
          <a:prstGeom prst="rect">
            <a:avLst/>
          </a:prstGeom>
          <a:solidFill>
            <a:schemeClr val="accent5"/>
          </a:solidFill>
        </p:spPr>
        <p:txBody>
          <a:bodyPr wrap="square" rtlCol="0" anchor="ctr">
            <a:noAutofit/>
          </a:bodyPr>
          <a:lstStyle/>
          <a:p>
            <a:pPr>
              <a:lnSpc>
                <a:spcPct val="80000"/>
              </a:lnSpc>
            </a:pPr>
            <a:r>
              <a:rPr lang="en-US" sz="1100" b="1" dirty="0">
                <a:solidFill>
                  <a:schemeClr val="accent5">
                    <a:lumMod val="50000"/>
                  </a:schemeClr>
                </a:solidFill>
              </a:rPr>
              <a:t>249 members of the SOA member survey panel gave their insights on key trends, opportunities for actuaries, and strengths and weaknesses of the profession.  Key results from their survey are shown on the next panels.</a:t>
            </a:r>
          </a:p>
        </p:txBody>
      </p:sp>
    </p:spTree>
    <p:extLst>
      <p:ext uri="{BB962C8B-B14F-4D97-AF65-F5344CB8AC3E}">
        <p14:creationId xmlns:p14="http://schemas.microsoft.com/office/powerpoint/2010/main" val="410871004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anim calcmode="lin" valueType="num">
                                      <p:cBhvr additive="base">
                                        <p:cTn id="7" dur="500"/>
                                        <p:tgtEl>
                                          <p:spTgt spid="32"/>
                                        </p:tgtEl>
                                        <p:attrNameLst>
                                          <p:attrName>ppt_y</p:attrName>
                                        </p:attrNameLst>
                                      </p:cBhvr>
                                      <p:tavLst>
                                        <p:tav tm="0">
                                          <p:val>
                                            <p:strVal val="#ppt_y+#ppt_h*1.125000"/>
                                          </p:val>
                                        </p:tav>
                                        <p:tav tm="100000">
                                          <p:val>
                                            <p:strVal val="#ppt_y"/>
                                          </p:val>
                                        </p:tav>
                                      </p:tavLst>
                                    </p:anim>
                                    <p:animEffect transition="in" filter="wipe(up)">
                                      <p:cBhvr>
                                        <p:cTn id="8" dur="500"/>
                                        <p:tgtEl>
                                          <p:spTgt spid="32"/>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grpId="0" nodeType="clickEffect">
                                  <p:stCondLst>
                                    <p:cond delay="0"/>
                                  </p:stCondLst>
                                  <p:childTnLst>
                                    <p:set>
                                      <p:cBhvr>
                                        <p:cTn id="12" dur="1" fill="hold">
                                          <p:stCondLst>
                                            <p:cond delay="0"/>
                                          </p:stCondLst>
                                        </p:cTn>
                                        <p:tgtEl>
                                          <p:spTgt spid="48"/>
                                        </p:tgtEl>
                                        <p:attrNameLst>
                                          <p:attrName>style.visibility</p:attrName>
                                        </p:attrNameLst>
                                      </p:cBhvr>
                                      <p:to>
                                        <p:strVal val="visible"/>
                                      </p:to>
                                    </p:set>
                                    <p:anim calcmode="lin" valueType="num">
                                      <p:cBhvr additive="base">
                                        <p:cTn id="13" dur="500"/>
                                        <p:tgtEl>
                                          <p:spTgt spid="48"/>
                                        </p:tgtEl>
                                        <p:attrNameLst>
                                          <p:attrName>ppt_y</p:attrName>
                                        </p:attrNameLst>
                                      </p:cBhvr>
                                      <p:tavLst>
                                        <p:tav tm="0">
                                          <p:val>
                                            <p:strVal val="#ppt_y+#ppt_h*1.125000"/>
                                          </p:val>
                                        </p:tav>
                                        <p:tav tm="100000">
                                          <p:val>
                                            <p:strVal val="#ppt_y"/>
                                          </p:val>
                                        </p:tav>
                                      </p:tavLst>
                                    </p:anim>
                                    <p:animEffect transition="in" filter="wipe(up)">
                                      <p:cBhvr>
                                        <p:cTn id="14" dur="500"/>
                                        <p:tgtEl>
                                          <p:spTgt spid="48"/>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grpId="0" nodeType="clickEffect">
                                  <p:stCondLst>
                                    <p:cond delay="0"/>
                                  </p:stCondLst>
                                  <p:childTnLst>
                                    <p:set>
                                      <p:cBhvr>
                                        <p:cTn id="18" dur="1" fill="hold">
                                          <p:stCondLst>
                                            <p:cond delay="0"/>
                                          </p:stCondLst>
                                        </p:cTn>
                                        <p:tgtEl>
                                          <p:spTgt spid="49"/>
                                        </p:tgtEl>
                                        <p:attrNameLst>
                                          <p:attrName>style.visibility</p:attrName>
                                        </p:attrNameLst>
                                      </p:cBhvr>
                                      <p:to>
                                        <p:strVal val="visible"/>
                                      </p:to>
                                    </p:set>
                                    <p:anim calcmode="lin" valueType="num">
                                      <p:cBhvr additive="base">
                                        <p:cTn id="19" dur="500"/>
                                        <p:tgtEl>
                                          <p:spTgt spid="49"/>
                                        </p:tgtEl>
                                        <p:attrNameLst>
                                          <p:attrName>ppt_y</p:attrName>
                                        </p:attrNameLst>
                                      </p:cBhvr>
                                      <p:tavLst>
                                        <p:tav tm="0">
                                          <p:val>
                                            <p:strVal val="#ppt_y+#ppt_h*1.125000"/>
                                          </p:val>
                                        </p:tav>
                                        <p:tav tm="100000">
                                          <p:val>
                                            <p:strVal val="#ppt_y"/>
                                          </p:val>
                                        </p:tav>
                                      </p:tavLst>
                                    </p:anim>
                                    <p:animEffect transition="in" filter="wipe(up)">
                                      <p:cBhvr>
                                        <p:cTn id="20" dur="500"/>
                                        <p:tgtEl>
                                          <p:spTgt spid="49"/>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grpId="0" nodeType="clickEffect">
                                  <p:stCondLst>
                                    <p:cond delay="0"/>
                                  </p:stCondLst>
                                  <p:childTnLst>
                                    <p:set>
                                      <p:cBhvr>
                                        <p:cTn id="24" dur="1" fill="hold">
                                          <p:stCondLst>
                                            <p:cond delay="0"/>
                                          </p:stCondLst>
                                        </p:cTn>
                                        <p:tgtEl>
                                          <p:spTgt spid="51"/>
                                        </p:tgtEl>
                                        <p:attrNameLst>
                                          <p:attrName>style.visibility</p:attrName>
                                        </p:attrNameLst>
                                      </p:cBhvr>
                                      <p:to>
                                        <p:strVal val="visible"/>
                                      </p:to>
                                    </p:set>
                                    <p:anim calcmode="lin" valueType="num">
                                      <p:cBhvr additive="base">
                                        <p:cTn id="25" dur="500"/>
                                        <p:tgtEl>
                                          <p:spTgt spid="51"/>
                                        </p:tgtEl>
                                        <p:attrNameLst>
                                          <p:attrName>ppt_y</p:attrName>
                                        </p:attrNameLst>
                                      </p:cBhvr>
                                      <p:tavLst>
                                        <p:tav tm="0">
                                          <p:val>
                                            <p:strVal val="#ppt_y+#ppt_h*1.125000"/>
                                          </p:val>
                                        </p:tav>
                                        <p:tav tm="100000">
                                          <p:val>
                                            <p:strVal val="#ppt_y"/>
                                          </p:val>
                                        </p:tav>
                                      </p:tavLst>
                                    </p:anim>
                                    <p:animEffect transition="in" filter="wipe(up)">
                                      <p:cBhvr>
                                        <p:cTn id="26" dur="500"/>
                                        <p:tgtEl>
                                          <p:spTgt spid="51"/>
                                        </p:tgtEl>
                                      </p:cBhvr>
                                    </p:animEffect>
                                  </p:childTnLst>
                                </p:cTn>
                              </p:par>
                            </p:childTnLst>
                          </p:cTn>
                        </p:par>
                      </p:childTnLst>
                    </p:cTn>
                  </p:par>
                  <p:par>
                    <p:cTn id="27" fill="hold">
                      <p:stCondLst>
                        <p:cond delay="indefinite"/>
                      </p:stCondLst>
                      <p:childTnLst>
                        <p:par>
                          <p:cTn id="28" fill="hold">
                            <p:stCondLst>
                              <p:cond delay="0"/>
                            </p:stCondLst>
                            <p:childTnLst>
                              <p:par>
                                <p:cTn id="29" presetID="12" presetClass="entr" presetSubtype="4" fill="hold" grpId="0" nodeType="clickEffect">
                                  <p:stCondLst>
                                    <p:cond delay="0"/>
                                  </p:stCondLst>
                                  <p:childTnLst>
                                    <p:set>
                                      <p:cBhvr>
                                        <p:cTn id="30" dur="1" fill="hold">
                                          <p:stCondLst>
                                            <p:cond delay="0"/>
                                          </p:stCondLst>
                                        </p:cTn>
                                        <p:tgtEl>
                                          <p:spTgt spid="50"/>
                                        </p:tgtEl>
                                        <p:attrNameLst>
                                          <p:attrName>style.visibility</p:attrName>
                                        </p:attrNameLst>
                                      </p:cBhvr>
                                      <p:to>
                                        <p:strVal val="visible"/>
                                      </p:to>
                                    </p:set>
                                    <p:anim calcmode="lin" valueType="num">
                                      <p:cBhvr additive="base">
                                        <p:cTn id="31" dur="500"/>
                                        <p:tgtEl>
                                          <p:spTgt spid="50"/>
                                        </p:tgtEl>
                                        <p:attrNameLst>
                                          <p:attrName>ppt_y</p:attrName>
                                        </p:attrNameLst>
                                      </p:cBhvr>
                                      <p:tavLst>
                                        <p:tav tm="0">
                                          <p:val>
                                            <p:strVal val="#ppt_y+#ppt_h*1.125000"/>
                                          </p:val>
                                        </p:tav>
                                        <p:tav tm="100000">
                                          <p:val>
                                            <p:strVal val="#ppt_y"/>
                                          </p:val>
                                        </p:tav>
                                      </p:tavLst>
                                    </p:anim>
                                    <p:animEffect transition="in" filter="wipe(up)">
                                      <p:cBhvr>
                                        <p:cTn id="32" dur="500"/>
                                        <p:tgtEl>
                                          <p:spTgt spid="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P spid="48" grpId="0" animBg="1"/>
      <p:bldP spid="49" grpId="0" animBg="1"/>
      <p:bldP spid="50" grpId="0" animBg="1"/>
      <p:bldP spid="5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0" dirty="0">
                <a:solidFill>
                  <a:schemeClr val="tx2"/>
                </a:solidFill>
                <a:latin typeface="+mj-lt"/>
                <a:cs typeface="+mj-cs"/>
              </a:rPr>
              <a:t>Common Threads </a:t>
            </a:r>
          </a:p>
        </p:txBody>
      </p:sp>
      <p:sp>
        <p:nvSpPr>
          <p:cNvPr id="8" name="Content Placeholder 2"/>
          <p:cNvSpPr>
            <a:spLocks noGrp="1"/>
          </p:cNvSpPr>
          <p:nvPr>
            <p:ph sz="quarter" idx="12"/>
          </p:nvPr>
        </p:nvSpPr>
        <p:spPr>
          <a:xfrm>
            <a:off x="628651" y="1456998"/>
            <a:ext cx="3848926" cy="4213225"/>
          </a:xfrm>
        </p:spPr>
        <p:txBody>
          <a:bodyPr>
            <a:normAutofit lnSpcReduction="10000"/>
          </a:bodyPr>
          <a:lstStyle/>
          <a:p>
            <a:pPr marL="0" indent="0">
              <a:buNone/>
            </a:pPr>
            <a:r>
              <a:rPr lang="en-US" dirty="0" smtClean="0"/>
              <a:t>The information gathered covered a wide range of topics – from economic and social forces shaping insurance, pensions and health care to how the profession can continue to recruit strong candidates.  Four key themes are highlighted.</a:t>
            </a:r>
            <a:endParaRPr lang="en-US" dirty="0"/>
          </a:p>
        </p:txBody>
      </p:sp>
      <p:sp>
        <p:nvSpPr>
          <p:cNvPr id="19" name="TextBox 18">
            <a:hlinkClick r:id="rId3" action="ppaction://hlinksldjump" tooltip="Academics, leaders in insurance and consulting, actuaries in key government roles, SOA presidential officers and other leaders in the US, Canada and Asia participated in one-on-one in-depth interviews."/>
          </p:cNvPr>
          <p:cNvSpPr txBox="1"/>
          <p:nvPr/>
        </p:nvSpPr>
        <p:spPr>
          <a:xfrm>
            <a:off x="10905227" y="3216266"/>
            <a:ext cx="3088355" cy="307777"/>
          </a:xfrm>
          <a:prstGeom prst="rect">
            <a:avLst/>
          </a:prstGeom>
          <a:noFill/>
        </p:spPr>
        <p:txBody>
          <a:bodyPr wrap="square" lIns="0" tIns="0" rIns="0" bIns="0" rtlCol="0">
            <a:spAutoFit/>
          </a:bodyPr>
          <a:lstStyle/>
          <a:p>
            <a:pPr algn="ctr"/>
            <a:r>
              <a:rPr lang="en-GB" sz="2000" b="1" dirty="0">
                <a:solidFill>
                  <a:schemeClr val="bg1"/>
                </a:solidFill>
                <a:ea typeface="Fira Sans SemiBold Italic" panose="00000700000000000000" pitchFamily="50" charset="0"/>
                <a:cs typeface="Clear Sans" panose="020B0503030202020304" pitchFamily="34" charset="0"/>
              </a:rPr>
              <a:t>Section Council Leaders</a:t>
            </a:r>
          </a:p>
        </p:txBody>
      </p:sp>
      <p:grpSp>
        <p:nvGrpSpPr>
          <p:cNvPr id="45" name="Group 44"/>
          <p:cNvGrpSpPr/>
          <p:nvPr/>
        </p:nvGrpSpPr>
        <p:grpSpPr>
          <a:xfrm>
            <a:off x="5402753" y="1504238"/>
            <a:ext cx="4802290" cy="1390380"/>
            <a:chOff x="5216114" y="935278"/>
            <a:chExt cx="4802290" cy="1390380"/>
          </a:xfrm>
        </p:grpSpPr>
        <p:sp>
          <p:nvSpPr>
            <p:cNvPr id="9" name="Freeform 8"/>
            <p:cNvSpPr>
              <a:spLocks/>
            </p:cNvSpPr>
            <p:nvPr/>
          </p:nvSpPr>
          <p:spPr bwMode="auto">
            <a:xfrm rot="10800000" flipV="1">
              <a:off x="8490256" y="935278"/>
              <a:ext cx="1528148" cy="1389888"/>
            </a:xfrm>
            <a:custGeom>
              <a:avLst/>
              <a:gdLst>
                <a:gd name="T0" fmla="*/ 0 w 325"/>
                <a:gd name="T1" fmla="*/ 0 h 603"/>
                <a:gd name="T2" fmla="*/ 325 w 325"/>
                <a:gd name="T3" fmla="*/ 316 h 603"/>
                <a:gd name="T4" fmla="*/ 325 w 325"/>
                <a:gd name="T5" fmla="*/ 603 h 603"/>
                <a:gd name="T6" fmla="*/ 0 w 325"/>
                <a:gd name="T7" fmla="*/ 397 h 603"/>
                <a:gd name="T8" fmla="*/ 0 w 325"/>
                <a:gd name="T9" fmla="*/ 0 h 603"/>
              </a:gdLst>
              <a:ahLst/>
              <a:cxnLst>
                <a:cxn ang="0">
                  <a:pos x="T0" y="T1"/>
                </a:cxn>
                <a:cxn ang="0">
                  <a:pos x="T2" y="T3"/>
                </a:cxn>
                <a:cxn ang="0">
                  <a:pos x="T4" y="T5"/>
                </a:cxn>
                <a:cxn ang="0">
                  <a:pos x="T6" y="T7"/>
                </a:cxn>
                <a:cxn ang="0">
                  <a:pos x="T8" y="T9"/>
                </a:cxn>
              </a:cxnLst>
              <a:rect l="0" t="0" r="r" b="b"/>
              <a:pathLst>
                <a:path w="325" h="603">
                  <a:moveTo>
                    <a:pt x="0" y="0"/>
                  </a:moveTo>
                  <a:lnTo>
                    <a:pt x="325" y="316"/>
                  </a:lnTo>
                  <a:lnTo>
                    <a:pt x="325" y="603"/>
                  </a:lnTo>
                  <a:lnTo>
                    <a:pt x="0" y="397"/>
                  </a:lnTo>
                  <a:lnTo>
                    <a:pt x="0" y="0"/>
                  </a:lnTo>
                  <a:close/>
                </a:path>
              </a:pathLst>
            </a:custGeom>
            <a:solidFill>
              <a:schemeClr val="accent1">
                <a:alpha val="69804"/>
              </a:schemeClr>
            </a:solidFill>
            <a:ln>
              <a:noFill/>
            </a:ln>
          </p:spPr>
          <p:txBody>
            <a:bodyPr vert="horz" wrap="square" lIns="121920" tIns="60960" rIns="121920" bIns="60960" numCol="1" anchor="t" anchorCtr="0" compatLnSpc="1">
              <a:prstTxWarp prst="textNoShape">
                <a:avLst/>
              </a:prstTxWarp>
            </a:bodyPr>
            <a:lstStyle/>
            <a:p>
              <a:endParaRPr lang="en-US" b="1" dirty="0"/>
            </a:p>
          </p:txBody>
        </p:sp>
        <p:sp>
          <p:nvSpPr>
            <p:cNvPr id="3" name="Left Arrow 2"/>
            <p:cNvSpPr/>
            <p:nvPr/>
          </p:nvSpPr>
          <p:spPr>
            <a:xfrm>
              <a:off x="5216114" y="1676434"/>
              <a:ext cx="3274142" cy="649224"/>
            </a:xfrm>
            <a:prstGeom prst="leftArrow">
              <a:avLst>
                <a:gd name="adj1" fmla="val 100000"/>
                <a:gd name="adj2" fmla="val 56087"/>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41" name="TextBox 40"/>
            <p:cNvSpPr txBox="1"/>
            <p:nvPr/>
          </p:nvSpPr>
          <p:spPr>
            <a:xfrm>
              <a:off x="5617234" y="1816380"/>
              <a:ext cx="2817055" cy="369332"/>
            </a:xfrm>
            <a:prstGeom prst="rect">
              <a:avLst/>
            </a:prstGeom>
            <a:solidFill>
              <a:schemeClr val="accent1"/>
            </a:solidFill>
          </p:spPr>
          <p:txBody>
            <a:bodyPr wrap="square" rtlCol="0">
              <a:spAutoFit/>
            </a:bodyPr>
            <a:lstStyle/>
            <a:p>
              <a:r>
                <a:rPr lang="en-US" b="1" dirty="0" smtClean="0">
                  <a:solidFill>
                    <a:schemeClr val="bg1"/>
                  </a:solidFill>
                </a:rPr>
                <a:t>Big Data, Predictive Analytics</a:t>
              </a:r>
              <a:endParaRPr lang="en-US" b="1" dirty="0">
                <a:solidFill>
                  <a:schemeClr val="bg1"/>
                </a:solidFill>
              </a:endParaRPr>
            </a:p>
          </p:txBody>
        </p:sp>
      </p:grpSp>
      <p:grpSp>
        <p:nvGrpSpPr>
          <p:cNvPr id="46" name="Group 45"/>
          <p:cNvGrpSpPr/>
          <p:nvPr/>
        </p:nvGrpSpPr>
        <p:grpSpPr>
          <a:xfrm>
            <a:off x="5402753" y="2664080"/>
            <a:ext cx="4003511" cy="879270"/>
            <a:chOff x="5216114" y="2095120"/>
            <a:chExt cx="4003511" cy="879270"/>
          </a:xfrm>
        </p:grpSpPr>
        <p:sp>
          <p:nvSpPr>
            <p:cNvPr id="32" name="Left Arrow 31"/>
            <p:cNvSpPr/>
            <p:nvPr/>
          </p:nvSpPr>
          <p:spPr>
            <a:xfrm>
              <a:off x="5216114" y="2325166"/>
              <a:ext cx="3274142" cy="649224"/>
            </a:xfrm>
            <a:prstGeom prst="leftArrow">
              <a:avLst>
                <a:gd name="adj1" fmla="val 100000"/>
                <a:gd name="adj2" fmla="val 56087"/>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38" name="Freeform 37"/>
            <p:cNvSpPr>
              <a:spLocks/>
            </p:cNvSpPr>
            <p:nvPr/>
          </p:nvSpPr>
          <p:spPr bwMode="auto">
            <a:xfrm flipH="1">
              <a:off x="8481088" y="2095120"/>
              <a:ext cx="738537" cy="877824"/>
            </a:xfrm>
            <a:custGeom>
              <a:avLst/>
              <a:gdLst>
                <a:gd name="T0" fmla="*/ 0 w 325"/>
                <a:gd name="T1" fmla="*/ 0 h 397"/>
                <a:gd name="T2" fmla="*/ 325 w 325"/>
                <a:gd name="T3" fmla="*/ 100 h 397"/>
                <a:gd name="T4" fmla="*/ 325 w 325"/>
                <a:gd name="T5" fmla="*/ 397 h 397"/>
                <a:gd name="T6" fmla="*/ 0 w 325"/>
                <a:gd name="T7" fmla="*/ 397 h 397"/>
                <a:gd name="T8" fmla="*/ 0 w 325"/>
                <a:gd name="T9" fmla="*/ 0 h 397"/>
              </a:gdLst>
              <a:ahLst/>
              <a:cxnLst>
                <a:cxn ang="0">
                  <a:pos x="T0" y="T1"/>
                </a:cxn>
                <a:cxn ang="0">
                  <a:pos x="T2" y="T3"/>
                </a:cxn>
                <a:cxn ang="0">
                  <a:pos x="T4" y="T5"/>
                </a:cxn>
                <a:cxn ang="0">
                  <a:pos x="T6" y="T7"/>
                </a:cxn>
                <a:cxn ang="0">
                  <a:pos x="T8" y="T9"/>
                </a:cxn>
              </a:cxnLst>
              <a:rect l="0" t="0" r="r" b="b"/>
              <a:pathLst>
                <a:path w="325" h="397">
                  <a:moveTo>
                    <a:pt x="0" y="0"/>
                  </a:moveTo>
                  <a:lnTo>
                    <a:pt x="325" y="100"/>
                  </a:lnTo>
                  <a:lnTo>
                    <a:pt x="325" y="397"/>
                  </a:lnTo>
                  <a:lnTo>
                    <a:pt x="0" y="397"/>
                  </a:lnTo>
                  <a:lnTo>
                    <a:pt x="0" y="0"/>
                  </a:lnTo>
                  <a:close/>
                </a:path>
              </a:pathLst>
            </a:custGeom>
            <a:solidFill>
              <a:schemeClr val="accent2">
                <a:alpha val="80000"/>
              </a:schemeClr>
            </a:solidFill>
            <a:ln>
              <a:noFill/>
            </a:ln>
          </p:spPr>
          <p:txBody>
            <a:bodyPr vert="horz" wrap="square" lIns="121920" tIns="60960" rIns="121920" bIns="60960" numCol="1" anchor="t" anchorCtr="0" compatLnSpc="1">
              <a:prstTxWarp prst="textNoShape">
                <a:avLst/>
              </a:prstTxWarp>
            </a:bodyPr>
            <a:lstStyle/>
            <a:p>
              <a:endParaRPr lang="en-US" b="1" dirty="0"/>
            </a:p>
          </p:txBody>
        </p:sp>
        <p:sp>
          <p:nvSpPr>
            <p:cNvPr id="42" name="TextBox 41"/>
            <p:cNvSpPr txBox="1"/>
            <p:nvPr/>
          </p:nvSpPr>
          <p:spPr>
            <a:xfrm>
              <a:off x="5640280" y="2441386"/>
              <a:ext cx="2840808" cy="369332"/>
            </a:xfrm>
            <a:prstGeom prst="rect">
              <a:avLst/>
            </a:prstGeom>
            <a:solidFill>
              <a:schemeClr val="accent2"/>
            </a:solidFill>
          </p:spPr>
          <p:txBody>
            <a:bodyPr wrap="square" rtlCol="0">
              <a:spAutoFit/>
            </a:bodyPr>
            <a:lstStyle/>
            <a:p>
              <a:r>
                <a:rPr lang="en-US" b="1" dirty="0" smtClean="0">
                  <a:solidFill>
                    <a:schemeClr val="bg1"/>
                  </a:solidFill>
                </a:rPr>
                <a:t>Regulatory Environment</a:t>
              </a:r>
              <a:endParaRPr lang="en-US" b="1" dirty="0">
                <a:solidFill>
                  <a:schemeClr val="bg1"/>
                </a:solidFill>
              </a:endParaRPr>
            </a:p>
          </p:txBody>
        </p:sp>
      </p:grpSp>
      <p:grpSp>
        <p:nvGrpSpPr>
          <p:cNvPr id="47" name="Group 46"/>
          <p:cNvGrpSpPr/>
          <p:nvPr/>
        </p:nvGrpSpPr>
        <p:grpSpPr>
          <a:xfrm>
            <a:off x="5402753" y="3534836"/>
            <a:ext cx="4003511" cy="869505"/>
            <a:chOff x="5216114" y="2965876"/>
            <a:chExt cx="4003511" cy="869505"/>
          </a:xfrm>
        </p:grpSpPr>
        <p:sp>
          <p:nvSpPr>
            <p:cNvPr id="20" name="Freeform 19"/>
            <p:cNvSpPr>
              <a:spLocks/>
            </p:cNvSpPr>
            <p:nvPr/>
          </p:nvSpPr>
          <p:spPr bwMode="auto">
            <a:xfrm flipH="1" flipV="1">
              <a:off x="8481088" y="2965876"/>
              <a:ext cx="738537" cy="869505"/>
            </a:xfrm>
            <a:custGeom>
              <a:avLst/>
              <a:gdLst>
                <a:gd name="T0" fmla="*/ 0 w 325"/>
                <a:gd name="T1" fmla="*/ 0 h 397"/>
                <a:gd name="T2" fmla="*/ 325 w 325"/>
                <a:gd name="T3" fmla="*/ 100 h 397"/>
                <a:gd name="T4" fmla="*/ 325 w 325"/>
                <a:gd name="T5" fmla="*/ 397 h 397"/>
                <a:gd name="T6" fmla="*/ 0 w 325"/>
                <a:gd name="T7" fmla="*/ 397 h 397"/>
                <a:gd name="T8" fmla="*/ 0 w 325"/>
                <a:gd name="T9" fmla="*/ 0 h 397"/>
              </a:gdLst>
              <a:ahLst/>
              <a:cxnLst>
                <a:cxn ang="0">
                  <a:pos x="T0" y="T1"/>
                </a:cxn>
                <a:cxn ang="0">
                  <a:pos x="T2" y="T3"/>
                </a:cxn>
                <a:cxn ang="0">
                  <a:pos x="T4" y="T5"/>
                </a:cxn>
                <a:cxn ang="0">
                  <a:pos x="T6" y="T7"/>
                </a:cxn>
                <a:cxn ang="0">
                  <a:pos x="T8" y="T9"/>
                </a:cxn>
              </a:cxnLst>
              <a:rect l="0" t="0" r="r" b="b"/>
              <a:pathLst>
                <a:path w="325" h="397">
                  <a:moveTo>
                    <a:pt x="0" y="0"/>
                  </a:moveTo>
                  <a:lnTo>
                    <a:pt x="325" y="100"/>
                  </a:lnTo>
                  <a:lnTo>
                    <a:pt x="325" y="397"/>
                  </a:lnTo>
                  <a:lnTo>
                    <a:pt x="0" y="397"/>
                  </a:lnTo>
                  <a:lnTo>
                    <a:pt x="0" y="0"/>
                  </a:lnTo>
                  <a:close/>
                </a:path>
              </a:pathLst>
            </a:custGeom>
            <a:solidFill>
              <a:schemeClr val="accent3">
                <a:alpha val="80000"/>
              </a:schemeClr>
            </a:solidFill>
            <a:ln>
              <a:noFill/>
            </a:ln>
          </p:spPr>
          <p:txBody>
            <a:bodyPr vert="horz" wrap="square" lIns="121920" tIns="60960" rIns="121920" bIns="60960" numCol="1" anchor="t" anchorCtr="0" compatLnSpc="1">
              <a:prstTxWarp prst="textNoShape">
                <a:avLst/>
              </a:prstTxWarp>
            </a:bodyPr>
            <a:lstStyle/>
            <a:p>
              <a:endParaRPr lang="en-US" b="1" dirty="0"/>
            </a:p>
          </p:txBody>
        </p:sp>
        <p:sp>
          <p:nvSpPr>
            <p:cNvPr id="35" name="Left Arrow 34"/>
            <p:cNvSpPr/>
            <p:nvPr/>
          </p:nvSpPr>
          <p:spPr>
            <a:xfrm>
              <a:off x="5216114" y="2965879"/>
              <a:ext cx="3274142" cy="649224"/>
            </a:xfrm>
            <a:prstGeom prst="leftArrow">
              <a:avLst>
                <a:gd name="adj1" fmla="val 100000"/>
                <a:gd name="adj2" fmla="val 56087"/>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43" name="TextBox 42"/>
            <p:cNvSpPr txBox="1"/>
            <p:nvPr/>
          </p:nvSpPr>
          <p:spPr>
            <a:xfrm>
              <a:off x="5623804" y="3111837"/>
              <a:ext cx="2783173" cy="369332"/>
            </a:xfrm>
            <a:prstGeom prst="rect">
              <a:avLst/>
            </a:prstGeom>
            <a:solidFill>
              <a:schemeClr val="accent3"/>
            </a:solidFill>
          </p:spPr>
          <p:txBody>
            <a:bodyPr wrap="square" rtlCol="0">
              <a:spAutoFit/>
            </a:bodyPr>
            <a:lstStyle/>
            <a:p>
              <a:r>
                <a:rPr lang="en-US" b="1" dirty="0" smtClean="0">
                  <a:solidFill>
                    <a:schemeClr val="bg1"/>
                  </a:solidFill>
                </a:rPr>
                <a:t>Actuarial Skill Set</a:t>
              </a:r>
              <a:endParaRPr lang="en-US" b="1" dirty="0">
                <a:solidFill>
                  <a:schemeClr val="bg1"/>
                </a:solidFill>
              </a:endParaRPr>
            </a:p>
          </p:txBody>
        </p:sp>
      </p:grpSp>
      <p:grpSp>
        <p:nvGrpSpPr>
          <p:cNvPr id="48" name="Group 47"/>
          <p:cNvGrpSpPr/>
          <p:nvPr/>
        </p:nvGrpSpPr>
        <p:grpSpPr>
          <a:xfrm>
            <a:off x="5393586" y="4181170"/>
            <a:ext cx="4783770" cy="1349339"/>
            <a:chOff x="5206947" y="3612210"/>
            <a:chExt cx="4783770" cy="1349339"/>
          </a:xfrm>
        </p:grpSpPr>
        <p:sp>
          <p:nvSpPr>
            <p:cNvPr id="37" name="Left Arrow 36"/>
            <p:cNvSpPr/>
            <p:nvPr/>
          </p:nvSpPr>
          <p:spPr>
            <a:xfrm>
              <a:off x="5206947" y="3615103"/>
              <a:ext cx="3274142" cy="649224"/>
            </a:xfrm>
            <a:prstGeom prst="leftArrow">
              <a:avLst>
                <a:gd name="adj1" fmla="val 100000"/>
                <a:gd name="adj2" fmla="val 56087"/>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39" name="Freeform 38"/>
            <p:cNvSpPr>
              <a:spLocks/>
            </p:cNvSpPr>
            <p:nvPr/>
          </p:nvSpPr>
          <p:spPr bwMode="auto">
            <a:xfrm rot="10800000">
              <a:off x="8462569" y="3612210"/>
              <a:ext cx="1528148" cy="1349339"/>
            </a:xfrm>
            <a:custGeom>
              <a:avLst/>
              <a:gdLst>
                <a:gd name="T0" fmla="*/ 0 w 325"/>
                <a:gd name="T1" fmla="*/ 0 h 603"/>
                <a:gd name="T2" fmla="*/ 325 w 325"/>
                <a:gd name="T3" fmla="*/ 316 h 603"/>
                <a:gd name="T4" fmla="*/ 325 w 325"/>
                <a:gd name="T5" fmla="*/ 603 h 603"/>
                <a:gd name="T6" fmla="*/ 0 w 325"/>
                <a:gd name="T7" fmla="*/ 397 h 603"/>
                <a:gd name="T8" fmla="*/ 0 w 325"/>
                <a:gd name="T9" fmla="*/ 0 h 603"/>
              </a:gdLst>
              <a:ahLst/>
              <a:cxnLst>
                <a:cxn ang="0">
                  <a:pos x="T0" y="T1"/>
                </a:cxn>
                <a:cxn ang="0">
                  <a:pos x="T2" y="T3"/>
                </a:cxn>
                <a:cxn ang="0">
                  <a:pos x="T4" y="T5"/>
                </a:cxn>
                <a:cxn ang="0">
                  <a:pos x="T6" y="T7"/>
                </a:cxn>
                <a:cxn ang="0">
                  <a:pos x="T8" y="T9"/>
                </a:cxn>
              </a:cxnLst>
              <a:rect l="0" t="0" r="r" b="b"/>
              <a:pathLst>
                <a:path w="325" h="603">
                  <a:moveTo>
                    <a:pt x="0" y="0"/>
                  </a:moveTo>
                  <a:lnTo>
                    <a:pt x="325" y="316"/>
                  </a:lnTo>
                  <a:lnTo>
                    <a:pt x="325" y="603"/>
                  </a:lnTo>
                  <a:lnTo>
                    <a:pt x="0" y="397"/>
                  </a:lnTo>
                  <a:lnTo>
                    <a:pt x="0" y="0"/>
                  </a:lnTo>
                  <a:close/>
                </a:path>
              </a:pathLst>
            </a:custGeom>
            <a:solidFill>
              <a:schemeClr val="accent5">
                <a:alpha val="70000"/>
              </a:schemeClr>
            </a:solidFill>
            <a:ln>
              <a:noFill/>
            </a:ln>
          </p:spPr>
          <p:txBody>
            <a:bodyPr vert="horz" wrap="square" lIns="121920" tIns="60960" rIns="121920" bIns="60960" numCol="1" anchor="t" anchorCtr="0" compatLnSpc="1">
              <a:prstTxWarp prst="textNoShape">
                <a:avLst/>
              </a:prstTxWarp>
            </a:bodyPr>
            <a:lstStyle/>
            <a:p>
              <a:endParaRPr lang="en-US" b="1" dirty="0"/>
            </a:p>
          </p:txBody>
        </p:sp>
        <p:sp>
          <p:nvSpPr>
            <p:cNvPr id="44" name="TextBox 43"/>
            <p:cNvSpPr txBox="1"/>
            <p:nvPr/>
          </p:nvSpPr>
          <p:spPr>
            <a:xfrm>
              <a:off x="5617234" y="3767219"/>
              <a:ext cx="2803916" cy="369332"/>
            </a:xfrm>
            <a:prstGeom prst="rect">
              <a:avLst/>
            </a:prstGeom>
            <a:solidFill>
              <a:schemeClr val="accent5"/>
            </a:solidFill>
          </p:spPr>
          <p:txBody>
            <a:bodyPr wrap="square" rtlCol="0">
              <a:spAutoFit/>
            </a:bodyPr>
            <a:lstStyle/>
            <a:p>
              <a:r>
                <a:rPr lang="en-US" b="1" dirty="0" smtClean="0">
                  <a:solidFill>
                    <a:schemeClr val="bg1"/>
                  </a:solidFill>
                </a:rPr>
                <a:t>Strategic Thinking </a:t>
              </a:r>
              <a:endParaRPr lang="en-US" b="1" dirty="0">
                <a:solidFill>
                  <a:schemeClr val="bg1"/>
                </a:solidFill>
              </a:endParaRPr>
            </a:p>
          </p:txBody>
        </p:sp>
      </p:grpSp>
    </p:spTree>
    <p:extLst>
      <p:ext uri="{BB962C8B-B14F-4D97-AF65-F5344CB8AC3E}">
        <p14:creationId xmlns:p14="http://schemas.microsoft.com/office/powerpoint/2010/main" val="45033413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nodeType="clickEffect">
                                  <p:stCondLst>
                                    <p:cond delay="0"/>
                                  </p:stCondLst>
                                  <p:childTnLst>
                                    <p:set>
                                      <p:cBhvr>
                                        <p:cTn id="6" dur="1" fill="hold">
                                          <p:stCondLst>
                                            <p:cond delay="0"/>
                                          </p:stCondLst>
                                        </p:cTn>
                                        <p:tgtEl>
                                          <p:spTgt spid="45"/>
                                        </p:tgtEl>
                                        <p:attrNameLst>
                                          <p:attrName>style.visibility</p:attrName>
                                        </p:attrNameLst>
                                      </p:cBhvr>
                                      <p:to>
                                        <p:strVal val="visible"/>
                                      </p:to>
                                    </p:set>
                                    <p:animEffect transition="in" filter="wipe(right)">
                                      <p:cBhvr>
                                        <p:cTn id="7" dur="500"/>
                                        <p:tgtEl>
                                          <p:spTgt spid="4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nodeType="clickEffect">
                                  <p:stCondLst>
                                    <p:cond delay="0"/>
                                  </p:stCondLst>
                                  <p:childTnLst>
                                    <p:set>
                                      <p:cBhvr>
                                        <p:cTn id="11" dur="1" fill="hold">
                                          <p:stCondLst>
                                            <p:cond delay="0"/>
                                          </p:stCondLst>
                                        </p:cTn>
                                        <p:tgtEl>
                                          <p:spTgt spid="46"/>
                                        </p:tgtEl>
                                        <p:attrNameLst>
                                          <p:attrName>style.visibility</p:attrName>
                                        </p:attrNameLst>
                                      </p:cBhvr>
                                      <p:to>
                                        <p:strVal val="visible"/>
                                      </p:to>
                                    </p:set>
                                    <p:animEffect transition="in" filter="wipe(right)">
                                      <p:cBhvr>
                                        <p:cTn id="12" dur="500"/>
                                        <p:tgtEl>
                                          <p:spTgt spid="4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nodeType="clickEffect">
                                  <p:stCondLst>
                                    <p:cond delay="0"/>
                                  </p:stCondLst>
                                  <p:childTnLst>
                                    <p:set>
                                      <p:cBhvr>
                                        <p:cTn id="16" dur="1" fill="hold">
                                          <p:stCondLst>
                                            <p:cond delay="0"/>
                                          </p:stCondLst>
                                        </p:cTn>
                                        <p:tgtEl>
                                          <p:spTgt spid="47"/>
                                        </p:tgtEl>
                                        <p:attrNameLst>
                                          <p:attrName>style.visibility</p:attrName>
                                        </p:attrNameLst>
                                      </p:cBhvr>
                                      <p:to>
                                        <p:strVal val="visible"/>
                                      </p:to>
                                    </p:set>
                                    <p:animEffect transition="in" filter="wipe(right)">
                                      <p:cBhvr>
                                        <p:cTn id="17" dur="500"/>
                                        <p:tgtEl>
                                          <p:spTgt spid="47"/>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2" fill="hold" nodeType="clickEffect">
                                  <p:stCondLst>
                                    <p:cond delay="0"/>
                                  </p:stCondLst>
                                  <p:childTnLst>
                                    <p:set>
                                      <p:cBhvr>
                                        <p:cTn id="21" dur="1" fill="hold">
                                          <p:stCondLst>
                                            <p:cond delay="0"/>
                                          </p:stCondLst>
                                        </p:cTn>
                                        <p:tgtEl>
                                          <p:spTgt spid="48"/>
                                        </p:tgtEl>
                                        <p:attrNameLst>
                                          <p:attrName>style.visibility</p:attrName>
                                        </p:attrNameLst>
                                      </p:cBhvr>
                                      <p:to>
                                        <p:strVal val="visible"/>
                                      </p:to>
                                    </p:set>
                                    <p:animEffect transition="in" filter="wipe(right)">
                                      <p:cBhvr>
                                        <p:cTn id="22" dur="500"/>
                                        <p:tgtEl>
                                          <p:spTgt spid="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33484"/>
            <a:ext cx="3622839" cy="958232"/>
          </a:xfrm>
        </p:spPr>
        <p:txBody>
          <a:bodyPr>
            <a:normAutofit fontScale="90000"/>
          </a:bodyPr>
          <a:lstStyle/>
          <a:p>
            <a:r>
              <a:rPr lang="en-US" sz="3200" b="0" dirty="0" smtClean="0">
                <a:solidFill>
                  <a:schemeClr val="tx2"/>
                </a:solidFill>
                <a:latin typeface="+mj-lt"/>
                <a:cs typeface="+mj-cs"/>
              </a:rPr>
              <a:t>Member Panel Survey</a:t>
            </a:r>
            <a:endParaRPr lang="en-US" sz="3200" b="0" dirty="0">
              <a:solidFill>
                <a:schemeClr val="tx2"/>
              </a:solidFill>
              <a:latin typeface="+mj-lt"/>
              <a:cs typeface="+mj-cs"/>
            </a:endParaRPr>
          </a:p>
        </p:txBody>
      </p:sp>
      <p:sp>
        <p:nvSpPr>
          <p:cNvPr id="8" name="Content Placeholder 2"/>
          <p:cNvSpPr>
            <a:spLocks noGrp="1"/>
          </p:cNvSpPr>
          <p:nvPr>
            <p:ph sz="quarter" idx="12"/>
          </p:nvPr>
        </p:nvSpPr>
        <p:spPr>
          <a:xfrm>
            <a:off x="628651" y="1456998"/>
            <a:ext cx="3848926" cy="4213225"/>
          </a:xfrm>
        </p:spPr>
        <p:txBody>
          <a:bodyPr>
            <a:normAutofit/>
          </a:bodyPr>
          <a:lstStyle/>
          <a:p>
            <a:pPr marL="0" indent="0">
              <a:buNone/>
            </a:pPr>
            <a:r>
              <a:rPr lang="en-US" dirty="0" smtClean="0"/>
              <a:t>In addition, results from four questions posed to the member panel are shown side by side with the common threads.  </a:t>
            </a:r>
          </a:p>
          <a:p>
            <a:endParaRPr lang="en-US" dirty="0"/>
          </a:p>
        </p:txBody>
      </p:sp>
      <p:grpSp>
        <p:nvGrpSpPr>
          <p:cNvPr id="23" name="Group 22"/>
          <p:cNvGrpSpPr/>
          <p:nvPr/>
        </p:nvGrpSpPr>
        <p:grpSpPr>
          <a:xfrm>
            <a:off x="4747847" y="1456998"/>
            <a:ext cx="3871097" cy="3882497"/>
            <a:chOff x="4190941" y="1774248"/>
            <a:chExt cx="3871097" cy="3882497"/>
          </a:xfrm>
        </p:grpSpPr>
        <p:sp>
          <p:nvSpPr>
            <p:cNvPr id="24" name="Freeform 5"/>
            <p:cNvSpPr>
              <a:spLocks/>
            </p:cNvSpPr>
            <p:nvPr/>
          </p:nvSpPr>
          <p:spPr bwMode="auto">
            <a:xfrm>
              <a:off x="4190941" y="1774248"/>
              <a:ext cx="3871097" cy="1558536"/>
            </a:xfrm>
            <a:custGeom>
              <a:avLst/>
              <a:gdLst>
                <a:gd name="T0" fmla="*/ 618 w 773"/>
                <a:gd name="T1" fmla="*/ 0 h 311"/>
                <a:gd name="T2" fmla="*/ 773 w 773"/>
                <a:gd name="T3" fmla="*/ 155 h 311"/>
                <a:gd name="T4" fmla="*/ 618 w 773"/>
                <a:gd name="T5" fmla="*/ 311 h 311"/>
                <a:gd name="T6" fmla="*/ 510 w 773"/>
                <a:gd name="T7" fmla="*/ 268 h 311"/>
                <a:gd name="T8" fmla="*/ 506 w 773"/>
                <a:gd name="T9" fmla="*/ 268 h 311"/>
                <a:gd name="T10" fmla="*/ 386 w 773"/>
                <a:gd name="T11" fmla="*/ 211 h 311"/>
                <a:gd name="T12" fmla="*/ 265 w 773"/>
                <a:gd name="T13" fmla="*/ 268 h 311"/>
                <a:gd name="T14" fmla="*/ 263 w 773"/>
                <a:gd name="T15" fmla="*/ 268 h 311"/>
                <a:gd name="T16" fmla="*/ 155 w 773"/>
                <a:gd name="T17" fmla="*/ 311 h 311"/>
                <a:gd name="T18" fmla="*/ 0 w 773"/>
                <a:gd name="T19" fmla="*/ 155 h 311"/>
                <a:gd name="T20" fmla="*/ 155 w 773"/>
                <a:gd name="T21" fmla="*/ 0 h 311"/>
                <a:gd name="T22" fmla="*/ 260 w 773"/>
                <a:gd name="T23" fmla="*/ 40 h 311"/>
                <a:gd name="T24" fmla="*/ 262 w 773"/>
                <a:gd name="T25" fmla="*/ 40 h 311"/>
                <a:gd name="T26" fmla="*/ 386 w 773"/>
                <a:gd name="T27" fmla="*/ 102 h 311"/>
                <a:gd name="T28" fmla="*/ 510 w 773"/>
                <a:gd name="T29" fmla="*/ 40 h 311"/>
                <a:gd name="T30" fmla="*/ 513 w 773"/>
                <a:gd name="T31" fmla="*/ 40 h 311"/>
                <a:gd name="T32" fmla="*/ 618 w 773"/>
                <a:gd name="T33" fmla="*/ 0 h 3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73" h="311">
                  <a:moveTo>
                    <a:pt x="618" y="0"/>
                  </a:moveTo>
                  <a:cubicBezTo>
                    <a:pt x="704" y="0"/>
                    <a:pt x="773" y="69"/>
                    <a:pt x="773" y="155"/>
                  </a:cubicBezTo>
                  <a:cubicBezTo>
                    <a:pt x="773" y="241"/>
                    <a:pt x="704" y="311"/>
                    <a:pt x="618" y="311"/>
                  </a:cubicBezTo>
                  <a:cubicBezTo>
                    <a:pt x="576" y="311"/>
                    <a:pt x="538" y="295"/>
                    <a:pt x="510" y="268"/>
                  </a:cubicBezTo>
                  <a:cubicBezTo>
                    <a:pt x="506" y="268"/>
                    <a:pt x="506" y="268"/>
                    <a:pt x="506" y="268"/>
                  </a:cubicBezTo>
                  <a:cubicBezTo>
                    <a:pt x="478" y="233"/>
                    <a:pt x="434" y="211"/>
                    <a:pt x="386" y="211"/>
                  </a:cubicBezTo>
                  <a:cubicBezTo>
                    <a:pt x="337" y="211"/>
                    <a:pt x="294" y="233"/>
                    <a:pt x="265" y="268"/>
                  </a:cubicBezTo>
                  <a:cubicBezTo>
                    <a:pt x="263" y="268"/>
                    <a:pt x="263" y="268"/>
                    <a:pt x="263" y="268"/>
                  </a:cubicBezTo>
                  <a:cubicBezTo>
                    <a:pt x="235" y="295"/>
                    <a:pt x="197" y="311"/>
                    <a:pt x="155" y="311"/>
                  </a:cubicBezTo>
                  <a:cubicBezTo>
                    <a:pt x="69" y="311"/>
                    <a:pt x="0" y="241"/>
                    <a:pt x="0" y="155"/>
                  </a:cubicBezTo>
                  <a:cubicBezTo>
                    <a:pt x="0" y="69"/>
                    <a:pt x="69" y="0"/>
                    <a:pt x="155" y="0"/>
                  </a:cubicBezTo>
                  <a:cubicBezTo>
                    <a:pt x="196" y="0"/>
                    <a:pt x="233" y="15"/>
                    <a:pt x="260" y="40"/>
                  </a:cubicBezTo>
                  <a:cubicBezTo>
                    <a:pt x="262" y="40"/>
                    <a:pt x="262" y="40"/>
                    <a:pt x="262" y="40"/>
                  </a:cubicBezTo>
                  <a:cubicBezTo>
                    <a:pt x="290" y="78"/>
                    <a:pt x="335" y="102"/>
                    <a:pt x="386" y="102"/>
                  </a:cubicBezTo>
                  <a:cubicBezTo>
                    <a:pt x="436" y="102"/>
                    <a:pt x="481" y="78"/>
                    <a:pt x="510" y="40"/>
                  </a:cubicBezTo>
                  <a:cubicBezTo>
                    <a:pt x="513" y="40"/>
                    <a:pt x="513" y="40"/>
                    <a:pt x="513" y="40"/>
                  </a:cubicBezTo>
                  <a:cubicBezTo>
                    <a:pt x="540" y="15"/>
                    <a:pt x="577" y="0"/>
                    <a:pt x="618" y="0"/>
                  </a:cubicBezTo>
                  <a:close/>
                </a:path>
              </a:pathLst>
            </a:custGeom>
            <a:solidFill>
              <a:srgbClr val="024D7C">
                <a:alpha val="69804"/>
              </a:srgbClr>
            </a:solidFill>
            <a:ln w="9525"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25" name="Freeform 8"/>
            <p:cNvSpPr>
              <a:spLocks/>
            </p:cNvSpPr>
            <p:nvPr/>
          </p:nvSpPr>
          <p:spPr bwMode="auto">
            <a:xfrm>
              <a:off x="4190941" y="4098209"/>
              <a:ext cx="3871097" cy="1558536"/>
            </a:xfrm>
            <a:custGeom>
              <a:avLst/>
              <a:gdLst>
                <a:gd name="T0" fmla="*/ 618 w 773"/>
                <a:gd name="T1" fmla="*/ 0 h 311"/>
                <a:gd name="T2" fmla="*/ 773 w 773"/>
                <a:gd name="T3" fmla="*/ 155 h 311"/>
                <a:gd name="T4" fmla="*/ 618 w 773"/>
                <a:gd name="T5" fmla="*/ 311 h 311"/>
                <a:gd name="T6" fmla="*/ 510 w 773"/>
                <a:gd name="T7" fmla="*/ 268 h 311"/>
                <a:gd name="T8" fmla="*/ 506 w 773"/>
                <a:gd name="T9" fmla="*/ 268 h 311"/>
                <a:gd name="T10" fmla="*/ 386 w 773"/>
                <a:gd name="T11" fmla="*/ 211 h 311"/>
                <a:gd name="T12" fmla="*/ 265 w 773"/>
                <a:gd name="T13" fmla="*/ 268 h 311"/>
                <a:gd name="T14" fmla="*/ 263 w 773"/>
                <a:gd name="T15" fmla="*/ 268 h 311"/>
                <a:gd name="T16" fmla="*/ 155 w 773"/>
                <a:gd name="T17" fmla="*/ 311 h 311"/>
                <a:gd name="T18" fmla="*/ 0 w 773"/>
                <a:gd name="T19" fmla="*/ 155 h 311"/>
                <a:gd name="T20" fmla="*/ 155 w 773"/>
                <a:gd name="T21" fmla="*/ 0 h 311"/>
                <a:gd name="T22" fmla="*/ 260 w 773"/>
                <a:gd name="T23" fmla="*/ 40 h 311"/>
                <a:gd name="T24" fmla="*/ 262 w 773"/>
                <a:gd name="T25" fmla="*/ 40 h 311"/>
                <a:gd name="T26" fmla="*/ 386 w 773"/>
                <a:gd name="T27" fmla="*/ 102 h 311"/>
                <a:gd name="T28" fmla="*/ 510 w 773"/>
                <a:gd name="T29" fmla="*/ 40 h 311"/>
                <a:gd name="T30" fmla="*/ 513 w 773"/>
                <a:gd name="T31" fmla="*/ 40 h 311"/>
                <a:gd name="T32" fmla="*/ 618 w 773"/>
                <a:gd name="T33" fmla="*/ 0 h 3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73" h="311">
                  <a:moveTo>
                    <a:pt x="618" y="0"/>
                  </a:moveTo>
                  <a:cubicBezTo>
                    <a:pt x="704" y="0"/>
                    <a:pt x="773" y="69"/>
                    <a:pt x="773" y="155"/>
                  </a:cubicBezTo>
                  <a:cubicBezTo>
                    <a:pt x="773" y="241"/>
                    <a:pt x="704" y="311"/>
                    <a:pt x="618" y="311"/>
                  </a:cubicBezTo>
                  <a:cubicBezTo>
                    <a:pt x="576" y="311"/>
                    <a:pt x="538" y="295"/>
                    <a:pt x="510" y="268"/>
                  </a:cubicBezTo>
                  <a:cubicBezTo>
                    <a:pt x="506" y="268"/>
                    <a:pt x="506" y="268"/>
                    <a:pt x="506" y="268"/>
                  </a:cubicBezTo>
                  <a:cubicBezTo>
                    <a:pt x="478" y="233"/>
                    <a:pt x="434" y="211"/>
                    <a:pt x="386" y="211"/>
                  </a:cubicBezTo>
                  <a:cubicBezTo>
                    <a:pt x="337" y="211"/>
                    <a:pt x="294" y="233"/>
                    <a:pt x="265" y="268"/>
                  </a:cubicBezTo>
                  <a:cubicBezTo>
                    <a:pt x="263" y="268"/>
                    <a:pt x="263" y="268"/>
                    <a:pt x="263" y="268"/>
                  </a:cubicBezTo>
                  <a:cubicBezTo>
                    <a:pt x="235" y="295"/>
                    <a:pt x="197" y="311"/>
                    <a:pt x="155" y="311"/>
                  </a:cubicBezTo>
                  <a:cubicBezTo>
                    <a:pt x="69" y="311"/>
                    <a:pt x="0" y="241"/>
                    <a:pt x="0" y="155"/>
                  </a:cubicBezTo>
                  <a:cubicBezTo>
                    <a:pt x="0" y="69"/>
                    <a:pt x="69" y="0"/>
                    <a:pt x="155" y="0"/>
                  </a:cubicBezTo>
                  <a:cubicBezTo>
                    <a:pt x="196" y="0"/>
                    <a:pt x="233" y="15"/>
                    <a:pt x="260" y="40"/>
                  </a:cubicBezTo>
                  <a:cubicBezTo>
                    <a:pt x="262" y="40"/>
                    <a:pt x="262" y="40"/>
                    <a:pt x="262" y="40"/>
                  </a:cubicBezTo>
                  <a:cubicBezTo>
                    <a:pt x="290" y="78"/>
                    <a:pt x="335" y="102"/>
                    <a:pt x="386" y="102"/>
                  </a:cubicBezTo>
                  <a:cubicBezTo>
                    <a:pt x="436" y="102"/>
                    <a:pt x="481" y="78"/>
                    <a:pt x="510" y="40"/>
                  </a:cubicBezTo>
                  <a:cubicBezTo>
                    <a:pt x="513" y="40"/>
                    <a:pt x="513" y="40"/>
                    <a:pt x="513" y="40"/>
                  </a:cubicBezTo>
                  <a:cubicBezTo>
                    <a:pt x="540" y="15"/>
                    <a:pt x="577" y="0"/>
                    <a:pt x="618" y="0"/>
                  </a:cubicBezTo>
                  <a:close/>
                </a:path>
              </a:pathLst>
            </a:custGeom>
            <a:solidFill>
              <a:srgbClr val="024D7C">
                <a:alpha val="69804"/>
              </a:srgbClr>
            </a:solidFill>
            <a:ln w="9525"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26" name="Freeform 11"/>
            <p:cNvSpPr>
              <a:spLocks/>
            </p:cNvSpPr>
            <p:nvPr/>
          </p:nvSpPr>
          <p:spPr bwMode="auto">
            <a:xfrm>
              <a:off x="6498616" y="1774248"/>
              <a:ext cx="1558536" cy="3877610"/>
            </a:xfrm>
            <a:custGeom>
              <a:avLst/>
              <a:gdLst>
                <a:gd name="T0" fmla="*/ 0 w 311"/>
                <a:gd name="T1" fmla="*/ 156 h 774"/>
                <a:gd name="T2" fmla="*/ 156 w 311"/>
                <a:gd name="T3" fmla="*/ 0 h 774"/>
                <a:gd name="T4" fmla="*/ 311 w 311"/>
                <a:gd name="T5" fmla="*/ 156 h 774"/>
                <a:gd name="T6" fmla="*/ 268 w 311"/>
                <a:gd name="T7" fmla="*/ 264 h 774"/>
                <a:gd name="T8" fmla="*/ 268 w 311"/>
                <a:gd name="T9" fmla="*/ 267 h 774"/>
                <a:gd name="T10" fmla="*/ 211 w 311"/>
                <a:gd name="T11" fmla="*/ 388 h 774"/>
                <a:gd name="T12" fmla="*/ 268 w 311"/>
                <a:gd name="T13" fmla="*/ 509 h 774"/>
                <a:gd name="T14" fmla="*/ 268 w 311"/>
                <a:gd name="T15" fmla="*/ 511 h 774"/>
                <a:gd name="T16" fmla="*/ 311 w 311"/>
                <a:gd name="T17" fmla="*/ 619 h 774"/>
                <a:gd name="T18" fmla="*/ 156 w 311"/>
                <a:gd name="T19" fmla="*/ 774 h 774"/>
                <a:gd name="T20" fmla="*/ 0 w 311"/>
                <a:gd name="T21" fmla="*/ 619 h 774"/>
                <a:gd name="T22" fmla="*/ 41 w 311"/>
                <a:gd name="T23" fmla="*/ 514 h 774"/>
                <a:gd name="T24" fmla="*/ 41 w 311"/>
                <a:gd name="T25" fmla="*/ 512 h 774"/>
                <a:gd name="T26" fmla="*/ 102 w 311"/>
                <a:gd name="T27" fmla="*/ 388 h 774"/>
                <a:gd name="T28" fmla="*/ 41 w 311"/>
                <a:gd name="T29" fmla="*/ 264 h 774"/>
                <a:gd name="T30" fmla="*/ 41 w 311"/>
                <a:gd name="T31" fmla="*/ 261 h 774"/>
                <a:gd name="T32" fmla="*/ 0 w 311"/>
                <a:gd name="T33" fmla="*/ 156 h 7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11" h="774">
                  <a:moveTo>
                    <a:pt x="0" y="156"/>
                  </a:moveTo>
                  <a:cubicBezTo>
                    <a:pt x="0" y="70"/>
                    <a:pt x="70" y="0"/>
                    <a:pt x="156" y="0"/>
                  </a:cubicBezTo>
                  <a:cubicBezTo>
                    <a:pt x="241" y="0"/>
                    <a:pt x="311" y="70"/>
                    <a:pt x="311" y="156"/>
                  </a:cubicBezTo>
                  <a:cubicBezTo>
                    <a:pt x="311" y="198"/>
                    <a:pt x="295" y="236"/>
                    <a:pt x="268" y="264"/>
                  </a:cubicBezTo>
                  <a:cubicBezTo>
                    <a:pt x="268" y="267"/>
                    <a:pt x="268" y="267"/>
                    <a:pt x="268" y="267"/>
                  </a:cubicBezTo>
                  <a:cubicBezTo>
                    <a:pt x="233" y="296"/>
                    <a:pt x="211" y="339"/>
                    <a:pt x="211" y="388"/>
                  </a:cubicBezTo>
                  <a:cubicBezTo>
                    <a:pt x="211" y="437"/>
                    <a:pt x="233" y="480"/>
                    <a:pt x="268" y="509"/>
                  </a:cubicBezTo>
                  <a:cubicBezTo>
                    <a:pt x="268" y="511"/>
                    <a:pt x="268" y="511"/>
                    <a:pt x="268" y="511"/>
                  </a:cubicBezTo>
                  <a:cubicBezTo>
                    <a:pt x="295" y="539"/>
                    <a:pt x="311" y="577"/>
                    <a:pt x="311" y="619"/>
                  </a:cubicBezTo>
                  <a:cubicBezTo>
                    <a:pt x="311" y="705"/>
                    <a:pt x="241" y="774"/>
                    <a:pt x="156" y="774"/>
                  </a:cubicBezTo>
                  <a:cubicBezTo>
                    <a:pt x="70" y="774"/>
                    <a:pt x="0" y="705"/>
                    <a:pt x="0" y="619"/>
                  </a:cubicBezTo>
                  <a:cubicBezTo>
                    <a:pt x="0" y="578"/>
                    <a:pt x="15" y="541"/>
                    <a:pt x="41" y="514"/>
                  </a:cubicBezTo>
                  <a:cubicBezTo>
                    <a:pt x="41" y="512"/>
                    <a:pt x="41" y="512"/>
                    <a:pt x="41" y="512"/>
                  </a:cubicBezTo>
                  <a:cubicBezTo>
                    <a:pt x="78" y="483"/>
                    <a:pt x="102" y="439"/>
                    <a:pt x="102" y="388"/>
                  </a:cubicBezTo>
                  <a:cubicBezTo>
                    <a:pt x="102" y="338"/>
                    <a:pt x="78" y="293"/>
                    <a:pt x="41" y="264"/>
                  </a:cubicBezTo>
                  <a:cubicBezTo>
                    <a:pt x="41" y="261"/>
                    <a:pt x="41" y="261"/>
                    <a:pt x="41" y="261"/>
                  </a:cubicBezTo>
                  <a:cubicBezTo>
                    <a:pt x="15" y="233"/>
                    <a:pt x="0" y="197"/>
                    <a:pt x="0" y="156"/>
                  </a:cubicBezTo>
                  <a:close/>
                </a:path>
              </a:pathLst>
            </a:custGeom>
            <a:solidFill>
              <a:srgbClr val="024D7C"/>
            </a:solidFill>
            <a:ln w="9525"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27" name="Freeform 12"/>
            <p:cNvSpPr>
              <a:spLocks/>
            </p:cNvSpPr>
            <p:nvPr/>
          </p:nvSpPr>
          <p:spPr bwMode="auto">
            <a:xfrm>
              <a:off x="4190941" y="1774248"/>
              <a:ext cx="1556907" cy="3877610"/>
            </a:xfrm>
            <a:custGeom>
              <a:avLst/>
              <a:gdLst>
                <a:gd name="T0" fmla="*/ 0 w 311"/>
                <a:gd name="T1" fmla="*/ 156 h 774"/>
                <a:gd name="T2" fmla="*/ 155 w 311"/>
                <a:gd name="T3" fmla="*/ 0 h 774"/>
                <a:gd name="T4" fmla="*/ 311 w 311"/>
                <a:gd name="T5" fmla="*/ 156 h 774"/>
                <a:gd name="T6" fmla="*/ 268 w 311"/>
                <a:gd name="T7" fmla="*/ 264 h 774"/>
                <a:gd name="T8" fmla="*/ 268 w 311"/>
                <a:gd name="T9" fmla="*/ 267 h 774"/>
                <a:gd name="T10" fmla="*/ 210 w 311"/>
                <a:gd name="T11" fmla="*/ 388 h 774"/>
                <a:gd name="T12" fmla="*/ 268 w 311"/>
                <a:gd name="T13" fmla="*/ 509 h 774"/>
                <a:gd name="T14" fmla="*/ 268 w 311"/>
                <a:gd name="T15" fmla="*/ 511 h 774"/>
                <a:gd name="T16" fmla="*/ 311 w 311"/>
                <a:gd name="T17" fmla="*/ 619 h 774"/>
                <a:gd name="T18" fmla="*/ 155 w 311"/>
                <a:gd name="T19" fmla="*/ 774 h 774"/>
                <a:gd name="T20" fmla="*/ 0 w 311"/>
                <a:gd name="T21" fmla="*/ 619 h 774"/>
                <a:gd name="T22" fmla="*/ 40 w 311"/>
                <a:gd name="T23" fmla="*/ 514 h 774"/>
                <a:gd name="T24" fmla="*/ 40 w 311"/>
                <a:gd name="T25" fmla="*/ 512 h 774"/>
                <a:gd name="T26" fmla="*/ 102 w 311"/>
                <a:gd name="T27" fmla="*/ 388 h 774"/>
                <a:gd name="T28" fmla="*/ 40 w 311"/>
                <a:gd name="T29" fmla="*/ 264 h 774"/>
                <a:gd name="T30" fmla="*/ 40 w 311"/>
                <a:gd name="T31" fmla="*/ 261 h 774"/>
                <a:gd name="T32" fmla="*/ 0 w 311"/>
                <a:gd name="T33" fmla="*/ 156 h 7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11" h="774">
                  <a:moveTo>
                    <a:pt x="0" y="156"/>
                  </a:moveTo>
                  <a:cubicBezTo>
                    <a:pt x="0" y="70"/>
                    <a:pt x="69" y="0"/>
                    <a:pt x="155" y="0"/>
                  </a:cubicBezTo>
                  <a:cubicBezTo>
                    <a:pt x="241" y="0"/>
                    <a:pt x="311" y="70"/>
                    <a:pt x="311" y="156"/>
                  </a:cubicBezTo>
                  <a:cubicBezTo>
                    <a:pt x="311" y="198"/>
                    <a:pt x="294" y="236"/>
                    <a:pt x="268" y="264"/>
                  </a:cubicBezTo>
                  <a:cubicBezTo>
                    <a:pt x="268" y="267"/>
                    <a:pt x="268" y="267"/>
                    <a:pt x="268" y="267"/>
                  </a:cubicBezTo>
                  <a:cubicBezTo>
                    <a:pt x="233" y="296"/>
                    <a:pt x="210" y="339"/>
                    <a:pt x="210" y="388"/>
                  </a:cubicBezTo>
                  <a:cubicBezTo>
                    <a:pt x="210" y="437"/>
                    <a:pt x="233" y="480"/>
                    <a:pt x="268" y="509"/>
                  </a:cubicBezTo>
                  <a:cubicBezTo>
                    <a:pt x="268" y="511"/>
                    <a:pt x="268" y="511"/>
                    <a:pt x="268" y="511"/>
                  </a:cubicBezTo>
                  <a:cubicBezTo>
                    <a:pt x="294" y="539"/>
                    <a:pt x="311" y="577"/>
                    <a:pt x="311" y="619"/>
                  </a:cubicBezTo>
                  <a:cubicBezTo>
                    <a:pt x="311" y="705"/>
                    <a:pt x="241" y="774"/>
                    <a:pt x="155" y="774"/>
                  </a:cubicBezTo>
                  <a:cubicBezTo>
                    <a:pt x="69" y="774"/>
                    <a:pt x="0" y="705"/>
                    <a:pt x="0" y="619"/>
                  </a:cubicBezTo>
                  <a:cubicBezTo>
                    <a:pt x="0" y="578"/>
                    <a:pt x="15" y="541"/>
                    <a:pt x="40" y="514"/>
                  </a:cubicBezTo>
                  <a:cubicBezTo>
                    <a:pt x="40" y="512"/>
                    <a:pt x="40" y="512"/>
                    <a:pt x="40" y="512"/>
                  </a:cubicBezTo>
                  <a:cubicBezTo>
                    <a:pt x="78" y="483"/>
                    <a:pt x="102" y="439"/>
                    <a:pt x="102" y="388"/>
                  </a:cubicBezTo>
                  <a:cubicBezTo>
                    <a:pt x="102" y="338"/>
                    <a:pt x="78" y="293"/>
                    <a:pt x="40" y="264"/>
                  </a:cubicBezTo>
                  <a:cubicBezTo>
                    <a:pt x="40" y="261"/>
                    <a:pt x="40" y="261"/>
                    <a:pt x="40" y="261"/>
                  </a:cubicBezTo>
                  <a:cubicBezTo>
                    <a:pt x="15" y="233"/>
                    <a:pt x="0" y="197"/>
                    <a:pt x="0" y="156"/>
                  </a:cubicBezTo>
                  <a:close/>
                </a:path>
              </a:pathLst>
            </a:custGeom>
            <a:solidFill>
              <a:schemeClr val="accent1"/>
            </a:solidFill>
            <a:ln w="9525"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28" name="Oval 10">
              <a:hlinkClick r:id="rId3" action="ppaction://hlinksldjump" tooltip="Member survey panelists were asked “Which of the following do you feel represent the most important opportunities for the actuarial profession?” They were able to select up to 4 opportunities from a list of 13."/>
            </p:cNvPr>
            <p:cNvSpPr>
              <a:spLocks noChangeArrowheads="1"/>
            </p:cNvSpPr>
            <p:nvPr/>
          </p:nvSpPr>
          <p:spPr bwMode="auto">
            <a:xfrm>
              <a:off x="4296798" y="4204066"/>
              <a:ext cx="1346822" cy="1346822"/>
            </a:xfrm>
            <a:prstGeom prst="ellipse">
              <a:avLst/>
            </a:prstGeom>
            <a:solidFill>
              <a:schemeClr val="accent3"/>
            </a:solidFill>
            <a:ln w="9525" cap="flat">
              <a:noFill/>
              <a:prstDash val="solid"/>
              <a:miter lim="800000"/>
              <a:headEnd/>
              <a:tailEnd/>
            </a:ln>
          </p:spPr>
          <p:txBody>
            <a:bodyPr vert="horz" wrap="none" lIns="91440" tIns="45720" rIns="91440" bIns="45720" numCol="1" anchor="ctr" anchorCtr="1" compatLnSpc="1">
              <a:prstTxWarp prst="textNoShape">
                <a:avLst/>
              </a:prstTxWarp>
              <a:noAutofit/>
            </a:bodyPr>
            <a:lstStyle/>
            <a:p>
              <a:pPr algn="ctr"/>
              <a:r>
                <a:rPr lang="en-US" dirty="0" smtClean="0">
                  <a:solidFill>
                    <a:schemeClr val="bg1"/>
                  </a:solidFill>
                </a:rPr>
                <a:t>Opportunities</a:t>
              </a:r>
              <a:endParaRPr lang="en-US" dirty="0">
                <a:solidFill>
                  <a:schemeClr val="bg1"/>
                </a:solidFill>
              </a:endParaRPr>
            </a:p>
          </p:txBody>
        </p:sp>
        <p:sp>
          <p:nvSpPr>
            <p:cNvPr id="29" name="Oval 7">
              <a:hlinkClick r:id="rId3" action="ppaction://hlinksldjump" tooltip="Member survey panelists were asked “Thinking of the trends that are driving the actuarial profession today, which of the following are most important?”  They were able to select up to 5 trends from a list of 16."/>
            </p:cNvPr>
            <p:cNvSpPr>
              <a:spLocks noChangeArrowheads="1"/>
            </p:cNvSpPr>
            <p:nvPr/>
          </p:nvSpPr>
          <p:spPr bwMode="auto">
            <a:xfrm>
              <a:off x="4296798" y="1880106"/>
              <a:ext cx="1346822" cy="1346822"/>
            </a:xfrm>
            <a:prstGeom prst="ellipse">
              <a:avLst/>
            </a:prstGeom>
            <a:solidFill>
              <a:schemeClr val="accent2"/>
            </a:solidFill>
            <a:ln w="9525" cap="flat">
              <a:noFill/>
              <a:prstDash val="solid"/>
              <a:miter lim="800000"/>
              <a:headEnd/>
              <a:tailEnd/>
            </a:ln>
          </p:spPr>
          <p:txBody>
            <a:bodyPr vert="horz" wrap="none" lIns="91440" tIns="45720" rIns="91440" bIns="45720" numCol="1" anchor="ctr" anchorCtr="1" compatLnSpc="1">
              <a:prstTxWarp prst="textNoShape">
                <a:avLst/>
              </a:prstTxWarp>
              <a:noAutofit/>
            </a:bodyPr>
            <a:lstStyle/>
            <a:p>
              <a:pPr algn="ctr"/>
              <a:r>
                <a:rPr lang="en-US" dirty="0" smtClean="0"/>
                <a:t>Trends</a:t>
              </a:r>
              <a:endParaRPr lang="en-US" dirty="0"/>
            </a:p>
          </p:txBody>
        </p:sp>
        <p:sp>
          <p:nvSpPr>
            <p:cNvPr id="30" name="Oval 9">
              <a:hlinkClick r:id="rId3" action="ppaction://hlinksldjump" tooltip="“Which of the following do you believe reflect the actuarial profession’s greatest weakness(s)?”  They were able to select up to 3 weaknesses from a list of 8. "/>
            </p:cNvPr>
            <p:cNvSpPr>
              <a:spLocks noChangeArrowheads="1"/>
            </p:cNvSpPr>
            <p:nvPr/>
          </p:nvSpPr>
          <p:spPr bwMode="auto">
            <a:xfrm>
              <a:off x="6619130" y="4204066"/>
              <a:ext cx="1346822" cy="1346822"/>
            </a:xfrm>
            <a:prstGeom prst="ellipse">
              <a:avLst/>
            </a:prstGeom>
            <a:solidFill>
              <a:srgbClr val="E27F26"/>
            </a:solidFill>
            <a:ln w="9525" cap="flat">
              <a:noFill/>
              <a:prstDash val="solid"/>
              <a:miter lim="800000"/>
              <a:headEnd/>
              <a:tailEnd/>
            </a:ln>
          </p:spPr>
          <p:txBody>
            <a:bodyPr vert="horz" wrap="none" lIns="91440" tIns="45720" rIns="91440" bIns="45720" numCol="1" anchor="ctr" anchorCtr="1" compatLnSpc="1">
              <a:prstTxWarp prst="textNoShape">
                <a:avLst/>
              </a:prstTxWarp>
              <a:noAutofit/>
            </a:bodyPr>
            <a:lstStyle/>
            <a:p>
              <a:pPr algn="ctr"/>
              <a:r>
                <a:rPr lang="en-US" dirty="0" smtClean="0">
                  <a:solidFill>
                    <a:schemeClr val="bg1"/>
                  </a:solidFill>
                </a:rPr>
                <a:t>Weaknesses</a:t>
              </a:r>
              <a:endParaRPr lang="en-US" dirty="0">
                <a:solidFill>
                  <a:schemeClr val="bg1"/>
                </a:solidFill>
              </a:endParaRPr>
            </a:p>
          </p:txBody>
        </p:sp>
        <p:sp>
          <p:nvSpPr>
            <p:cNvPr id="31" name="Oval 6">
              <a:hlinkClick r:id="rId3" action="ppaction://hlinksldjump" tooltip="Member survey panelists were asked “Which of the following do you believe reflect the actuarial profession’s greatest strength(s)?”  They were able to select up to 3 strengths from a list of 10. "/>
            </p:cNvPr>
            <p:cNvSpPr>
              <a:spLocks noChangeArrowheads="1"/>
            </p:cNvSpPr>
            <p:nvPr/>
          </p:nvSpPr>
          <p:spPr bwMode="auto">
            <a:xfrm>
              <a:off x="6619130" y="1880106"/>
              <a:ext cx="1346822" cy="1346822"/>
            </a:xfrm>
            <a:prstGeom prst="ellipse">
              <a:avLst/>
            </a:prstGeom>
            <a:solidFill>
              <a:schemeClr val="accent5"/>
            </a:solidFill>
            <a:ln w="9525" cap="flat">
              <a:noFill/>
              <a:prstDash val="solid"/>
              <a:miter lim="800000"/>
              <a:headEnd/>
              <a:tailEnd/>
            </a:ln>
          </p:spPr>
          <p:txBody>
            <a:bodyPr vert="horz" wrap="none" lIns="91440" tIns="45720" rIns="91440" bIns="45720" numCol="1" anchor="ctr" anchorCtr="1" compatLnSpc="1">
              <a:prstTxWarp prst="textNoShape">
                <a:avLst/>
              </a:prstTxWarp>
              <a:noAutofit/>
            </a:bodyPr>
            <a:lstStyle/>
            <a:p>
              <a:pPr algn="ctr"/>
              <a:r>
                <a:rPr lang="en-US" dirty="0" smtClean="0"/>
                <a:t>Strengths</a:t>
              </a:r>
              <a:endParaRPr lang="en-US" dirty="0"/>
            </a:p>
          </p:txBody>
        </p:sp>
      </p:grpSp>
      <p:grpSp>
        <p:nvGrpSpPr>
          <p:cNvPr id="13" name="Group 12"/>
          <p:cNvGrpSpPr/>
          <p:nvPr/>
        </p:nvGrpSpPr>
        <p:grpSpPr>
          <a:xfrm>
            <a:off x="4389996" y="635024"/>
            <a:ext cx="1850147" cy="2299229"/>
            <a:chOff x="4389996" y="799255"/>
            <a:chExt cx="1850147" cy="2299229"/>
          </a:xfrm>
        </p:grpSpPr>
        <p:sp>
          <p:nvSpPr>
            <p:cNvPr id="7" name="Round Single Corner Rectangle 6"/>
            <p:cNvSpPr/>
            <p:nvPr/>
          </p:nvSpPr>
          <p:spPr>
            <a:xfrm rot="10800000" flipH="1">
              <a:off x="4389996" y="799255"/>
              <a:ext cx="1850147" cy="2299229"/>
            </a:xfrm>
            <a:prstGeom prst="round1Rect">
              <a:avLst>
                <a:gd name="adj" fmla="val 43072"/>
              </a:avLst>
            </a:prstGeom>
            <a:solidFill>
              <a:srgbClr val="77C4D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TextBox 8"/>
            <p:cNvSpPr txBox="1"/>
            <p:nvPr/>
          </p:nvSpPr>
          <p:spPr>
            <a:xfrm>
              <a:off x="4389996" y="930641"/>
              <a:ext cx="1806358" cy="1938992"/>
            </a:xfrm>
            <a:prstGeom prst="rect">
              <a:avLst/>
            </a:prstGeom>
            <a:noFill/>
          </p:spPr>
          <p:txBody>
            <a:bodyPr wrap="square" rtlCol="0">
              <a:spAutoFit/>
            </a:bodyPr>
            <a:lstStyle/>
            <a:p>
              <a:r>
                <a:rPr lang="en-US" sz="1200" b="1" dirty="0">
                  <a:solidFill>
                    <a:schemeClr val="accent1"/>
                  </a:solidFill>
                </a:rPr>
                <a:t>Member survey panelists were asked “Thinking of the </a:t>
              </a:r>
              <a:r>
                <a:rPr lang="en-US" sz="1200" b="1" dirty="0" smtClean="0">
                  <a:solidFill>
                    <a:schemeClr val="accent1"/>
                  </a:solidFill>
                </a:rPr>
                <a:t>TRENDS that </a:t>
              </a:r>
              <a:r>
                <a:rPr lang="en-US" sz="1200" b="1" dirty="0">
                  <a:solidFill>
                    <a:schemeClr val="accent1"/>
                  </a:solidFill>
                </a:rPr>
                <a:t>are driving the actuarial profession today, which of the following are most important</a:t>
              </a:r>
              <a:r>
                <a:rPr lang="en-US" sz="1200" b="1" dirty="0" smtClean="0">
                  <a:solidFill>
                    <a:schemeClr val="accent1"/>
                  </a:solidFill>
                </a:rPr>
                <a:t>?” They were able to select up to 5 TRENDS from a list of </a:t>
              </a:r>
              <a:r>
                <a:rPr lang="en-US" sz="1200" b="1" dirty="0" smtClean="0">
                  <a:solidFill>
                    <a:schemeClr val="accent1"/>
                  </a:solidFill>
                </a:rPr>
                <a:t>16.</a:t>
              </a:r>
              <a:endParaRPr lang="en-US" sz="1200" b="1" dirty="0" smtClean="0">
                <a:solidFill>
                  <a:schemeClr val="accent1"/>
                </a:solidFill>
              </a:endParaRPr>
            </a:p>
            <a:p>
              <a:endParaRPr lang="en-US" sz="1200" b="1" dirty="0">
                <a:solidFill>
                  <a:schemeClr val="accent1"/>
                </a:solidFill>
              </a:endParaRPr>
            </a:p>
          </p:txBody>
        </p:sp>
      </p:grpSp>
      <p:grpSp>
        <p:nvGrpSpPr>
          <p:cNvPr id="14" name="Group 13"/>
          <p:cNvGrpSpPr/>
          <p:nvPr/>
        </p:nvGrpSpPr>
        <p:grpSpPr>
          <a:xfrm>
            <a:off x="7129639" y="623193"/>
            <a:ext cx="1857491" cy="2299229"/>
            <a:chOff x="7129639" y="787424"/>
            <a:chExt cx="1857491" cy="2299229"/>
          </a:xfrm>
        </p:grpSpPr>
        <p:sp>
          <p:nvSpPr>
            <p:cNvPr id="20" name="Round Single Corner Rectangle 19"/>
            <p:cNvSpPr/>
            <p:nvPr/>
          </p:nvSpPr>
          <p:spPr>
            <a:xfrm rot="10800000">
              <a:off x="7129639" y="787424"/>
              <a:ext cx="1850147" cy="2299229"/>
            </a:xfrm>
            <a:prstGeom prst="round1Rect">
              <a:avLst>
                <a:gd name="adj" fmla="val 43072"/>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2" name="TextBox 31"/>
            <p:cNvSpPr txBox="1"/>
            <p:nvPr/>
          </p:nvSpPr>
          <p:spPr>
            <a:xfrm>
              <a:off x="7180772" y="929759"/>
              <a:ext cx="1806358" cy="1754327"/>
            </a:xfrm>
            <a:prstGeom prst="rect">
              <a:avLst/>
            </a:prstGeom>
            <a:noFill/>
          </p:spPr>
          <p:txBody>
            <a:bodyPr wrap="square" rtlCol="0">
              <a:spAutoFit/>
            </a:bodyPr>
            <a:lstStyle/>
            <a:p>
              <a:r>
                <a:rPr lang="en-US" sz="1200" b="1" dirty="0">
                  <a:solidFill>
                    <a:schemeClr val="accent5">
                      <a:lumMod val="50000"/>
                    </a:schemeClr>
                  </a:solidFill>
                </a:rPr>
                <a:t>Member survey panelists were asked “Which of the following do you believe reflect the actuarial profession’s greatest </a:t>
              </a:r>
              <a:r>
                <a:rPr lang="en-US" sz="1200" b="1" dirty="0" smtClean="0">
                  <a:solidFill>
                    <a:schemeClr val="accent5">
                      <a:lumMod val="50000"/>
                    </a:schemeClr>
                  </a:solidFill>
                </a:rPr>
                <a:t>STRENGTH(</a:t>
              </a:r>
              <a:r>
                <a:rPr lang="en-US" sz="1200" b="1" dirty="0">
                  <a:solidFill>
                    <a:schemeClr val="accent5">
                      <a:lumMod val="50000"/>
                    </a:schemeClr>
                  </a:solidFill>
                </a:rPr>
                <a:t>s</a:t>
              </a:r>
              <a:r>
                <a:rPr lang="en-US" sz="1200" b="1" dirty="0" smtClean="0">
                  <a:solidFill>
                    <a:schemeClr val="accent5">
                      <a:lumMod val="50000"/>
                    </a:schemeClr>
                  </a:solidFill>
                </a:rPr>
                <a:t>)?”  They were able to select up to 3 STRENGTHS from a list of 10. </a:t>
              </a:r>
              <a:endParaRPr lang="en-US" sz="1200" b="1" dirty="0">
                <a:solidFill>
                  <a:schemeClr val="accent5">
                    <a:lumMod val="50000"/>
                  </a:schemeClr>
                </a:solidFill>
              </a:endParaRPr>
            </a:p>
          </p:txBody>
        </p:sp>
      </p:grpSp>
      <p:grpSp>
        <p:nvGrpSpPr>
          <p:cNvPr id="12" name="Group 11"/>
          <p:cNvGrpSpPr/>
          <p:nvPr/>
        </p:nvGrpSpPr>
        <p:grpSpPr>
          <a:xfrm>
            <a:off x="4378182" y="3842116"/>
            <a:ext cx="1850147" cy="2287398"/>
            <a:chOff x="4378182" y="4006347"/>
            <a:chExt cx="1850147" cy="2299229"/>
          </a:xfrm>
        </p:grpSpPr>
        <p:sp>
          <p:nvSpPr>
            <p:cNvPr id="21" name="Round Single Corner Rectangle 20"/>
            <p:cNvSpPr/>
            <p:nvPr/>
          </p:nvSpPr>
          <p:spPr>
            <a:xfrm>
              <a:off x="4378182" y="4006347"/>
              <a:ext cx="1850147" cy="2299229"/>
            </a:xfrm>
            <a:prstGeom prst="round1Rect">
              <a:avLst>
                <a:gd name="adj" fmla="val 43072"/>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3" name="TextBox 32"/>
            <p:cNvSpPr txBox="1"/>
            <p:nvPr/>
          </p:nvSpPr>
          <p:spPr>
            <a:xfrm>
              <a:off x="4389129" y="4159628"/>
              <a:ext cx="1686800" cy="1949021"/>
            </a:xfrm>
            <a:prstGeom prst="rect">
              <a:avLst/>
            </a:prstGeom>
            <a:noFill/>
          </p:spPr>
          <p:txBody>
            <a:bodyPr wrap="square" rtlCol="0">
              <a:spAutoFit/>
            </a:bodyPr>
            <a:lstStyle/>
            <a:p>
              <a:r>
                <a:rPr lang="en-US" sz="1200" b="1" dirty="0">
                  <a:solidFill>
                    <a:schemeClr val="bg1"/>
                  </a:solidFill>
                </a:rPr>
                <a:t>Member survey panelists were asked “Which of the following do you feel represent the most important </a:t>
              </a:r>
              <a:r>
                <a:rPr lang="en-US" sz="1200" b="1" dirty="0" smtClean="0">
                  <a:solidFill>
                    <a:schemeClr val="bg1"/>
                  </a:solidFill>
                </a:rPr>
                <a:t>OPPORTUNITIES for </a:t>
              </a:r>
              <a:r>
                <a:rPr lang="en-US" sz="1200" b="1" dirty="0">
                  <a:solidFill>
                    <a:schemeClr val="bg1"/>
                  </a:solidFill>
                </a:rPr>
                <a:t>the actuarial profession</a:t>
              </a:r>
              <a:r>
                <a:rPr lang="en-US" sz="1200" b="1" dirty="0" smtClean="0">
                  <a:solidFill>
                    <a:schemeClr val="bg1"/>
                  </a:solidFill>
                </a:rPr>
                <a:t>?” They were able to select up to 4 OPPORTUNITIES from a list of </a:t>
              </a:r>
              <a:r>
                <a:rPr lang="en-US" sz="1200" b="1" dirty="0" smtClean="0">
                  <a:solidFill>
                    <a:schemeClr val="bg1"/>
                  </a:solidFill>
                </a:rPr>
                <a:t>13. </a:t>
              </a:r>
              <a:endParaRPr lang="en-US" sz="1200" b="1" dirty="0">
                <a:solidFill>
                  <a:schemeClr val="bg1"/>
                </a:solidFill>
              </a:endParaRPr>
            </a:p>
          </p:txBody>
        </p:sp>
      </p:grpSp>
      <p:grpSp>
        <p:nvGrpSpPr>
          <p:cNvPr id="10" name="Group 9"/>
          <p:cNvGrpSpPr/>
          <p:nvPr/>
        </p:nvGrpSpPr>
        <p:grpSpPr>
          <a:xfrm>
            <a:off x="7126901" y="3830285"/>
            <a:ext cx="1859362" cy="2299229"/>
            <a:chOff x="7126901" y="3994516"/>
            <a:chExt cx="1859362" cy="2299229"/>
          </a:xfrm>
        </p:grpSpPr>
        <p:sp>
          <p:nvSpPr>
            <p:cNvPr id="22" name="Round Single Corner Rectangle 21"/>
            <p:cNvSpPr/>
            <p:nvPr/>
          </p:nvSpPr>
          <p:spPr>
            <a:xfrm flipH="1">
              <a:off x="7129639" y="3994516"/>
              <a:ext cx="1850147" cy="2299229"/>
            </a:xfrm>
            <a:prstGeom prst="round1Rect">
              <a:avLst>
                <a:gd name="adj" fmla="val 43072"/>
              </a:avLst>
            </a:prstGeom>
            <a:solidFill>
              <a:schemeClr val="accent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4" name="TextBox 33"/>
            <p:cNvSpPr txBox="1"/>
            <p:nvPr/>
          </p:nvSpPr>
          <p:spPr>
            <a:xfrm>
              <a:off x="7126901" y="4563849"/>
              <a:ext cx="1859362" cy="1384995"/>
            </a:xfrm>
            <a:prstGeom prst="rect">
              <a:avLst/>
            </a:prstGeom>
            <a:noFill/>
          </p:spPr>
          <p:txBody>
            <a:bodyPr wrap="square" rtlCol="0">
              <a:spAutoFit/>
            </a:bodyPr>
            <a:lstStyle/>
            <a:p>
              <a:r>
                <a:rPr lang="en-US" sz="1200" b="1" dirty="0">
                  <a:solidFill>
                    <a:schemeClr val="bg1"/>
                  </a:solidFill>
                </a:rPr>
                <a:t>“Which of the following do you believe reflect the actuarial profession’s greatest </a:t>
              </a:r>
              <a:r>
                <a:rPr lang="en-US" sz="1200" b="1" dirty="0" smtClean="0">
                  <a:solidFill>
                    <a:schemeClr val="bg1"/>
                  </a:solidFill>
                </a:rPr>
                <a:t>WEAKNESS(es</a:t>
              </a:r>
              <a:r>
                <a:rPr lang="en-US" sz="1200" b="1" dirty="0">
                  <a:solidFill>
                    <a:schemeClr val="bg1"/>
                  </a:solidFill>
                </a:rPr>
                <a:t>)?:”  They were able to select up to 3 </a:t>
              </a:r>
              <a:r>
                <a:rPr lang="en-US" sz="1200" b="1" dirty="0" smtClean="0">
                  <a:solidFill>
                    <a:srgbClr val="FFFFFF"/>
                  </a:solidFill>
                </a:rPr>
                <a:t>WEAKNESSES </a:t>
              </a:r>
              <a:r>
                <a:rPr lang="en-US" sz="1200" b="1" dirty="0" smtClean="0">
                  <a:solidFill>
                    <a:schemeClr val="bg1"/>
                  </a:solidFill>
                </a:rPr>
                <a:t>from </a:t>
              </a:r>
              <a:r>
                <a:rPr lang="en-US" sz="1200" b="1" dirty="0">
                  <a:solidFill>
                    <a:schemeClr val="bg1"/>
                  </a:solidFill>
                </a:rPr>
                <a:t>a list of 8. </a:t>
              </a:r>
            </a:p>
          </p:txBody>
        </p:sp>
      </p:grpSp>
      <p:sp>
        <p:nvSpPr>
          <p:cNvPr id="3" name="Oval 2"/>
          <p:cNvSpPr/>
          <p:nvPr/>
        </p:nvSpPr>
        <p:spPr>
          <a:xfrm>
            <a:off x="5903023" y="2618687"/>
            <a:ext cx="1554231" cy="155423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2"/>
                </a:solidFill>
              </a:rPr>
              <a:t>MEMBER</a:t>
            </a:r>
          </a:p>
          <a:p>
            <a:pPr algn="ctr"/>
            <a:r>
              <a:rPr lang="en-US" dirty="0" smtClean="0">
                <a:solidFill>
                  <a:schemeClr val="tx2"/>
                </a:solidFill>
              </a:rPr>
              <a:t>PANEL</a:t>
            </a:r>
          </a:p>
          <a:p>
            <a:pPr algn="ctr"/>
            <a:r>
              <a:rPr lang="en-US" dirty="0" smtClean="0">
                <a:solidFill>
                  <a:schemeClr val="tx2"/>
                </a:solidFill>
              </a:rPr>
              <a:t>SURVEY</a:t>
            </a:r>
            <a:endParaRPr lang="en-US" dirty="0">
              <a:solidFill>
                <a:schemeClr val="tx2"/>
              </a:solidFill>
            </a:endParaRPr>
          </a:p>
        </p:txBody>
      </p:sp>
    </p:spTree>
    <p:extLst>
      <p:ext uri="{BB962C8B-B14F-4D97-AF65-F5344CB8AC3E}">
        <p14:creationId xmlns:p14="http://schemas.microsoft.com/office/powerpoint/2010/main" val="397534912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down)">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ipe(up)">
                                      <p:cBhvr>
                                        <p:cTn id="12" dur="500"/>
                                        <p:tgtEl>
                                          <p:spTgt spid="12"/>
                                        </p:tgtEl>
                                      </p:cBhvr>
                                    </p:animEffect>
                                  </p:childTnLst>
                                </p:cTn>
                              </p:par>
                              <p:par>
                                <p:cTn id="13" presetID="22" presetClass="exit" presetSubtype="1" fill="hold" nodeType="withEffect">
                                  <p:stCondLst>
                                    <p:cond delay="0"/>
                                  </p:stCondLst>
                                  <p:childTnLst>
                                    <p:animEffect transition="out" filter="wipe(up)">
                                      <p:cBhvr>
                                        <p:cTn id="14" dur="500"/>
                                        <p:tgtEl>
                                          <p:spTgt spid="13"/>
                                        </p:tgtEl>
                                      </p:cBhvr>
                                    </p:animEffect>
                                    <p:set>
                                      <p:cBhvr>
                                        <p:cTn id="15" dur="1" fill="hold">
                                          <p:stCondLst>
                                            <p:cond delay="499"/>
                                          </p:stCondLst>
                                        </p:cTn>
                                        <p:tgtEl>
                                          <p:spTgt spid="13"/>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nodeType="clickEffect">
                                  <p:stCondLst>
                                    <p:cond delay="0"/>
                                  </p:stCondLst>
                                  <p:childTnLst>
                                    <p:set>
                                      <p:cBhvr>
                                        <p:cTn id="19" dur="1" fill="hold">
                                          <p:stCondLst>
                                            <p:cond delay="0"/>
                                          </p:stCondLst>
                                        </p:cTn>
                                        <p:tgtEl>
                                          <p:spTgt spid="14"/>
                                        </p:tgtEl>
                                        <p:attrNameLst>
                                          <p:attrName>style.visibility</p:attrName>
                                        </p:attrNameLst>
                                      </p:cBhvr>
                                      <p:to>
                                        <p:strVal val="visible"/>
                                      </p:to>
                                    </p:set>
                                    <p:animEffect transition="in" filter="wipe(left)">
                                      <p:cBhvr>
                                        <p:cTn id="20" dur="500"/>
                                        <p:tgtEl>
                                          <p:spTgt spid="14"/>
                                        </p:tgtEl>
                                      </p:cBhvr>
                                    </p:animEffect>
                                  </p:childTnLst>
                                </p:cTn>
                              </p:par>
                              <p:par>
                                <p:cTn id="21" presetID="22" presetClass="exit" presetSubtype="4" fill="hold" nodeType="withEffect">
                                  <p:stCondLst>
                                    <p:cond delay="0"/>
                                  </p:stCondLst>
                                  <p:childTnLst>
                                    <p:animEffect transition="out" filter="wipe(down)">
                                      <p:cBhvr>
                                        <p:cTn id="22" dur="500"/>
                                        <p:tgtEl>
                                          <p:spTgt spid="12"/>
                                        </p:tgtEl>
                                      </p:cBhvr>
                                    </p:animEffect>
                                    <p:set>
                                      <p:cBhvr>
                                        <p:cTn id="23" dur="1" fill="hold">
                                          <p:stCondLst>
                                            <p:cond delay="499"/>
                                          </p:stCondLst>
                                        </p:cTn>
                                        <p:tgtEl>
                                          <p:spTgt spid="12"/>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22" presetClass="entr" presetSubtype="1" fill="hold" nodeType="click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wipe(up)">
                                      <p:cBhvr>
                                        <p:cTn id="28" dur="500"/>
                                        <p:tgtEl>
                                          <p:spTgt spid="10"/>
                                        </p:tgtEl>
                                      </p:cBhvr>
                                    </p:animEffect>
                                  </p:childTnLst>
                                </p:cTn>
                              </p:par>
                              <p:par>
                                <p:cTn id="29" presetID="22" presetClass="exit" presetSubtype="8" fill="hold" nodeType="withEffect">
                                  <p:stCondLst>
                                    <p:cond delay="0"/>
                                  </p:stCondLst>
                                  <p:childTnLst>
                                    <p:animEffect transition="out" filter="wipe(left)">
                                      <p:cBhvr>
                                        <p:cTn id="30" dur="500"/>
                                        <p:tgtEl>
                                          <p:spTgt spid="14"/>
                                        </p:tgtEl>
                                      </p:cBhvr>
                                    </p:animEffect>
                                    <p:set>
                                      <p:cBhvr>
                                        <p:cTn id="31" dur="1" fill="hold">
                                          <p:stCondLst>
                                            <p:cond delay="499"/>
                                          </p:stCondLst>
                                        </p:cTn>
                                        <p:tgtEl>
                                          <p:spTgt spid="1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0" dirty="0" smtClean="0">
                <a:solidFill>
                  <a:schemeClr val="tx2"/>
                </a:solidFill>
                <a:latin typeface="+mj-lt"/>
                <a:cs typeface="+mj-cs"/>
              </a:rPr>
              <a:t>Tapping into Big </a:t>
            </a:r>
            <a:r>
              <a:rPr lang="en-US" sz="3200" b="0" dirty="0">
                <a:solidFill>
                  <a:schemeClr val="tx2"/>
                </a:solidFill>
                <a:latin typeface="+mj-lt"/>
                <a:cs typeface="+mj-cs"/>
              </a:rPr>
              <a:t>Data, Predictive Analytics </a:t>
            </a:r>
          </a:p>
        </p:txBody>
      </p:sp>
      <p:sp>
        <p:nvSpPr>
          <p:cNvPr id="11" name="Content Placeholder 10"/>
          <p:cNvSpPr>
            <a:spLocks noGrp="1"/>
          </p:cNvSpPr>
          <p:nvPr>
            <p:ph sz="quarter" idx="12"/>
          </p:nvPr>
        </p:nvSpPr>
        <p:spPr>
          <a:xfrm>
            <a:off x="640080" y="1554480"/>
            <a:ext cx="5010150" cy="4581451"/>
          </a:xfrm>
        </p:spPr>
        <p:txBody>
          <a:bodyPr>
            <a:normAutofit/>
          </a:bodyPr>
          <a:lstStyle/>
          <a:p>
            <a:pPr marL="0" indent="0">
              <a:buNone/>
            </a:pPr>
            <a:r>
              <a:rPr lang="en-US" sz="1800" dirty="0" smtClean="0"/>
              <a:t>The rise of big data and predictive analytics was brought up by all parties interviewed: employers, industry leaders and members. It was identified as the number one trend driving the profession – and our number one opportunity – but also the area where actuaries need to catch up</a:t>
            </a:r>
            <a:r>
              <a:rPr lang="en-US" sz="1800" dirty="0"/>
              <a:t>:</a:t>
            </a:r>
            <a:endParaRPr lang="en-US" sz="1800" dirty="0" smtClean="0"/>
          </a:p>
          <a:p>
            <a:r>
              <a:rPr lang="en-US" sz="1800" dirty="0" smtClean="0"/>
              <a:t>Actuaries haven’t shifted their techniques to respond to the new era of cheap, fast data. The actuarial insights may be sharper, but C-suite officers noted that the actuaries’ analysis is late in coming to the table, closing actuaries out of the decision making loop.</a:t>
            </a:r>
          </a:p>
          <a:p>
            <a:r>
              <a:rPr lang="en-US" sz="1800" dirty="0" smtClean="0"/>
              <a:t>The power in data analysis is moving from finding trends in the past to being able to predict trends and model the future. </a:t>
            </a:r>
          </a:p>
          <a:p>
            <a:endParaRPr lang="en-US" sz="1600" dirty="0"/>
          </a:p>
        </p:txBody>
      </p:sp>
      <p:grpSp>
        <p:nvGrpSpPr>
          <p:cNvPr id="18" name="Group 51"/>
          <p:cNvGrpSpPr>
            <a:grpSpLocks noChangeAspect="1"/>
          </p:cNvGrpSpPr>
          <p:nvPr/>
        </p:nvGrpSpPr>
        <p:grpSpPr>
          <a:xfrm>
            <a:off x="6537960" y="2999232"/>
            <a:ext cx="1828801" cy="1828800"/>
            <a:chOff x="3099935" y="1592431"/>
            <a:chExt cx="1296169" cy="1296168"/>
          </a:xfrm>
        </p:grpSpPr>
        <p:sp>
          <p:nvSpPr>
            <p:cNvPr id="19" name="Oval 18"/>
            <p:cNvSpPr/>
            <p:nvPr/>
          </p:nvSpPr>
          <p:spPr>
            <a:xfrm>
              <a:off x="3232436" y="1693149"/>
              <a:ext cx="1094733" cy="1094733"/>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solidFill>
                  <a:schemeClr val="bg1"/>
                </a:solidFill>
              </a:endParaRPr>
            </a:p>
          </p:txBody>
        </p:sp>
        <p:sp>
          <p:nvSpPr>
            <p:cNvPr id="20" name="Pie 19"/>
            <p:cNvSpPr/>
            <p:nvPr/>
          </p:nvSpPr>
          <p:spPr>
            <a:xfrm flipH="1">
              <a:off x="3099936" y="1592431"/>
              <a:ext cx="1296169" cy="1296168"/>
            </a:xfrm>
            <a:prstGeom prst="pie">
              <a:avLst>
                <a:gd name="adj1" fmla="val 4283623"/>
                <a:gd name="adj2" fmla="val 162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chemeClr val="bg1"/>
                </a:solidFill>
              </a:endParaRPr>
            </a:p>
          </p:txBody>
        </p:sp>
      </p:grpSp>
      <p:sp>
        <p:nvSpPr>
          <p:cNvPr id="22" name="Rectangle 21"/>
          <p:cNvSpPr/>
          <p:nvPr/>
        </p:nvSpPr>
        <p:spPr>
          <a:xfrm>
            <a:off x="5943600" y="1554480"/>
            <a:ext cx="2774521" cy="984885"/>
          </a:xfrm>
          <a:prstGeom prst="rect">
            <a:avLst/>
          </a:prstGeom>
        </p:spPr>
        <p:txBody>
          <a:bodyPr wrap="square">
            <a:spAutoFit/>
          </a:bodyPr>
          <a:lstStyle/>
          <a:p>
            <a:pPr algn="ctr">
              <a:defRPr sz="1000" b="0" i="0" u="none" strike="noStrike" kern="1200" spc="0" baseline="0">
                <a:solidFill>
                  <a:srgbClr val="000000">
                    <a:lumMod val="65000"/>
                    <a:lumOff val="35000"/>
                  </a:srgbClr>
                </a:solidFill>
                <a:latin typeface="+mn-lt"/>
                <a:ea typeface="+mn-ea"/>
                <a:cs typeface="+mn-cs"/>
              </a:defRPr>
            </a:pPr>
            <a:r>
              <a:rPr lang="en-US" sz="1600" b="1" dirty="0">
                <a:solidFill>
                  <a:schemeClr val="accent1"/>
                </a:solidFill>
              </a:rPr>
              <a:t>57% </a:t>
            </a:r>
            <a:r>
              <a:rPr lang="en-US" sz="1400" dirty="0"/>
              <a:t>of members surveyed identified Big data/data analytics as one of the most important trends driving the actuarial profession </a:t>
            </a:r>
          </a:p>
        </p:txBody>
      </p:sp>
      <p:grpSp>
        <p:nvGrpSpPr>
          <p:cNvPr id="27" name="Group 51"/>
          <p:cNvGrpSpPr>
            <a:grpSpLocks noChangeAspect="1"/>
          </p:cNvGrpSpPr>
          <p:nvPr/>
        </p:nvGrpSpPr>
        <p:grpSpPr>
          <a:xfrm>
            <a:off x="6537960" y="2999232"/>
            <a:ext cx="1828801" cy="1828800"/>
            <a:chOff x="3099935" y="1592431"/>
            <a:chExt cx="1296169" cy="1296168"/>
          </a:xfrm>
        </p:grpSpPr>
        <p:sp>
          <p:nvSpPr>
            <p:cNvPr id="28" name="Oval 27"/>
            <p:cNvSpPr/>
            <p:nvPr/>
          </p:nvSpPr>
          <p:spPr>
            <a:xfrm>
              <a:off x="3232436" y="1693149"/>
              <a:ext cx="1094733" cy="1094733"/>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solidFill>
                  <a:schemeClr val="bg1"/>
                </a:solidFill>
              </a:endParaRPr>
            </a:p>
          </p:txBody>
        </p:sp>
        <p:sp>
          <p:nvSpPr>
            <p:cNvPr id="29" name="Pie 28"/>
            <p:cNvSpPr/>
            <p:nvPr/>
          </p:nvSpPr>
          <p:spPr>
            <a:xfrm flipH="1">
              <a:off x="3099936" y="1592431"/>
              <a:ext cx="1296169" cy="1296168"/>
            </a:xfrm>
            <a:prstGeom prst="pie">
              <a:avLst>
                <a:gd name="adj1" fmla="val 4283623"/>
                <a:gd name="adj2" fmla="val 1620000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chemeClr val="bg1"/>
                </a:solidFill>
              </a:endParaRPr>
            </a:p>
          </p:txBody>
        </p:sp>
      </p:grpSp>
      <p:sp>
        <p:nvSpPr>
          <p:cNvPr id="30" name="Rectangle 29"/>
          <p:cNvSpPr/>
          <p:nvPr/>
        </p:nvSpPr>
        <p:spPr>
          <a:xfrm>
            <a:off x="5943599" y="1572103"/>
            <a:ext cx="2774521" cy="987552"/>
          </a:xfrm>
          <a:prstGeom prst="rect">
            <a:avLst/>
          </a:prstGeom>
        </p:spPr>
        <p:txBody>
          <a:bodyPr wrap="square">
            <a:spAutoFit/>
          </a:bodyPr>
          <a:lstStyle/>
          <a:p>
            <a:pPr algn="ctr">
              <a:defRPr sz="1000" b="0" i="0" u="none" strike="noStrike" kern="1200" spc="0" baseline="0">
                <a:solidFill>
                  <a:srgbClr val="000000">
                    <a:lumMod val="65000"/>
                    <a:lumOff val="35000"/>
                  </a:srgbClr>
                </a:solidFill>
                <a:latin typeface="+mn-lt"/>
                <a:ea typeface="+mn-ea"/>
                <a:cs typeface="+mn-cs"/>
              </a:defRPr>
            </a:pPr>
            <a:r>
              <a:rPr lang="en-US" sz="1600" b="1" dirty="0">
                <a:solidFill>
                  <a:schemeClr val="accent3"/>
                </a:solidFill>
              </a:rPr>
              <a:t>57% </a:t>
            </a:r>
            <a:r>
              <a:rPr lang="en-US" sz="1400" dirty="0"/>
              <a:t>of members surveyed identified predictive modeling/new uses for actuarial models as one of the most important opportunities for the actuarial profession </a:t>
            </a:r>
          </a:p>
        </p:txBody>
      </p:sp>
      <p:grpSp>
        <p:nvGrpSpPr>
          <p:cNvPr id="31" name="Group 51"/>
          <p:cNvGrpSpPr>
            <a:grpSpLocks noChangeAspect="1"/>
          </p:cNvGrpSpPr>
          <p:nvPr/>
        </p:nvGrpSpPr>
        <p:grpSpPr>
          <a:xfrm>
            <a:off x="6537961" y="2999232"/>
            <a:ext cx="1828801" cy="1828800"/>
            <a:chOff x="3099936" y="1592431"/>
            <a:chExt cx="1296169" cy="1296168"/>
          </a:xfrm>
        </p:grpSpPr>
        <p:sp>
          <p:nvSpPr>
            <p:cNvPr id="32" name="Oval 31"/>
            <p:cNvSpPr/>
            <p:nvPr/>
          </p:nvSpPr>
          <p:spPr>
            <a:xfrm>
              <a:off x="3232436" y="1693149"/>
              <a:ext cx="1094733" cy="1094733"/>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solidFill>
                  <a:schemeClr val="bg1"/>
                </a:solidFill>
              </a:endParaRPr>
            </a:p>
          </p:txBody>
        </p:sp>
        <p:sp>
          <p:nvSpPr>
            <p:cNvPr id="33" name="Pie 32"/>
            <p:cNvSpPr/>
            <p:nvPr/>
          </p:nvSpPr>
          <p:spPr>
            <a:xfrm flipH="1">
              <a:off x="3099936" y="1592431"/>
              <a:ext cx="1296169" cy="1296168"/>
            </a:xfrm>
            <a:prstGeom prst="pie">
              <a:avLst>
                <a:gd name="adj1" fmla="val 6414656"/>
                <a:gd name="adj2" fmla="val 1620000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chemeClr val="bg1"/>
                </a:solidFill>
              </a:endParaRPr>
            </a:p>
          </p:txBody>
        </p:sp>
      </p:grpSp>
      <p:sp>
        <p:nvSpPr>
          <p:cNvPr id="34" name="Rectangle 33"/>
          <p:cNvSpPr/>
          <p:nvPr/>
        </p:nvSpPr>
        <p:spPr>
          <a:xfrm>
            <a:off x="5943598" y="1572103"/>
            <a:ext cx="2774521" cy="1200329"/>
          </a:xfrm>
          <a:prstGeom prst="rect">
            <a:avLst/>
          </a:prstGeom>
        </p:spPr>
        <p:txBody>
          <a:bodyPr wrap="square">
            <a:spAutoFit/>
          </a:bodyPr>
          <a:lstStyle/>
          <a:p>
            <a:pPr algn="ctr">
              <a:defRPr sz="1000" b="0" i="0" u="none" strike="noStrike" kern="1200" spc="0" baseline="0">
                <a:solidFill>
                  <a:srgbClr val="000000">
                    <a:lumMod val="65000"/>
                    <a:lumOff val="35000"/>
                  </a:srgbClr>
                </a:solidFill>
                <a:latin typeface="+mn-lt"/>
                <a:ea typeface="+mn-ea"/>
                <a:cs typeface="+mn-cs"/>
              </a:defRPr>
            </a:pPr>
            <a:r>
              <a:rPr lang="en-US" sz="1600" b="1" dirty="0" smtClean="0">
                <a:solidFill>
                  <a:schemeClr val="accent3"/>
                </a:solidFill>
              </a:rPr>
              <a:t>46% </a:t>
            </a:r>
            <a:r>
              <a:rPr lang="en-US" sz="1400" dirty="0" smtClean="0"/>
              <a:t>of </a:t>
            </a:r>
            <a:r>
              <a:rPr lang="en-US" sz="1400" dirty="0"/>
              <a:t>members surveyed identified big data/data analytics as one of the most important opportunities for the actuarial profession </a:t>
            </a:r>
          </a:p>
        </p:txBody>
      </p:sp>
    </p:spTree>
    <p:extLst>
      <p:ext uri="{BB962C8B-B14F-4D97-AF65-F5344CB8AC3E}">
        <p14:creationId xmlns:p14="http://schemas.microsoft.com/office/powerpoint/2010/main" val="11897944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nodeType="with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heel(1)">
                                      <p:cBhvr>
                                        <p:cTn id="7" dur="10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nodeType="clickEffect">
                                  <p:stCondLst>
                                    <p:cond delay="0"/>
                                  </p:stCondLst>
                                  <p:childTnLst>
                                    <p:animEffect transition="out" filter="fade">
                                      <p:cBhvr>
                                        <p:cTn id="11" dur="500"/>
                                        <p:tgtEl>
                                          <p:spTgt spid="18"/>
                                        </p:tgtEl>
                                      </p:cBhvr>
                                    </p:animEffect>
                                    <p:set>
                                      <p:cBhvr>
                                        <p:cTn id="12" dur="1" fill="hold">
                                          <p:stCondLst>
                                            <p:cond delay="499"/>
                                          </p:stCondLst>
                                        </p:cTn>
                                        <p:tgtEl>
                                          <p:spTgt spid="18"/>
                                        </p:tgtEl>
                                        <p:attrNameLst>
                                          <p:attrName>style.visibility</p:attrName>
                                        </p:attrNameLst>
                                      </p:cBhvr>
                                      <p:to>
                                        <p:strVal val="hidden"/>
                                      </p:to>
                                    </p:set>
                                  </p:childTnLst>
                                </p:cTn>
                              </p:par>
                              <p:par>
                                <p:cTn id="13" presetID="10" presetClass="exit" presetSubtype="0" fill="hold" grpId="0" nodeType="withEffect">
                                  <p:stCondLst>
                                    <p:cond delay="0"/>
                                  </p:stCondLst>
                                  <p:childTnLst>
                                    <p:animEffect transition="out" filter="fade">
                                      <p:cBhvr>
                                        <p:cTn id="14" dur="500"/>
                                        <p:tgtEl>
                                          <p:spTgt spid="22"/>
                                        </p:tgtEl>
                                      </p:cBhvr>
                                    </p:animEffect>
                                    <p:set>
                                      <p:cBhvr>
                                        <p:cTn id="15" dur="1" fill="hold">
                                          <p:stCondLst>
                                            <p:cond delay="499"/>
                                          </p:stCondLst>
                                        </p:cTn>
                                        <p:tgtEl>
                                          <p:spTgt spid="22"/>
                                        </p:tgtEl>
                                        <p:attrNameLst>
                                          <p:attrName>style.visibility</p:attrName>
                                        </p:attrNameLst>
                                      </p:cBhvr>
                                      <p:to>
                                        <p:strVal val="hidden"/>
                                      </p:to>
                                    </p:set>
                                  </p:childTnLst>
                                </p:cTn>
                              </p:par>
                              <p:par>
                                <p:cTn id="16" presetID="10" presetClass="entr" presetSubtype="0" fill="hold" grpId="0" nodeType="withEffect">
                                  <p:stCondLst>
                                    <p:cond delay="0"/>
                                  </p:stCondLst>
                                  <p:childTnLst>
                                    <p:set>
                                      <p:cBhvr>
                                        <p:cTn id="17" dur="1" fill="hold">
                                          <p:stCondLst>
                                            <p:cond delay="0"/>
                                          </p:stCondLst>
                                        </p:cTn>
                                        <p:tgtEl>
                                          <p:spTgt spid="34"/>
                                        </p:tgtEl>
                                        <p:attrNameLst>
                                          <p:attrName>style.visibility</p:attrName>
                                        </p:attrNameLst>
                                      </p:cBhvr>
                                      <p:to>
                                        <p:strVal val="visible"/>
                                      </p:to>
                                    </p:set>
                                    <p:animEffect transition="in" filter="fade">
                                      <p:cBhvr>
                                        <p:cTn id="18" dur="500"/>
                                        <p:tgtEl>
                                          <p:spTgt spid="34"/>
                                        </p:tgtEl>
                                      </p:cBhvr>
                                    </p:animEffect>
                                  </p:childTnLst>
                                </p:cTn>
                              </p:par>
                              <p:par>
                                <p:cTn id="19" presetID="21" presetClass="entr" presetSubtype="1" fill="hold" nodeType="withEffect">
                                  <p:stCondLst>
                                    <p:cond delay="0"/>
                                  </p:stCondLst>
                                  <p:childTnLst>
                                    <p:set>
                                      <p:cBhvr>
                                        <p:cTn id="20" dur="1" fill="hold">
                                          <p:stCondLst>
                                            <p:cond delay="0"/>
                                          </p:stCondLst>
                                        </p:cTn>
                                        <p:tgtEl>
                                          <p:spTgt spid="31"/>
                                        </p:tgtEl>
                                        <p:attrNameLst>
                                          <p:attrName>style.visibility</p:attrName>
                                        </p:attrNameLst>
                                      </p:cBhvr>
                                      <p:to>
                                        <p:strVal val="visible"/>
                                      </p:to>
                                    </p:set>
                                    <p:animEffect transition="in" filter="wheel(1)">
                                      <p:cBhvr>
                                        <p:cTn id="21" dur="1000"/>
                                        <p:tgtEl>
                                          <p:spTgt spid="31"/>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xit" presetSubtype="0" fill="hold" grpId="1" nodeType="clickEffect">
                                  <p:stCondLst>
                                    <p:cond delay="0"/>
                                  </p:stCondLst>
                                  <p:childTnLst>
                                    <p:animEffect transition="out" filter="fade">
                                      <p:cBhvr>
                                        <p:cTn id="25" dur="500"/>
                                        <p:tgtEl>
                                          <p:spTgt spid="34"/>
                                        </p:tgtEl>
                                      </p:cBhvr>
                                    </p:animEffect>
                                    <p:set>
                                      <p:cBhvr>
                                        <p:cTn id="26" dur="1" fill="hold">
                                          <p:stCondLst>
                                            <p:cond delay="499"/>
                                          </p:stCondLst>
                                        </p:cTn>
                                        <p:tgtEl>
                                          <p:spTgt spid="34"/>
                                        </p:tgtEl>
                                        <p:attrNameLst>
                                          <p:attrName>style.visibility</p:attrName>
                                        </p:attrNameLst>
                                      </p:cBhvr>
                                      <p:to>
                                        <p:strVal val="hidden"/>
                                      </p:to>
                                    </p:set>
                                  </p:childTnLst>
                                </p:cTn>
                              </p:par>
                              <p:par>
                                <p:cTn id="27" presetID="10" presetClass="exit" presetSubtype="0" fill="hold" nodeType="withEffect">
                                  <p:stCondLst>
                                    <p:cond delay="0"/>
                                  </p:stCondLst>
                                  <p:childTnLst>
                                    <p:animEffect transition="out" filter="fade">
                                      <p:cBhvr>
                                        <p:cTn id="28" dur="500"/>
                                        <p:tgtEl>
                                          <p:spTgt spid="31"/>
                                        </p:tgtEl>
                                      </p:cBhvr>
                                    </p:animEffect>
                                    <p:set>
                                      <p:cBhvr>
                                        <p:cTn id="29" dur="1" fill="hold">
                                          <p:stCondLst>
                                            <p:cond delay="499"/>
                                          </p:stCondLst>
                                        </p:cTn>
                                        <p:tgtEl>
                                          <p:spTgt spid="31"/>
                                        </p:tgtEl>
                                        <p:attrNameLst>
                                          <p:attrName>style.visibility</p:attrName>
                                        </p:attrNameLst>
                                      </p:cBhvr>
                                      <p:to>
                                        <p:strVal val="hidden"/>
                                      </p:to>
                                    </p:set>
                                  </p:childTnLst>
                                </p:cTn>
                              </p:par>
                              <p:par>
                                <p:cTn id="30" presetID="10" presetClass="entr" presetSubtype="0" fill="hold" grpId="0" nodeType="withEffect">
                                  <p:stCondLst>
                                    <p:cond delay="0"/>
                                  </p:stCondLst>
                                  <p:childTnLst>
                                    <p:set>
                                      <p:cBhvr>
                                        <p:cTn id="31" dur="1" fill="hold">
                                          <p:stCondLst>
                                            <p:cond delay="0"/>
                                          </p:stCondLst>
                                        </p:cTn>
                                        <p:tgtEl>
                                          <p:spTgt spid="30"/>
                                        </p:tgtEl>
                                        <p:attrNameLst>
                                          <p:attrName>style.visibility</p:attrName>
                                        </p:attrNameLst>
                                      </p:cBhvr>
                                      <p:to>
                                        <p:strVal val="visible"/>
                                      </p:to>
                                    </p:set>
                                    <p:animEffect transition="in" filter="fade">
                                      <p:cBhvr>
                                        <p:cTn id="32" dur="500"/>
                                        <p:tgtEl>
                                          <p:spTgt spid="30"/>
                                        </p:tgtEl>
                                      </p:cBhvr>
                                    </p:animEffect>
                                  </p:childTnLst>
                                </p:cTn>
                              </p:par>
                              <p:par>
                                <p:cTn id="33" presetID="21" presetClass="entr" presetSubtype="1" fill="hold" nodeType="withEffect">
                                  <p:stCondLst>
                                    <p:cond delay="0"/>
                                  </p:stCondLst>
                                  <p:childTnLst>
                                    <p:set>
                                      <p:cBhvr>
                                        <p:cTn id="34" dur="1" fill="hold">
                                          <p:stCondLst>
                                            <p:cond delay="0"/>
                                          </p:stCondLst>
                                        </p:cTn>
                                        <p:tgtEl>
                                          <p:spTgt spid="27"/>
                                        </p:tgtEl>
                                        <p:attrNameLst>
                                          <p:attrName>style.visibility</p:attrName>
                                        </p:attrNameLst>
                                      </p:cBhvr>
                                      <p:to>
                                        <p:strVal val="visible"/>
                                      </p:to>
                                    </p:set>
                                    <p:animEffect transition="in" filter="wheel(1)">
                                      <p:cBhvr>
                                        <p:cTn id="35" dur="10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30" grpId="0"/>
      <p:bldP spid="34" grpId="0"/>
      <p:bldP spid="34" grpId="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0080" y="406636"/>
            <a:ext cx="7886700" cy="672356"/>
          </a:xfrm>
        </p:spPr>
        <p:txBody>
          <a:bodyPr>
            <a:normAutofit/>
          </a:bodyPr>
          <a:lstStyle/>
          <a:p>
            <a:r>
              <a:rPr lang="en-US" sz="3200" b="0" dirty="0" smtClean="0">
                <a:solidFill>
                  <a:schemeClr val="tx2"/>
                </a:solidFill>
                <a:latin typeface="+mj-lt"/>
                <a:cs typeface="+mj-cs"/>
              </a:rPr>
              <a:t>Adjusting to Changing Regulatory Environment</a:t>
            </a:r>
            <a:endParaRPr lang="en-US" sz="3200" b="0" dirty="0">
              <a:solidFill>
                <a:schemeClr val="tx2"/>
              </a:solidFill>
              <a:latin typeface="+mj-lt"/>
              <a:cs typeface="+mj-cs"/>
            </a:endParaRPr>
          </a:p>
        </p:txBody>
      </p:sp>
      <p:sp>
        <p:nvSpPr>
          <p:cNvPr id="3" name="Content Placeholder 2"/>
          <p:cNvSpPr>
            <a:spLocks noGrp="1"/>
          </p:cNvSpPr>
          <p:nvPr>
            <p:ph idx="1"/>
          </p:nvPr>
        </p:nvSpPr>
        <p:spPr>
          <a:xfrm>
            <a:off x="640080" y="1554480"/>
            <a:ext cx="5029200" cy="4816244"/>
          </a:xfrm>
        </p:spPr>
        <p:txBody>
          <a:bodyPr>
            <a:normAutofit/>
          </a:bodyPr>
          <a:lstStyle/>
          <a:p>
            <a:pPr marL="0" indent="0">
              <a:buNone/>
            </a:pPr>
            <a:r>
              <a:rPr lang="en-US" sz="1800" dirty="0" smtClean="0"/>
              <a:t>The increasing effect of regulation has several </a:t>
            </a:r>
            <a:r>
              <a:rPr lang="en-US" sz="1800" smtClean="0"/>
              <a:t>implications for the </a:t>
            </a:r>
            <a:r>
              <a:rPr lang="en-US" sz="1800" dirty="0" smtClean="0"/>
              <a:t>profession:</a:t>
            </a:r>
          </a:p>
          <a:p>
            <a:r>
              <a:rPr lang="en-US" sz="1800" dirty="0" smtClean="0"/>
              <a:t>Actuaries struggle to keep up with changing regulatory requirements.</a:t>
            </a:r>
          </a:p>
          <a:p>
            <a:r>
              <a:rPr lang="en-US" sz="1800" dirty="0" smtClean="0"/>
              <a:t>Evolving regulatory frameworks drive new reporting and analysis.  Some interviewees questioned whether actuaries had the right level of technical skills to meet the new regulatory challenges.</a:t>
            </a:r>
          </a:p>
          <a:p>
            <a:r>
              <a:rPr lang="en-US" sz="1800" dirty="0" smtClean="0"/>
              <a:t>The profession – and professional organizations – need to provide socially relevant information to policymakers and regulators.  SOA research reports were cited as a good way for SOA to provide that information to those audiences.</a:t>
            </a:r>
          </a:p>
          <a:p>
            <a:endParaRPr lang="en-US" sz="2000" dirty="0"/>
          </a:p>
        </p:txBody>
      </p:sp>
      <p:sp>
        <p:nvSpPr>
          <p:cNvPr id="9" name="Rectangle 8"/>
          <p:cNvSpPr/>
          <p:nvPr/>
        </p:nvSpPr>
        <p:spPr>
          <a:xfrm>
            <a:off x="5943600" y="1554480"/>
            <a:ext cx="2774521" cy="1200329"/>
          </a:xfrm>
          <a:prstGeom prst="rect">
            <a:avLst/>
          </a:prstGeom>
        </p:spPr>
        <p:txBody>
          <a:bodyPr wrap="square">
            <a:spAutoFit/>
          </a:bodyPr>
          <a:lstStyle/>
          <a:p>
            <a:pPr algn="ctr">
              <a:defRPr sz="1000" b="0" i="0" u="none" strike="noStrike" kern="1200" spc="0" baseline="0">
                <a:solidFill>
                  <a:srgbClr val="000000">
                    <a:lumMod val="65000"/>
                    <a:lumOff val="35000"/>
                  </a:srgbClr>
                </a:solidFill>
                <a:latin typeface="+mn-lt"/>
                <a:ea typeface="+mn-ea"/>
                <a:cs typeface="+mn-cs"/>
              </a:defRPr>
            </a:pPr>
            <a:r>
              <a:rPr lang="en-US" sz="1600" b="1" dirty="0" smtClean="0">
                <a:solidFill>
                  <a:schemeClr val="accent1"/>
                </a:solidFill>
              </a:rPr>
              <a:t>50%</a:t>
            </a:r>
            <a:r>
              <a:rPr lang="en-US" sz="1600" b="1" dirty="0" smtClean="0">
                <a:solidFill>
                  <a:schemeClr val="accent3"/>
                </a:solidFill>
              </a:rPr>
              <a:t> </a:t>
            </a:r>
            <a:r>
              <a:rPr lang="en-US" sz="1400" dirty="0" smtClean="0"/>
              <a:t>of </a:t>
            </a:r>
            <a:r>
              <a:rPr lang="en-US" sz="1400" dirty="0"/>
              <a:t>members surveyed identified </a:t>
            </a:r>
            <a:r>
              <a:rPr lang="en-US" sz="1400" dirty="0" smtClean="0"/>
              <a:t>increasing effect of regulation as one of the most important trends driving the actuarial profession</a:t>
            </a:r>
            <a:endParaRPr lang="en-US" sz="1400" dirty="0"/>
          </a:p>
        </p:txBody>
      </p:sp>
      <p:grpSp>
        <p:nvGrpSpPr>
          <p:cNvPr id="13" name="Group 12"/>
          <p:cNvGrpSpPr/>
          <p:nvPr/>
        </p:nvGrpSpPr>
        <p:grpSpPr>
          <a:xfrm>
            <a:off x="6537538" y="2997554"/>
            <a:ext cx="1828801" cy="1828800"/>
            <a:chOff x="6537538" y="2997554"/>
            <a:chExt cx="1828801" cy="1828800"/>
          </a:xfrm>
        </p:grpSpPr>
        <p:sp>
          <p:nvSpPr>
            <p:cNvPr id="11" name="Oval 10"/>
            <p:cNvSpPr/>
            <p:nvPr/>
          </p:nvSpPr>
          <p:spPr>
            <a:xfrm>
              <a:off x="6724486" y="3139660"/>
              <a:ext cx="1544589" cy="1544590"/>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solidFill>
                  <a:schemeClr val="bg1"/>
                </a:solidFill>
              </a:endParaRPr>
            </a:p>
          </p:txBody>
        </p:sp>
        <p:sp>
          <p:nvSpPr>
            <p:cNvPr id="12" name="Pie 11"/>
            <p:cNvSpPr/>
            <p:nvPr/>
          </p:nvSpPr>
          <p:spPr>
            <a:xfrm flipH="1">
              <a:off x="6537538" y="2997554"/>
              <a:ext cx="1828801" cy="1828800"/>
            </a:xfrm>
            <a:prstGeom prst="pie">
              <a:avLst>
                <a:gd name="adj1" fmla="val 5482899"/>
                <a:gd name="adj2" fmla="val 162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chemeClr val="bg1"/>
                </a:solidFill>
              </a:endParaRPr>
            </a:p>
          </p:txBody>
        </p:sp>
      </p:grpSp>
      <p:sp>
        <p:nvSpPr>
          <p:cNvPr id="14" name="Rectangle 13"/>
          <p:cNvSpPr/>
          <p:nvPr/>
        </p:nvSpPr>
        <p:spPr>
          <a:xfrm>
            <a:off x="5943600" y="1554480"/>
            <a:ext cx="2774521" cy="1415772"/>
          </a:xfrm>
          <a:prstGeom prst="rect">
            <a:avLst/>
          </a:prstGeom>
        </p:spPr>
        <p:txBody>
          <a:bodyPr wrap="square">
            <a:spAutoFit/>
          </a:bodyPr>
          <a:lstStyle/>
          <a:p>
            <a:pPr algn="ctr">
              <a:defRPr sz="1000" b="0" i="0" u="none" strike="noStrike" kern="1200" spc="0" baseline="0">
                <a:solidFill>
                  <a:srgbClr val="000000">
                    <a:lumMod val="65000"/>
                    <a:lumOff val="35000"/>
                  </a:srgbClr>
                </a:solidFill>
                <a:latin typeface="+mn-lt"/>
                <a:ea typeface="+mn-ea"/>
                <a:cs typeface="+mn-cs"/>
              </a:defRPr>
            </a:pPr>
            <a:r>
              <a:rPr lang="en-US" sz="1600" b="1" dirty="0" smtClean="0">
                <a:solidFill>
                  <a:schemeClr val="accent3"/>
                </a:solidFill>
              </a:rPr>
              <a:t>31% </a:t>
            </a:r>
            <a:r>
              <a:rPr lang="en-US" sz="1400" dirty="0" smtClean="0"/>
              <a:t>of </a:t>
            </a:r>
            <a:r>
              <a:rPr lang="en-US" sz="1400" dirty="0"/>
              <a:t>members surveyed identified </a:t>
            </a:r>
            <a:r>
              <a:rPr lang="en-US" sz="1400" dirty="0" smtClean="0"/>
              <a:t>increasing effect of regulation on actuarial work as one of the most important opportunities for the actuarial profession</a:t>
            </a:r>
            <a:endParaRPr lang="en-US" sz="1400" dirty="0"/>
          </a:p>
        </p:txBody>
      </p:sp>
      <p:grpSp>
        <p:nvGrpSpPr>
          <p:cNvPr id="18" name="Group 17"/>
          <p:cNvGrpSpPr/>
          <p:nvPr/>
        </p:nvGrpSpPr>
        <p:grpSpPr>
          <a:xfrm>
            <a:off x="6537536" y="2997554"/>
            <a:ext cx="1828801" cy="1828800"/>
            <a:chOff x="9278374" y="2997554"/>
            <a:chExt cx="1828801" cy="1828800"/>
          </a:xfrm>
        </p:grpSpPr>
        <p:sp>
          <p:nvSpPr>
            <p:cNvPr id="16" name="Oval 15"/>
            <p:cNvSpPr/>
            <p:nvPr/>
          </p:nvSpPr>
          <p:spPr>
            <a:xfrm>
              <a:off x="9465322" y="3139660"/>
              <a:ext cx="1544589" cy="1544590"/>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solidFill>
                  <a:schemeClr val="bg1"/>
                </a:solidFill>
              </a:endParaRPr>
            </a:p>
          </p:txBody>
        </p:sp>
        <p:sp>
          <p:nvSpPr>
            <p:cNvPr id="17" name="Pie 16"/>
            <p:cNvSpPr/>
            <p:nvPr/>
          </p:nvSpPr>
          <p:spPr>
            <a:xfrm flipH="1">
              <a:off x="9278374" y="2997554"/>
              <a:ext cx="1828801" cy="1828800"/>
            </a:xfrm>
            <a:prstGeom prst="pie">
              <a:avLst>
                <a:gd name="adj1" fmla="val 9513528"/>
                <a:gd name="adj2" fmla="val 1620000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chemeClr val="bg1"/>
                </a:solidFill>
              </a:endParaRPr>
            </a:p>
          </p:txBody>
        </p:sp>
      </p:grpSp>
      <p:sp>
        <p:nvSpPr>
          <p:cNvPr id="19" name="Rectangle 18"/>
          <p:cNvSpPr/>
          <p:nvPr/>
        </p:nvSpPr>
        <p:spPr>
          <a:xfrm>
            <a:off x="5943600" y="1554480"/>
            <a:ext cx="2774521" cy="1415772"/>
          </a:xfrm>
          <a:prstGeom prst="rect">
            <a:avLst/>
          </a:prstGeom>
        </p:spPr>
        <p:txBody>
          <a:bodyPr wrap="square">
            <a:spAutoFit/>
          </a:bodyPr>
          <a:lstStyle/>
          <a:p>
            <a:pPr algn="ctr">
              <a:defRPr sz="1000" b="0" i="0" u="none" strike="noStrike" kern="1200" spc="0" baseline="0">
                <a:solidFill>
                  <a:srgbClr val="000000">
                    <a:lumMod val="65000"/>
                    <a:lumOff val="35000"/>
                  </a:srgbClr>
                </a:solidFill>
                <a:latin typeface="+mn-lt"/>
                <a:ea typeface="+mn-ea"/>
                <a:cs typeface="+mn-cs"/>
              </a:defRPr>
            </a:pPr>
            <a:r>
              <a:rPr lang="en-US" sz="1600" b="1" dirty="0" smtClean="0">
                <a:solidFill>
                  <a:schemeClr val="accent3"/>
                </a:solidFill>
              </a:rPr>
              <a:t>34% </a:t>
            </a:r>
            <a:r>
              <a:rPr lang="en-US" sz="1400" dirty="0" smtClean="0"/>
              <a:t>of </a:t>
            </a:r>
            <a:r>
              <a:rPr lang="en-US" sz="1400" dirty="0"/>
              <a:t>members surveyed identified </a:t>
            </a:r>
            <a:r>
              <a:rPr lang="en-US" sz="1400" dirty="0" smtClean="0"/>
              <a:t>research aimed at policymakers, regulators and/or the general public as one of the most important opportunities for the actuarial profession</a:t>
            </a:r>
            <a:endParaRPr lang="en-US" sz="1400" dirty="0"/>
          </a:p>
        </p:txBody>
      </p:sp>
      <p:grpSp>
        <p:nvGrpSpPr>
          <p:cNvPr id="23" name="Group 22"/>
          <p:cNvGrpSpPr/>
          <p:nvPr/>
        </p:nvGrpSpPr>
        <p:grpSpPr>
          <a:xfrm>
            <a:off x="6537534" y="2997554"/>
            <a:ext cx="1828801" cy="1828800"/>
            <a:chOff x="9442563" y="3046089"/>
            <a:chExt cx="1828801" cy="1828800"/>
          </a:xfrm>
        </p:grpSpPr>
        <p:sp>
          <p:nvSpPr>
            <p:cNvPr id="21" name="Oval 20"/>
            <p:cNvSpPr/>
            <p:nvPr/>
          </p:nvSpPr>
          <p:spPr>
            <a:xfrm>
              <a:off x="9629511" y="3188195"/>
              <a:ext cx="1544589" cy="1544590"/>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solidFill>
                  <a:schemeClr val="bg1"/>
                </a:solidFill>
              </a:endParaRPr>
            </a:p>
          </p:txBody>
        </p:sp>
        <p:sp>
          <p:nvSpPr>
            <p:cNvPr id="22" name="Pie 21"/>
            <p:cNvSpPr/>
            <p:nvPr/>
          </p:nvSpPr>
          <p:spPr>
            <a:xfrm flipH="1">
              <a:off x="9442563" y="3046089"/>
              <a:ext cx="1828801" cy="1828800"/>
            </a:xfrm>
            <a:prstGeom prst="pie">
              <a:avLst>
                <a:gd name="adj1" fmla="val 8914073"/>
                <a:gd name="adj2" fmla="val 1620000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chemeClr val="bg1"/>
                </a:solidFill>
              </a:endParaRPr>
            </a:p>
          </p:txBody>
        </p:sp>
      </p:grpSp>
    </p:spTree>
    <p:extLst>
      <p:ext uri="{BB962C8B-B14F-4D97-AF65-F5344CB8AC3E}">
        <p14:creationId xmlns:p14="http://schemas.microsoft.com/office/powerpoint/2010/main" val="1609389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nodeType="with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heel(1)">
                                      <p:cBhvr>
                                        <p:cTn id="7" dur="10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9"/>
                                        </p:tgtEl>
                                      </p:cBhvr>
                                    </p:animEffect>
                                    <p:set>
                                      <p:cBhvr>
                                        <p:cTn id="12" dur="1" fill="hold">
                                          <p:stCondLst>
                                            <p:cond delay="499"/>
                                          </p:stCondLst>
                                        </p:cTn>
                                        <p:tgtEl>
                                          <p:spTgt spid="9"/>
                                        </p:tgtEl>
                                        <p:attrNameLst>
                                          <p:attrName>style.visibility</p:attrName>
                                        </p:attrNameLst>
                                      </p:cBhvr>
                                      <p:to>
                                        <p:strVal val="hidden"/>
                                      </p:to>
                                    </p:set>
                                  </p:childTnLst>
                                </p:cTn>
                              </p:par>
                              <p:par>
                                <p:cTn id="13" presetID="10" presetClass="exit" presetSubtype="0" fill="hold" nodeType="withEffect">
                                  <p:stCondLst>
                                    <p:cond delay="0"/>
                                  </p:stCondLst>
                                  <p:childTnLst>
                                    <p:animEffect transition="out" filter="fade">
                                      <p:cBhvr>
                                        <p:cTn id="14" dur="500"/>
                                        <p:tgtEl>
                                          <p:spTgt spid="13"/>
                                        </p:tgtEl>
                                      </p:cBhvr>
                                    </p:animEffect>
                                    <p:set>
                                      <p:cBhvr>
                                        <p:cTn id="15" dur="1" fill="hold">
                                          <p:stCondLst>
                                            <p:cond delay="499"/>
                                          </p:stCondLst>
                                        </p:cTn>
                                        <p:tgtEl>
                                          <p:spTgt spid="13"/>
                                        </p:tgtEl>
                                        <p:attrNameLst>
                                          <p:attrName>style.visibility</p:attrName>
                                        </p:attrNameLst>
                                      </p:cBhvr>
                                      <p:to>
                                        <p:strVal val="hidden"/>
                                      </p:to>
                                    </p:set>
                                  </p:childTnLst>
                                </p:cTn>
                              </p:par>
                            </p:childTnLst>
                          </p:cTn>
                        </p:par>
                        <p:par>
                          <p:cTn id="16" fill="hold">
                            <p:stCondLst>
                              <p:cond delay="500"/>
                            </p:stCondLst>
                            <p:childTnLst>
                              <p:par>
                                <p:cTn id="17" presetID="10" presetClass="entr" presetSubtype="0" fill="hold" grpId="0" nodeType="afterEffect">
                                  <p:stCondLst>
                                    <p:cond delay="0"/>
                                  </p:stCondLst>
                                  <p:childTnLst>
                                    <p:set>
                                      <p:cBhvr>
                                        <p:cTn id="18" dur="1" fill="hold">
                                          <p:stCondLst>
                                            <p:cond delay="0"/>
                                          </p:stCondLst>
                                        </p:cTn>
                                        <p:tgtEl>
                                          <p:spTgt spid="14"/>
                                        </p:tgtEl>
                                        <p:attrNameLst>
                                          <p:attrName>style.visibility</p:attrName>
                                        </p:attrNameLst>
                                      </p:cBhvr>
                                      <p:to>
                                        <p:strVal val="visible"/>
                                      </p:to>
                                    </p:set>
                                    <p:animEffect transition="in" filter="fade">
                                      <p:cBhvr>
                                        <p:cTn id="19" dur="500"/>
                                        <p:tgtEl>
                                          <p:spTgt spid="14"/>
                                        </p:tgtEl>
                                      </p:cBhvr>
                                    </p:animEffect>
                                  </p:childTnLst>
                                </p:cTn>
                              </p:par>
                              <p:par>
                                <p:cTn id="20" presetID="21" presetClass="entr" presetSubtype="1" fill="hold" nodeType="with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wheel(1)">
                                      <p:cBhvr>
                                        <p:cTn id="22" dur="1000"/>
                                        <p:tgtEl>
                                          <p:spTgt spid="1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xit" presetSubtype="0" fill="hold" grpId="1" nodeType="clickEffect">
                                  <p:stCondLst>
                                    <p:cond delay="0"/>
                                  </p:stCondLst>
                                  <p:childTnLst>
                                    <p:animEffect transition="out" filter="fade">
                                      <p:cBhvr>
                                        <p:cTn id="26" dur="500"/>
                                        <p:tgtEl>
                                          <p:spTgt spid="14"/>
                                        </p:tgtEl>
                                      </p:cBhvr>
                                    </p:animEffect>
                                    <p:set>
                                      <p:cBhvr>
                                        <p:cTn id="27" dur="1" fill="hold">
                                          <p:stCondLst>
                                            <p:cond delay="499"/>
                                          </p:stCondLst>
                                        </p:cTn>
                                        <p:tgtEl>
                                          <p:spTgt spid="14"/>
                                        </p:tgtEl>
                                        <p:attrNameLst>
                                          <p:attrName>style.visibility</p:attrName>
                                        </p:attrNameLst>
                                      </p:cBhvr>
                                      <p:to>
                                        <p:strVal val="hidden"/>
                                      </p:to>
                                    </p:set>
                                  </p:childTnLst>
                                </p:cTn>
                              </p:par>
                              <p:par>
                                <p:cTn id="28" presetID="10" presetClass="exit" presetSubtype="0" fill="hold" nodeType="withEffect">
                                  <p:stCondLst>
                                    <p:cond delay="0"/>
                                  </p:stCondLst>
                                  <p:childTnLst>
                                    <p:animEffect transition="out" filter="fade">
                                      <p:cBhvr>
                                        <p:cTn id="29" dur="500"/>
                                        <p:tgtEl>
                                          <p:spTgt spid="18"/>
                                        </p:tgtEl>
                                      </p:cBhvr>
                                    </p:animEffect>
                                    <p:set>
                                      <p:cBhvr>
                                        <p:cTn id="30" dur="1" fill="hold">
                                          <p:stCondLst>
                                            <p:cond delay="499"/>
                                          </p:stCondLst>
                                        </p:cTn>
                                        <p:tgtEl>
                                          <p:spTgt spid="18"/>
                                        </p:tgtEl>
                                        <p:attrNameLst>
                                          <p:attrName>style.visibility</p:attrName>
                                        </p:attrNameLst>
                                      </p:cBhvr>
                                      <p:to>
                                        <p:strVal val="hidden"/>
                                      </p:to>
                                    </p:set>
                                  </p:childTnLst>
                                </p:cTn>
                              </p:par>
                            </p:childTnLst>
                          </p:cTn>
                        </p:par>
                        <p:par>
                          <p:cTn id="31" fill="hold">
                            <p:stCondLst>
                              <p:cond delay="500"/>
                            </p:stCondLst>
                            <p:childTnLst>
                              <p:par>
                                <p:cTn id="32" presetID="10" presetClass="entr" presetSubtype="0" fill="hold" grpId="0" nodeType="afterEffect">
                                  <p:stCondLst>
                                    <p:cond delay="0"/>
                                  </p:stCondLst>
                                  <p:childTnLst>
                                    <p:set>
                                      <p:cBhvr>
                                        <p:cTn id="33" dur="1" fill="hold">
                                          <p:stCondLst>
                                            <p:cond delay="0"/>
                                          </p:stCondLst>
                                        </p:cTn>
                                        <p:tgtEl>
                                          <p:spTgt spid="19"/>
                                        </p:tgtEl>
                                        <p:attrNameLst>
                                          <p:attrName>style.visibility</p:attrName>
                                        </p:attrNameLst>
                                      </p:cBhvr>
                                      <p:to>
                                        <p:strVal val="visible"/>
                                      </p:to>
                                    </p:set>
                                    <p:animEffect transition="in" filter="fade">
                                      <p:cBhvr>
                                        <p:cTn id="34" dur="500"/>
                                        <p:tgtEl>
                                          <p:spTgt spid="19"/>
                                        </p:tgtEl>
                                      </p:cBhvr>
                                    </p:animEffect>
                                  </p:childTnLst>
                                </p:cTn>
                              </p:par>
                              <p:par>
                                <p:cTn id="35" presetID="21" presetClass="entr" presetSubtype="1" fill="hold" nodeType="withEffect">
                                  <p:stCondLst>
                                    <p:cond delay="0"/>
                                  </p:stCondLst>
                                  <p:childTnLst>
                                    <p:set>
                                      <p:cBhvr>
                                        <p:cTn id="36" dur="1" fill="hold">
                                          <p:stCondLst>
                                            <p:cond delay="0"/>
                                          </p:stCondLst>
                                        </p:cTn>
                                        <p:tgtEl>
                                          <p:spTgt spid="23"/>
                                        </p:tgtEl>
                                        <p:attrNameLst>
                                          <p:attrName>style.visibility</p:attrName>
                                        </p:attrNameLst>
                                      </p:cBhvr>
                                      <p:to>
                                        <p:strVal val="visible"/>
                                      </p:to>
                                    </p:set>
                                    <p:animEffect transition="in" filter="wheel(1)">
                                      <p:cBhvr>
                                        <p:cTn id="37" dur="10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4" grpId="0"/>
      <p:bldP spid="14" grpId="1"/>
      <p:bldP spid="1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5943600" y="1554480"/>
            <a:ext cx="2774521" cy="1200329"/>
          </a:xfrm>
          <a:prstGeom prst="rect">
            <a:avLst/>
          </a:prstGeom>
        </p:spPr>
        <p:txBody>
          <a:bodyPr wrap="square">
            <a:spAutoFit/>
          </a:bodyPr>
          <a:lstStyle/>
          <a:p>
            <a:pPr algn="ctr">
              <a:defRPr sz="1000" b="0" i="0" u="none" strike="noStrike" kern="1200" spc="0" baseline="0">
                <a:solidFill>
                  <a:srgbClr val="000000">
                    <a:lumMod val="65000"/>
                    <a:lumOff val="35000"/>
                  </a:srgbClr>
                </a:solidFill>
                <a:latin typeface="+mn-lt"/>
                <a:ea typeface="+mn-ea"/>
                <a:cs typeface="+mn-cs"/>
              </a:defRPr>
            </a:pPr>
            <a:r>
              <a:rPr lang="en-US" sz="1600" b="1" dirty="0">
                <a:solidFill>
                  <a:schemeClr val="accent5"/>
                </a:solidFill>
              </a:rPr>
              <a:t>62%</a:t>
            </a:r>
            <a:r>
              <a:rPr lang="en-US" sz="1600" b="1" dirty="0"/>
              <a:t> </a:t>
            </a:r>
            <a:r>
              <a:rPr lang="en-US" sz="1400" dirty="0"/>
              <a:t>of members surveyed identified the ability to solve complex problems as one of the actuarial profession’s greatest strengths</a:t>
            </a:r>
          </a:p>
        </p:txBody>
      </p:sp>
      <p:sp>
        <p:nvSpPr>
          <p:cNvPr id="22" name="Rectangle 21"/>
          <p:cNvSpPr/>
          <p:nvPr/>
        </p:nvSpPr>
        <p:spPr>
          <a:xfrm>
            <a:off x="5943600" y="1554480"/>
            <a:ext cx="2774521" cy="1169551"/>
          </a:xfrm>
          <a:prstGeom prst="rect">
            <a:avLst/>
          </a:prstGeom>
        </p:spPr>
        <p:txBody>
          <a:bodyPr wrap="square">
            <a:spAutoFit/>
          </a:bodyPr>
          <a:lstStyle/>
          <a:p>
            <a:pPr algn="ctr">
              <a:defRPr sz="1000" b="0" i="0" u="none" strike="noStrike" kern="1200" spc="0" baseline="0">
                <a:solidFill>
                  <a:srgbClr val="000000">
                    <a:lumMod val="65000"/>
                    <a:lumOff val="35000"/>
                  </a:srgbClr>
                </a:solidFill>
                <a:latin typeface="+mn-lt"/>
                <a:ea typeface="+mn-ea"/>
                <a:cs typeface="+mn-cs"/>
              </a:defRPr>
            </a:pPr>
            <a:r>
              <a:rPr lang="en-US" sz="1400" b="1" dirty="0">
                <a:solidFill>
                  <a:schemeClr val="accent1"/>
                </a:solidFill>
              </a:rPr>
              <a:t>37%</a:t>
            </a:r>
            <a:r>
              <a:rPr lang="en-US" sz="1400" b="1" dirty="0"/>
              <a:t> </a:t>
            </a:r>
            <a:r>
              <a:rPr lang="en-US" sz="1400" dirty="0"/>
              <a:t>of members surveyed identified competition for roles from non-actuaries as one of the most important trends driving the actuarial profession </a:t>
            </a:r>
          </a:p>
        </p:txBody>
      </p:sp>
      <p:sp>
        <p:nvSpPr>
          <p:cNvPr id="2" name="Title 1"/>
          <p:cNvSpPr>
            <a:spLocks noGrp="1"/>
          </p:cNvSpPr>
          <p:nvPr>
            <p:ph type="title"/>
          </p:nvPr>
        </p:nvSpPr>
        <p:spPr/>
        <p:txBody>
          <a:bodyPr>
            <a:normAutofit/>
          </a:bodyPr>
          <a:lstStyle/>
          <a:p>
            <a:r>
              <a:rPr lang="en-US" sz="3200" b="0" dirty="0">
                <a:solidFill>
                  <a:schemeClr val="tx2"/>
                </a:solidFill>
                <a:latin typeface="+mj-lt"/>
                <a:cs typeface="+mj-cs"/>
              </a:rPr>
              <a:t>Promoting the Value of the Actuarial Skill Set </a:t>
            </a:r>
          </a:p>
        </p:txBody>
      </p:sp>
      <p:sp>
        <p:nvSpPr>
          <p:cNvPr id="3" name="Content Placeholder 2"/>
          <p:cNvSpPr>
            <a:spLocks noGrp="1"/>
          </p:cNvSpPr>
          <p:nvPr>
            <p:ph sz="quarter" idx="12"/>
          </p:nvPr>
        </p:nvSpPr>
        <p:spPr>
          <a:xfrm>
            <a:off x="640080" y="1554480"/>
            <a:ext cx="5131209" cy="4213225"/>
          </a:xfrm>
        </p:spPr>
        <p:txBody>
          <a:bodyPr>
            <a:normAutofit/>
          </a:bodyPr>
          <a:lstStyle/>
          <a:p>
            <a:pPr marL="0" indent="0">
              <a:buNone/>
            </a:pPr>
            <a:r>
              <a:rPr lang="en-US" sz="1800" dirty="0" smtClean="0"/>
              <a:t>Actuarial skill set isn’t well understood – by the public, employers, regulators, or policymakers.  </a:t>
            </a:r>
          </a:p>
          <a:p>
            <a:r>
              <a:rPr lang="en-US" sz="1800" dirty="0" smtClean="0"/>
              <a:t>The public does not think of actuaries as key players in risk </a:t>
            </a:r>
            <a:r>
              <a:rPr lang="en-US" sz="1800" dirty="0" smtClean="0"/>
              <a:t>management </a:t>
            </a:r>
            <a:endParaRPr lang="en-US" sz="1800" dirty="0" smtClean="0"/>
          </a:p>
          <a:p>
            <a:r>
              <a:rPr lang="en-US" sz="1800" dirty="0" smtClean="0"/>
              <a:t>Actuaries are not seen as the profession that can go beyond finding the data relationships and think about how the insights can be applied to business.</a:t>
            </a:r>
          </a:p>
          <a:p>
            <a:r>
              <a:rPr lang="en-US" sz="1800" dirty="0" smtClean="0"/>
              <a:t>Actuaries’ technical skills may need to evolve to keep their professional advantage. One interviewee expressed it as “the mushy middle” - not technical enough for the new quantitative and regulatory demands, but too technical to frame business decisions.</a:t>
            </a:r>
          </a:p>
          <a:p>
            <a:endParaRPr lang="en-US" sz="1600" dirty="0"/>
          </a:p>
        </p:txBody>
      </p:sp>
      <p:grpSp>
        <p:nvGrpSpPr>
          <p:cNvPr id="14" name="Group 51"/>
          <p:cNvGrpSpPr>
            <a:grpSpLocks noChangeAspect="1"/>
          </p:cNvGrpSpPr>
          <p:nvPr/>
        </p:nvGrpSpPr>
        <p:grpSpPr>
          <a:xfrm>
            <a:off x="6537536" y="2978762"/>
            <a:ext cx="1828801" cy="1828800"/>
            <a:chOff x="3099936" y="1592431"/>
            <a:chExt cx="1296169" cy="1296168"/>
          </a:xfrm>
        </p:grpSpPr>
        <p:sp>
          <p:nvSpPr>
            <p:cNvPr id="15" name="Oval 14"/>
            <p:cNvSpPr/>
            <p:nvPr/>
          </p:nvSpPr>
          <p:spPr>
            <a:xfrm>
              <a:off x="3232436" y="1693149"/>
              <a:ext cx="1094733" cy="1094733"/>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solidFill>
                  <a:schemeClr val="bg1"/>
                </a:solidFill>
              </a:endParaRPr>
            </a:p>
          </p:txBody>
        </p:sp>
        <p:sp>
          <p:nvSpPr>
            <p:cNvPr id="16" name="Pie 15"/>
            <p:cNvSpPr/>
            <p:nvPr/>
          </p:nvSpPr>
          <p:spPr>
            <a:xfrm flipH="1">
              <a:off x="3099936" y="1592431"/>
              <a:ext cx="1296169" cy="1296168"/>
            </a:xfrm>
            <a:prstGeom prst="pie">
              <a:avLst>
                <a:gd name="adj1" fmla="val 3395437"/>
                <a:gd name="adj2" fmla="val 16200000"/>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chemeClr val="bg1"/>
                </a:solidFill>
              </a:endParaRPr>
            </a:p>
          </p:txBody>
        </p:sp>
      </p:grpSp>
      <p:grpSp>
        <p:nvGrpSpPr>
          <p:cNvPr id="23" name="Group 51"/>
          <p:cNvGrpSpPr>
            <a:grpSpLocks noChangeAspect="1"/>
          </p:cNvGrpSpPr>
          <p:nvPr/>
        </p:nvGrpSpPr>
        <p:grpSpPr>
          <a:xfrm>
            <a:off x="6537537" y="2988158"/>
            <a:ext cx="1828801" cy="1828800"/>
            <a:chOff x="3099936" y="1592431"/>
            <a:chExt cx="1296169" cy="1296168"/>
          </a:xfrm>
        </p:grpSpPr>
        <p:sp>
          <p:nvSpPr>
            <p:cNvPr id="24" name="Oval 23"/>
            <p:cNvSpPr/>
            <p:nvPr/>
          </p:nvSpPr>
          <p:spPr>
            <a:xfrm>
              <a:off x="3232436" y="1693149"/>
              <a:ext cx="1094733" cy="1094733"/>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solidFill>
                  <a:schemeClr val="bg1"/>
                </a:solidFill>
              </a:endParaRPr>
            </a:p>
          </p:txBody>
        </p:sp>
        <p:sp>
          <p:nvSpPr>
            <p:cNvPr id="25" name="Pie 24"/>
            <p:cNvSpPr/>
            <p:nvPr/>
          </p:nvSpPr>
          <p:spPr>
            <a:xfrm flipH="1">
              <a:off x="3099936" y="1592431"/>
              <a:ext cx="1296169" cy="1296168"/>
            </a:xfrm>
            <a:prstGeom prst="pie">
              <a:avLst>
                <a:gd name="adj1" fmla="val 8271234"/>
                <a:gd name="adj2" fmla="val 162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chemeClr val="bg1"/>
                </a:solidFill>
              </a:endParaRPr>
            </a:p>
          </p:txBody>
        </p:sp>
      </p:grpSp>
      <p:grpSp>
        <p:nvGrpSpPr>
          <p:cNvPr id="30" name="Group 51"/>
          <p:cNvGrpSpPr>
            <a:grpSpLocks noChangeAspect="1"/>
          </p:cNvGrpSpPr>
          <p:nvPr/>
        </p:nvGrpSpPr>
        <p:grpSpPr>
          <a:xfrm>
            <a:off x="6537537" y="2978762"/>
            <a:ext cx="1828801" cy="1828800"/>
            <a:chOff x="3099936" y="1592431"/>
            <a:chExt cx="1296169" cy="1296168"/>
          </a:xfrm>
        </p:grpSpPr>
        <p:sp>
          <p:nvSpPr>
            <p:cNvPr id="31" name="Oval 30"/>
            <p:cNvSpPr/>
            <p:nvPr/>
          </p:nvSpPr>
          <p:spPr>
            <a:xfrm>
              <a:off x="3232436" y="1693149"/>
              <a:ext cx="1094733" cy="1094733"/>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solidFill>
                  <a:schemeClr val="bg1"/>
                </a:solidFill>
              </a:endParaRPr>
            </a:p>
          </p:txBody>
        </p:sp>
        <p:sp>
          <p:nvSpPr>
            <p:cNvPr id="32" name="Pie 31"/>
            <p:cNvSpPr/>
            <p:nvPr/>
          </p:nvSpPr>
          <p:spPr>
            <a:xfrm flipH="1">
              <a:off x="3099936" y="1592431"/>
              <a:ext cx="1296169" cy="1296168"/>
            </a:xfrm>
            <a:prstGeom prst="pie">
              <a:avLst>
                <a:gd name="adj1" fmla="val 9116523"/>
                <a:gd name="adj2" fmla="val 16200000"/>
              </a:avLst>
            </a:prstGeom>
            <a:solidFill>
              <a:srgbClr val="E27F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chemeClr val="bg1"/>
                </a:solidFill>
              </a:endParaRPr>
            </a:p>
          </p:txBody>
        </p:sp>
      </p:grpSp>
      <p:sp>
        <p:nvSpPr>
          <p:cNvPr id="33" name="Rectangle 32"/>
          <p:cNvSpPr/>
          <p:nvPr/>
        </p:nvSpPr>
        <p:spPr>
          <a:xfrm>
            <a:off x="5943600" y="1554480"/>
            <a:ext cx="2774521" cy="1200329"/>
          </a:xfrm>
          <a:prstGeom prst="rect">
            <a:avLst/>
          </a:prstGeom>
        </p:spPr>
        <p:txBody>
          <a:bodyPr wrap="square">
            <a:spAutoFit/>
          </a:bodyPr>
          <a:lstStyle/>
          <a:p>
            <a:pPr algn="ctr">
              <a:defRPr sz="1000" b="0" i="0" u="none" strike="noStrike" kern="1200" spc="0" baseline="0">
                <a:solidFill>
                  <a:srgbClr val="000000">
                    <a:lumMod val="65000"/>
                    <a:lumOff val="35000"/>
                  </a:srgbClr>
                </a:solidFill>
                <a:latin typeface="+mn-lt"/>
                <a:ea typeface="+mn-ea"/>
                <a:cs typeface="+mn-cs"/>
              </a:defRPr>
            </a:pPr>
            <a:r>
              <a:rPr lang="en-US" sz="1600" b="1" dirty="0">
                <a:solidFill>
                  <a:schemeClr val="accent6"/>
                </a:solidFill>
              </a:rPr>
              <a:t>32% </a:t>
            </a:r>
            <a:r>
              <a:rPr lang="en-US" sz="1400" dirty="0"/>
              <a:t>of members surveyed identified lack of recognition</a:t>
            </a:r>
            <a:r>
              <a:rPr lang="en-US" sz="1400" dirty="0" smtClean="0"/>
              <a:t>/ respect </a:t>
            </a:r>
            <a:r>
              <a:rPr lang="en-US" sz="1400" dirty="0"/>
              <a:t>across industries </a:t>
            </a:r>
            <a:r>
              <a:rPr lang="en-US" sz="1400" dirty="0" smtClean="0"/>
              <a:t>as one of the actuarial </a:t>
            </a:r>
            <a:r>
              <a:rPr lang="en-US" sz="1400" dirty="0"/>
              <a:t>profession’s greatest weaknesses</a:t>
            </a:r>
          </a:p>
        </p:txBody>
      </p:sp>
    </p:spTree>
    <p:extLst>
      <p:ext uri="{BB962C8B-B14F-4D97-AF65-F5344CB8AC3E}">
        <p14:creationId xmlns:p14="http://schemas.microsoft.com/office/powerpoint/2010/main" val="365668376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nodeType="with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heel(1)">
                                      <p:cBhvr>
                                        <p:cTn id="7" dur="10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18"/>
                                        </p:tgtEl>
                                      </p:cBhvr>
                                    </p:animEffect>
                                    <p:set>
                                      <p:cBhvr>
                                        <p:cTn id="12" dur="1" fill="hold">
                                          <p:stCondLst>
                                            <p:cond delay="499"/>
                                          </p:stCondLst>
                                        </p:cTn>
                                        <p:tgtEl>
                                          <p:spTgt spid="18"/>
                                        </p:tgtEl>
                                        <p:attrNameLst>
                                          <p:attrName>style.visibility</p:attrName>
                                        </p:attrNameLst>
                                      </p:cBhvr>
                                      <p:to>
                                        <p:strVal val="hidden"/>
                                      </p:to>
                                    </p:set>
                                  </p:childTnLst>
                                </p:cTn>
                              </p:par>
                              <p:par>
                                <p:cTn id="13" presetID="10" presetClass="exit" presetSubtype="0" fill="hold" nodeType="withEffect">
                                  <p:stCondLst>
                                    <p:cond delay="0"/>
                                  </p:stCondLst>
                                  <p:childTnLst>
                                    <p:animEffect transition="out" filter="fade">
                                      <p:cBhvr>
                                        <p:cTn id="14" dur="500"/>
                                        <p:tgtEl>
                                          <p:spTgt spid="14"/>
                                        </p:tgtEl>
                                      </p:cBhvr>
                                    </p:animEffect>
                                    <p:set>
                                      <p:cBhvr>
                                        <p:cTn id="15" dur="1" fill="hold">
                                          <p:stCondLst>
                                            <p:cond delay="499"/>
                                          </p:stCondLst>
                                        </p:cTn>
                                        <p:tgtEl>
                                          <p:spTgt spid="14"/>
                                        </p:tgtEl>
                                        <p:attrNameLst>
                                          <p:attrName>style.visibility</p:attrName>
                                        </p:attrNameLst>
                                      </p:cBhvr>
                                      <p:to>
                                        <p:strVal val="hidden"/>
                                      </p:to>
                                    </p:set>
                                  </p:childTnLst>
                                </p:cTn>
                              </p:par>
                            </p:childTnLst>
                          </p:cTn>
                        </p:par>
                        <p:par>
                          <p:cTn id="16" fill="hold">
                            <p:stCondLst>
                              <p:cond delay="500"/>
                            </p:stCondLst>
                            <p:childTnLst>
                              <p:par>
                                <p:cTn id="17" presetID="10" presetClass="entr" presetSubtype="0" fill="hold" grpId="0" nodeType="afterEffect">
                                  <p:stCondLst>
                                    <p:cond delay="0"/>
                                  </p:stCondLst>
                                  <p:childTnLst>
                                    <p:set>
                                      <p:cBhvr>
                                        <p:cTn id="18" dur="1" fill="hold">
                                          <p:stCondLst>
                                            <p:cond delay="0"/>
                                          </p:stCondLst>
                                        </p:cTn>
                                        <p:tgtEl>
                                          <p:spTgt spid="33"/>
                                        </p:tgtEl>
                                        <p:attrNameLst>
                                          <p:attrName>style.visibility</p:attrName>
                                        </p:attrNameLst>
                                      </p:cBhvr>
                                      <p:to>
                                        <p:strVal val="visible"/>
                                      </p:to>
                                    </p:set>
                                    <p:animEffect transition="in" filter="fade">
                                      <p:cBhvr>
                                        <p:cTn id="19" dur="500"/>
                                        <p:tgtEl>
                                          <p:spTgt spid="33"/>
                                        </p:tgtEl>
                                      </p:cBhvr>
                                    </p:animEffect>
                                  </p:childTnLst>
                                </p:cTn>
                              </p:par>
                              <p:par>
                                <p:cTn id="20" presetID="21" presetClass="entr" presetSubtype="1" fill="hold" nodeType="withEffect">
                                  <p:stCondLst>
                                    <p:cond delay="0"/>
                                  </p:stCondLst>
                                  <p:childTnLst>
                                    <p:set>
                                      <p:cBhvr>
                                        <p:cTn id="21" dur="1" fill="hold">
                                          <p:stCondLst>
                                            <p:cond delay="0"/>
                                          </p:stCondLst>
                                        </p:cTn>
                                        <p:tgtEl>
                                          <p:spTgt spid="30"/>
                                        </p:tgtEl>
                                        <p:attrNameLst>
                                          <p:attrName>style.visibility</p:attrName>
                                        </p:attrNameLst>
                                      </p:cBhvr>
                                      <p:to>
                                        <p:strVal val="visible"/>
                                      </p:to>
                                    </p:set>
                                    <p:animEffect transition="in" filter="wheel(1)">
                                      <p:cBhvr>
                                        <p:cTn id="22" dur="1000"/>
                                        <p:tgtEl>
                                          <p:spTgt spid="30"/>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xit" presetSubtype="0" fill="hold" grpId="1" nodeType="clickEffect">
                                  <p:stCondLst>
                                    <p:cond delay="0"/>
                                  </p:stCondLst>
                                  <p:childTnLst>
                                    <p:animEffect transition="out" filter="fade">
                                      <p:cBhvr>
                                        <p:cTn id="26" dur="500"/>
                                        <p:tgtEl>
                                          <p:spTgt spid="33"/>
                                        </p:tgtEl>
                                      </p:cBhvr>
                                    </p:animEffect>
                                    <p:set>
                                      <p:cBhvr>
                                        <p:cTn id="27" dur="1" fill="hold">
                                          <p:stCondLst>
                                            <p:cond delay="499"/>
                                          </p:stCondLst>
                                        </p:cTn>
                                        <p:tgtEl>
                                          <p:spTgt spid="33"/>
                                        </p:tgtEl>
                                        <p:attrNameLst>
                                          <p:attrName>style.visibility</p:attrName>
                                        </p:attrNameLst>
                                      </p:cBhvr>
                                      <p:to>
                                        <p:strVal val="hidden"/>
                                      </p:to>
                                    </p:set>
                                  </p:childTnLst>
                                </p:cTn>
                              </p:par>
                              <p:par>
                                <p:cTn id="28" presetID="10" presetClass="exit" presetSubtype="0" fill="hold" nodeType="withEffect">
                                  <p:stCondLst>
                                    <p:cond delay="0"/>
                                  </p:stCondLst>
                                  <p:childTnLst>
                                    <p:animEffect transition="out" filter="fade">
                                      <p:cBhvr>
                                        <p:cTn id="29" dur="500"/>
                                        <p:tgtEl>
                                          <p:spTgt spid="30"/>
                                        </p:tgtEl>
                                      </p:cBhvr>
                                    </p:animEffect>
                                    <p:set>
                                      <p:cBhvr>
                                        <p:cTn id="30" dur="1" fill="hold">
                                          <p:stCondLst>
                                            <p:cond delay="499"/>
                                          </p:stCondLst>
                                        </p:cTn>
                                        <p:tgtEl>
                                          <p:spTgt spid="30"/>
                                        </p:tgtEl>
                                        <p:attrNameLst>
                                          <p:attrName>style.visibility</p:attrName>
                                        </p:attrNameLst>
                                      </p:cBhvr>
                                      <p:to>
                                        <p:strVal val="hidden"/>
                                      </p:to>
                                    </p:set>
                                  </p:childTnLst>
                                </p:cTn>
                              </p:par>
                            </p:childTnLst>
                          </p:cTn>
                        </p:par>
                        <p:par>
                          <p:cTn id="31" fill="hold">
                            <p:stCondLst>
                              <p:cond delay="500"/>
                            </p:stCondLst>
                            <p:childTnLst>
                              <p:par>
                                <p:cTn id="32" presetID="10" presetClass="entr" presetSubtype="0" fill="hold" grpId="0" nodeType="afterEffect">
                                  <p:stCondLst>
                                    <p:cond delay="0"/>
                                  </p:stCondLst>
                                  <p:childTnLst>
                                    <p:set>
                                      <p:cBhvr>
                                        <p:cTn id="33" dur="1" fill="hold">
                                          <p:stCondLst>
                                            <p:cond delay="0"/>
                                          </p:stCondLst>
                                        </p:cTn>
                                        <p:tgtEl>
                                          <p:spTgt spid="22"/>
                                        </p:tgtEl>
                                        <p:attrNameLst>
                                          <p:attrName>style.visibility</p:attrName>
                                        </p:attrNameLst>
                                      </p:cBhvr>
                                      <p:to>
                                        <p:strVal val="visible"/>
                                      </p:to>
                                    </p:set>
                                    <p:animEffect transition="in" filter="fade">
                                      <p:cBhvr>
                                        <p:cTn id="34" dur="500"/>
                                        <p:tgtEl>
                                          <p:spTgt spid="22"/>
                                        </p:tgtEl>
                                      </p:cBhvr>
                                    </p:animEffect>
                                  </p:childTnLst>
                                </p:cTn>
                              </p:par>
                              <p:par>
                                <p:cTn id="35" presetID="21" presetClass="entr" presetSubtype="1" fill="hold" nodeType="withEffect">
                                  <p:stCondLst>
                                    <p:cond delay="0"/>
                                  </p:stCondLst>
                                  <p:childTnLst>
                                    <p:set>
                                      <p:cBhvr>
                                        <p:cTn id="36" dur="1" fill="hold">
                                          <p:stCondLst>
                                            <p:cond delay="0"/>
                                          </p:stCondLst>
                                        </p:cTn>
                                        <p:tgtEl>
                                          <p:spTgt spid="23"/>
                                        </p:tgtEl>
                                        <p:attrNameLst>
                                          <p:attrName>style.visibility</p:attrName>
                                        </p:attrNameLst>
                                      </p:cBhvr>
                                      <p:to>
                                        <p:strVal val="visible"/>
                                      </p:to>
                                    </p:set>
                                    <p:animEffect transition="in" filter="wheel(1)">
                                      <p:cBhvr>
                                        <p:cTn id="37" dur="10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22" grpId="0"/>
      <p:bldP spid="33" grpId="0"/>
      <p:bldP spid="33" grpId="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0" dirty="0" smtClean="0">
                <a:solidFill>
                  <a:schemeClr val="tx2"/>
                </a:solidFill>
                <a:latin typeface="+mj-lt"/>
                <a:cs typeface="+mj-cs"/>
              </a:rPr>
              <a:t>Encouraging </a:t>
            </a:r>
            <a:r>
              <a:rPr lang="en-US" sz="3200" b="0" dirty="0">
                <a:solidFill>
                  <a:schemeClr val="tx2"/>
                </a:solidFill>
                <a:latin typeface="+mj-lt"/>
                <a:cs typeface="+mj-cs"/>
              </a:rPr>
              <a:t>Actuaries to Think Strategically</a:t>
            </a:r>
          </a:p>
        </p:txBody>
      </p:sp>
      <p:sp>
        <p:nvSpPr>
          <p:cNvPr id="3" name="Content Placeholder 2"/>
          <p:cNvSpPr>
            <a:spLocks noGrp="1"/>
          </p:cNvSpPr>
          <p:nvPr>
            <p:ph sz="quarter" idx="12"/>
          </p:nvPr>
        </p:nvSpPr>
        <p:spPr>
          <a:xfrm>
            <a:off x="640080" y="1554480"/>
            <a:ext cx="5113321" cy="4591796"/>
          </a:xfrm>
        </p:spPr>
        <p:txBody>
          <a:bodyPr>
            <a:normAutofit/>
          </a:bodyPr>
          <a:lstStyle/>
          <a:p>
            <a:pPr marL="0" indent="0">
              <a:buNone/>
            </a:pPr>
            <a:r>
              <a:rPr lang="en-US" sz="1800" dirty="0" smtClean="0"/>
              <a:t>The profession continues to be criticized for – and to be self-critical of – its communication skills. The interviews highlighted that actuaries are focusing on communicating process and data, rather than recommendations and context: </a:t>
            </a:r>
          </a:p>
          <a:p>
            <a:r>
              <a:rPr lang="en-US" sz="1800" dirty="0" smtClean="0"/>
              <a:t>Actuaries aren’t providing strategic insights. One interviewee said some of his actuarial colleagues were the most “thoughtful, intellectually grounded and strategic thinkers” – but that didn’t get unleashed unless someone else was asking them the right questions. </a:t>
            </a:r>
          </a:p>
          <a:p>
            <a:r>
              <a:rPr lang="en-US" sz="1800" dirty="0" smtClean="0"/>
              <a:t>Some members and interviewees suggested incorporating more business skills into the actuarial credentialing process. More business focus in the credential might attract entrepreneurs and leaders whose interests lie beyond the quantitative education.  </a:t>
            </a:r>
          </a:p>
          <a:p>
            <a:endParaRPr lang="en-US" sz="1600" dirty="0"/>
          </a:p>
        </p:txBody>
      </p:sp>
      <p:grpSp>
        <p:nvGrpSpPr>
          <p:cNvPr id="14" name="Group 51"/>
          <p:cNvGrpSpPr>
            <a:grpSpLocks noChangeAspect="1"/>
          </p:cNvGrpSpPr>
          <p:nvPr/>
        </p:nvGrpSpPr>
        <p:grpSpPr>
          <a:xfrm>
            <a:off x="6537538" y="2997554"/>
            <a:ext cx="1828801" cy="1828800"/>
            <a:chOff x="3099936" y="1592431"/>
            <a:chExt cx="1296169" cy="1296168"/>
          </a:xfrm>
        </p:grpSpPr>
        <p:sp>
          <p:nvSpPr>
            <p:cNvPr id="15" name="Oval 14"/>
            <p:cNvSpPr/>
            <p:nvPr/>
          </p:nvSpPr>
          <p:spPr>
            <a:xfrm>
              <a:off x="3232436" y="1693149"/>
              <a:ext cx="1094733" cy="1094733"/>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solidFill>
                  <a:schemeClr val="bg1"/>
                </a:solidFill>
              </a:endParaRPr>
            </a:p>
          </p:txBody>
        </p:sp>
        <p:sp>
          <p:nvSpPr>
            <p:cNvPr id="16" name="Pie 15"/>
            <p:cNvSpPr/>
            <p:nvPr/>
          </p:nvSpPr>
          <p:spPr>
            <a:xfrm flipH="1">
              <a:off x="3099936" y="1592431"/>
              <a:ext cx="1296169" cy="1296168"/>
            </a:xfrm>
            <a:prstGeom prst="pie">
              <a:avLst>
                <a:gd name="adj1" fmla="val 3086361"/>
                <a:gd name="adj2" fmla="val 16200000"/>
              </a:avLst>
            </a:prstGeom>
            <a:solidFill>
              <a:srgbClr val="E27F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chemeClr val="bg1"/>
                </a:solidFill>
              </a:endParaRPr>
            </a:p>
          </p:txBody>
        </p:sp>
      </p:grpSp>
      <p:sp>
        <p:nvSpPr>
          <p:cNvPr id="17" name="Rectangle 16"/>
          <p:cNvSpPr/>
          <p:nvPr/>
        </p:nvSpPr>
        <p:spPr>
          <a:xfrm>
            <a:off x="5943600" y="1554480"/>
            <a:ext cx="2774521" cy="1200329"/>
          </a:xfrm>
          <a:prstGeom prst="rect">
            <a:avLst/>
          </a:prstGeom>
        </p:spPr>
        <p:txBody>
          <a:bodyPr wrap="square">
            <a:spAutoFit/>
          </a:bodyPr>
          <a:lstStyle/>
          <a:p>
            <a:pPr algn="ctr">
              <a:defRPr sz="1000" b="0" i="0" u="none" strike="noStrike" kern="1200" spc="0" baseline="0">
                <a:solidFill>
                  <a:srgbClr val="000000">
                    <a:lumMod val="65000"/>
                    <a:lumOff val="35000"/>
                  </a:srgbClr>
                </a:solidFill>
                <a:latin typeface="+mn-lt"/>
                <a:ea typeface="+mn-ea"/>
                <a:cs typeface="+mn-cs"/>
              </a:defRPr>
            </a:pPr>
            <a:r>
              <a:rPr lang="en-US" sz="1600" b="1" dirty="0">
                <a:solidFill>
                  <a:srgbClr val="E27F26"/>
                </a:solidFill>
              </a:rPr>
              <a:t>62% </a:t>
            </a:r>
            <a:r>
              <a:rPr lang="en-US" sz="1400" dirty="0"/>
              <a:t>of members surveyed identified actuaries reputation for poor communication skills as one of actuarial profession’s greatest weaknesses</a:t>
            </a:r>
          </a:p>
        </p:txBody>
      </p:sp>
      <p:grpSp>
        <p:nvGrpSpPr>
          <p:cNvPr id="18" name="Group 51"/>
          <p:cNvGrpSpPr>
            <a:grpSpLocks noChangeAspect="1"/>
          </p:cNvGrpSpPr>
          <p:nvPr/>
        </p:nvGrpSpPr>
        <p:grpSpPr>
          <a:xfrm>
            <a:off x="6537538" y="2997554"/>
            <a:ext cx="1828801" cy="1828800"/>
            <a:chOff x="3099936" y="1592431"/>
            <a:chExt cx="1296169" cy="1296168"/>
          </a:xfrm>
        </p:grpSpPr>
        <p:sp>
          <p:nvSpPr>
            <p:cNvPr id="19" name="Oval 18"/>
            <p:cNvSpPr/>
            <p:nvPr/>
          </p:nvSpPr>
          <p:spPr>
            <a:xfrm>
              <a:off x="3232436" y="1693149"/>
              <a:ext cx="1094733" cy="1094733"/>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solidFill>
                  <a:schemeClr val="bg1"/>
                </a:solidFill>
              </a:endParaRPr>
            </a:p>
          </p:txBody>
        </p:sp>
        <p:sp>
          <p:nvSpPr>
            <p:cNvPr id="20" name="Pie 19"/>
            <p:cNvSpPr/>
            <p:nvPr/>
          </p:nvSpPr>
          <p:spPr>
            <a:xfrm flipH="1">
              <a:off x="3099936" y="1592431"/>
              <a:ext cx="1296169" cy="1296168"/>
            </a:xfrm>
            <a:prstGeom prst="pie">
              <a:avLst>
                <a:gd name="adj1" fmla="val 9822894"/>
                <a:gd name="adj2" fmla="val 1620000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chemeClr val="bg1"/>
                </a:solidFill>
              </a:endParaRPr>
            </a:p>
          </p:txBody>
        </p:sp>
      </p:grpSp>
      <p:sp>
        <p:nvSpPr>
          <p:cNvPr id="21" name="Rectangle 20"/>
          <p:cNvSpPr/>
          <p:nvPr/>
        </p:nvSpPr>
        <p:spPr>
          <a:xfrm>
            <a:off x="5943600" y="1554480"/>
            <a:ext cx="2774521" cy="1200329"/>
          </a:xfrm>
          <a:prstGeom prst="rect">
            <a:avLst/>
          </a:prstGeom>
        </p:spPr>
        <p:txBody>
          <a:bodyPr wrap="square">
            <a:spAutoFit/>
          </a:bodyPr>
          <a:lstStyle/>
          <a:p>
            <a:pPr algn="ctr">
              <a:defRPr sz="1000" b="0" i="0" u="none" strike="noStrike" kern="1200" spc="0" baseline="0">
                <a:solidFill>
                  <a:srgbClr val="000000">
                    <a:lumMod val="65000"/>
                    <a:lumOff val="35000"/>
                  </a:srgbClr>
                </a:solidFill>
                <a:latin typeface="+mn-lt"/>
                <a:ea typeface="+mn-ea"/>
                <a:cs typeface="+mn-cs"/>
              </a:defRPr>
            </a:pPr>
            <a:r>
              <a:rPr lang="en-US" sz="1600" b="1" dirty="0">
                <a:solidFill>
                  <a:schemeClr val="accent3"/>
                </a:solidFill>
              </a:rPr>
              <a:t>28% </a:t>
            </a:r>
            <a:r>
              <a:rPr lang="en-US" sz="1400" dirty="0"/>
              <a:t>of members surveyed identified adding business skills into the actuarial designation as one of the most important opportunities for the actuarial profession </a:t>
            </a:r>
          </a:p>
        </p:txBody>
      </p:sp>
      <p:grpSp>
        <p:nvGrpSpPr>
          <p:cNvPr id="26" name="Group 51"/>
          <p:cNvGrpSpPr>
            <a:grpSpLocks noChangeAspect="1"/>
          </p:cNvGrpSpPr>
          <p:nvPr/>
        </p:nvGrpSpPr>
        <p:grpSpPr>
          <a:xfrm>
            <a:off x="6537538" y="2997554"/>
            <a:ext cx="1828801" cy="1828800"/>
            <a:chOff x="3099936" y="1592431"/>
            <a:chExt cx="1296169" cy="1296168"/>
          </a:xfrm>
        </p:grpSpPr>
        <p:sp>
          <p:nvSpPr>
            <p:cNvPr id="27" name="Oval 26"/>
            <p:cNvSpPr/>
            <p:nvPr/>
          </p:nvSpPr>
          <p:spPr>
            <a:xfrm>
              <a:off x="3232436" y="1693149"/>
              <a:ext cx="1094733" cy="1094733"/>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solidFill>
                  <a:schemeClr val="bg1"/>
                </a:solidFill>
              </a:endParaRPr>
            </a:p>
          </p:txBody>
        </p:sp>
        <p:sp>
          <p:nvSpPr>
            <p:cNvPr id="28" name="Pie 27"/>
            <p:cNvSpPr/>
            <p:nvPr/>
          </p:nvSpPr>
          <p:spPr>
            <a:xfrm flipH="1">
              <a:off x="3099936" y="1592431"/>
              <a:ext cx="1296169" cy="1296168"/>
            </a:xfrm>
            <a:prstGeom prst="pie">
              <a:avLst>
                <a:gd name="adj1" fmla="val 8623852"/>
                <a:gd name="adj2" fmla="val 16200000"/>
              </a:avLst>
            </a:prstGeom>
            <a:solidFill>
              <a:srgbClr val="E27F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chemeClr val="bg1"/>
                </a:solidFill>
              </a:endParaRPr>
            </a:p>
          </p:txBody>
        </p:sp>
      </p:grpSp>
      <p:sp>
        <p:nvSpPr>
          <p:cNvPr id="29" name="Rectangle 28"/>
          <p:cNvSpPr/>
          <p:nvPr/>
        </p:nvSpPr>
        <p:spPr>
          <a:xfrm>
            <a:off x="5943600" y="1554480"/>
            <a:ext cx="2774521" cy="1200329"/>
          </a:xfrm>
          <a:prstGeom prst="rect">
            <a:avLst/>
          </a:prstGeom>
        </p:spPr>
        <p:txBody>
          <a:bodyPr wrap="square">
            <a:spAutoFit/>
          </a:bodyPr>
          <a:lstStyle/>
          <a:p>
            <a:pPr algn="ctr">
              <a:defRPr sz="1000" b="0" i="0" u="none" strike="noStrike" kern="1200" spc="0" baseline="0">
                <a:solidFill>
                  <a:srgbClr val="000000">
                    <a:lumMod val="65000"/>
                    <a:lumOff val="35000"/>
                  </a:srgbClr>
                </a:solidFill>
                <a:latin typeface="+mn-lt"/>
                <a:ea typeface="+mn-ea"/>
                <a:cs typeface="+mn-cs"/>
              </a:defRPr>
            </a:pPr>
            <a:r>
              <a:rPr lang="en-US" sz="1600" b="1" dirty="0">
                <a:solidFill>
                  <a:srgbClr val="E27F26"/>
                </a:solidFill>
              </a:rPr>
              <a:t>30% </a:t>
            </a:r>
            <a:r>
              <a:rPr lang="en-US" sz="1400" dirty="0"/>
              <a:t>of members surveyed identified lack of actuaries in C-suite roles in traditional industries as one of actuarial profession’s greatest weaknesses</a:t>
            </a:r>
          </a:p>
        </p:txBody>
      </p:sp>
    </p:spTree>
    <p:extLst>
      <p:ext uri="{BB962C8B-B14F-4D97-AF65-F5344CB8AC3E}">
        <p14:creationId xmlns:p14="http://schemas.microsoft.com/office/powerpoint/2010/main" val="390745315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par>
                                <p:cTn id="8" presetID="21" presetClass="entr" presetSubtype="1" fill="hold"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wheel(1)">
                                      <p:cBhvr>
                                        <p:cTn id="10" dur="1000"/>
                                        <p:tgtEl>
                                          <p:spTgt spid="14"/>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xit" presetSubtype="0" fill="hold" grpId="1" nodeType="clickEffect">
                                  <p:stCondLst>
                                    <p:cond delay="0"/>
                                  </p:stCondLst>
                                  <p:childTnLst>
                                    <p:animEffect transition="out" filter="fade">
                                      <p:cBhvr>
                                        <p:cTn id="14" dur="500"/>
                                        <p:tgtEl>
                                          <p:spTgt spid="17"/>
                                        </p:tgtEl>
                                      </p:cBhvr>
                                    </p:animEffect>
                                    <p:set>
                                      <p:cBhvr>
                                        <p:cTn id="15" dur="1" fill="hold">
                                          <p:stCondLst>
                                            <p:cond delay="499"/>
                                          </p:stCondLst>
                                        </p:cTn>
                                        <p:tgtEl>
                                          <p:spTgt spid="17"/>
                                        </p:tgtEl>
                                        <p:attrNameLst>
                                          <p:attrName>style.visibility</p:attrName>
                                        </p:attrNameLst>
                                      </p:cBhvr>
                                      <p:to>
                                        <p:strVal val="hidden"/>
                                      </p:to>
                                    </p:set>
                                  </p:childTnLst>
                                </p:cTn>
                              </p:par>
                              <p:par>
                                <p:cTn id="16" presetID="10" presetClass="exit" presetSubtype="0" fill="hold" nodeType="withEffect">
                                  <p:stCondLst>
                                    <p:cond delay="0"/>
                                  </p:stCondLst>
                                  <p:childTnLst>
                                    <p:animEffect transition="out" filter="fade">
                                      <p:cBhvr>
                                        <p:cTn id="17" dur="500"/>
                                        <p:tgtEl>
                                          <p:spTgt spid="14"/>
                                        </p:tgtEl>
                                      </p:cBhvr>
                                    </p:animEffect>
                                    <p:set>
                                      <p:cBhvr>
                                        <p:cTn id="18" dur="1" fill="hold">
                                          <p:stCondLst>
                                            <p:cond delay="499"/>
                                          </p:stCondLst>
                                        </p:cTn>
                                        <p:tgtEl>
                                          <p:spTgt spid="14"/>
                                        </p:tgtEl>
                                        <p:attrNameLst>
                                          <p:attrName>style.visibility</p:attrName>
                                        </p:attrNameLst>
                                      </p:cBhvr>
                                      <p:to>
                                        <p:strVal val="hidden"/>
                                      </p:to>
                                    </p:set>
                                  </p:childTnLst>
                                </p:cTn>
                              </p:par>
                            </p:childTnLst>
                          </p:cTn>
                        </p:par>
                        <p:par>
                          <p:cTn id="19" fill="hold">
                            <p:stCondLst>
                              <p:cond delay="500"/>
                            </p:stCondLst>
                            <p:childTnLst>
                              <p:par>
                                <p:cTn id="20" presetID="10" presetClass="entr" presetSubtype="0" fill="hold" grpId="0" nodeType="afterEffect">
                                  <p:stCondLst>
                                    <p:cond delay="0"/>
                                  </p:stCondLst>
                                  <p:childTnLst>
                                    <p:set>
                                      <p:cBhvr>
                                        <p:cTn id="21" dur="1" fill="hold">
                                          <p:stCondLst>
                                            <p:cond delay="0"/>
                                          </p:stCondLst>
                                        </p:cTn>
                                        <p:tgtEl>
                                          <p:spTgt spid="21"/>
                                        </p:tgtEl>
                                        <p:attrNameLst>
                                          <p:attrName>style.visibility</p:attrName>
                                        </p:attrNameLst>
                                      </p:cBhvr>
                                      <p:to>
                                        <p:strVal val="visible"/>
                                      </p:to>
                                    </p:set>
                                    <p:animEffect transition="in" filter="fade">
                                      <p:cBhvr>
                                        <p:cTn id="22" dur="500"/>
                                        <p:tgtEl>
                                          <p:spTgt spid="21"/>
                                        </p:tgtEl>
                                      </p:cBhvr>
                                    </p:animEffect>
                                  </p:childTnLst>
                                </p:cTn>
                              </p:par>
                              <p:par>
                                <p:cTn id="23" presetID="21" presetClass="entr" presetSubtype="1" fill="hold" nodeType="withEffect">
                                  <p:stCondLst>
                                    <p:cond delay="0"/>
                                  </p:stCondLst>
                                  <p:childTnLst>
                                    <p:set>
                                      <p:cBhvr>
                                        <p:cTn id="24" dur="1" fill="hold">
                                          <p:stCondLst>
                                            <p:cond delay="0"/>
                                          </p:stCondLst>
                                        </p:cTn>
                                        <p:tgtEl>
                                          <p:spTgt spid="18"/>
                                        </p:tgtEl>
                                        <p:attrNameLst>
                                          <p:attrName>style.visibility</p:attrName>
                                        </p:attrNameLst>
                                      </p:cBhvr>
                                      <p:to>
                                        <p:strVal val="visible"/>
                                      </p:to>
                                    </p:set>
                                    <p:animEffect transition="in" filter="wheel(1)">
                                      <p:cBhvr>
                                        <p:cTn id="25" dur="1000"/>
                                        <p:tgtEl>
                                          <p:spTgt spid="18"/>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xit" presetSubtype="0" fill="hold" grpId="1" nodeType="clickEffect">
                                  <p:stCondLst>
                                    <p:cond delay="0"/>
                                  </p:stCondLst>
                                  <p:childTnLst>
                                    <p:animEffect transition="out" filter="fade">
                                      <p:cBhvr>
                                        <p:cTn id="29" dur="500"/>
                                        <p:tgtEl>
                                          <p:spTgt spid="21"/>
                                        </p:tgtEl>
                                      </p:cBhvr>
                                    </p:animEffect>
                                    <p:set>
                                      <p:cBhvr>
                                        <p:cTn id="30" dur="1" fill="hold">
                                          <p:stCondLst>
                                            <p:cond delay="499"/>
                                          </p:stCondLst>
                                        </p:cTn>
                                        <p:tgtEl>
                                          <p:spTgt spid="21"/>
                                        </p:tgtEl>
                                        <p:attrNameLst>
                                          <p:attrName>style.visibility</p:attrName>
                                        </p:attrNameLst>
                                      </p:cBhvr>
                                      <p:to>
                                        <p:strVal val="hidden"/>
                                      </p:to>
                                    </p:set>
                                  </p:childTnLst>
                                </p:cTn>
                              </p:par>
                              <p:par>
                                <p:cTn id="31" presetID="10" presetClass="exit" presetSubtype="0" fill="hold" nodeType="withEffect">
                                  <p:stCondLst>
                                    <p:cond delay="0"/>
                                  </p:stCondLst>
                                  <p:childTnLst>
                                    <p:animEffect transition="out" filter="fade">
                                      <p:cBhvr>
                                        <p:cTn id="32" dur="500"/>
                                        <p:tgtEl>
                                          <p:spTgt spid="18"/>
                                        </p:tgtEl>
                                      </p:cBhvr>
                                    </p:animEffect>
                                    <p:set>
                                      <p:cBhvr>
                                        <p:cTn id="33" dur="1" fill="hold">
                                          <p:stCondLst>
                                            <p:cond delay="499"/>
                                          </p:stCondLst>
                                        </p:cTn>
                                        <p:tgtEl>
                                          <p:spTgt spid="18"/>
                                        </p:tgtEl>
                                        <p:attrNameLst>
                                          <p:attrName>style.visibility</p:attrName>
                                        </p:attrNameLst>
                                      </p:cBhvr>
                                      <p:to>
                                        <p:strVal val="hidden"/>
                                      </p:to>
                                    </p:set>
                                  </p:childTnLst>
                                </p:cTn>
                              </p:par>
                            </p:childTnLst>
                          </p:cTn>
                        </p:par>
                        <p:par>
                          <p:cTn id="34" fill="hold">
                            <p:stCondLst>
                              <p:cond delay="500"/>
                            </p:stCondLst>
                            <p:childTnLst>
                              <p:par>
                                <p:cTn id="35" presetID="10" presetClass="entr" presetSubtype="0" fill="hold" grpId="0" nodeType="afterEffect">
                                  <p:stCondLst>
                                    <p:cond delay="0"/>
                                  </p:stCondLst>
                                  <p:childTnLst>
                                    <p:set>
                                      <p:cBhvr>
                                        <p:cTn id="36" dur="1" fill="hold">
                                          <p:stCondLst>
                                            <p:cond delay="0"/>
                                          </p:stCondLst>
                                        </p:cTn>
                                        <p:tgtEl>
                                          <p:spTgt spid="29"/>
                                        </p:tgtEl>
                                        <p:attrNameLst>
                                          <p:attrName>style.visibility</p:attrName>
                                        </p:attrNameLst>
                                      </p:cBhvr>
                                      <p:to>
                                        <p:strVal val="visible"/>
                                      </p:to>
                                    </p:set>
                                    <p:animEffect transition="in" filter="fade">
                                      <p:cBhvr>
                                        <p:cTn id="37" dur="500"/>
                                        <p:tgtEl>
                                          <p:spTgt spid="29"/>
                                        </p:tgtEl>
                                      </p:cBhvr>
                                    </p:animEffect>
                                  </p:childTnLst>
                                </p:cTn>
                              </p:par>
                              <p:par>
                                <p:cTn id="38" presetID="21" presetClass="entr" presetSubtype="1" fill="hold" nodeType="withEffect">
                                  <p:stCondLst>
                                    <p:cond delay="0"/>
                                  </p:stCondLst>
                                  <p:childTnLst>
                                    <p:set>
                                      <p:cBhvr>
                                        <p:cTn id="39" dur="1" fill="hold">
                                          <p:stCondLst>
                                            <p:cond delay="0"/>
                                          </p:stCondLst>
                                        </p:cTn>
                                        <p:tgtEl>
                                          <p:spTgt spid="26"/>
                                        </p:tgtEl>
                                        <p:attrNameLst>
                                          <p:attrName>style.visibility</p:attrName>
                                        </p:attrNameLst>
                                      </p:cBhvr>
                                      <p:to>
                                        <p:strVal val="visible"/>
                                      </p:to>
                                    </p:set>
                                    <p:animEffect transition="in" filter="wheel(1)">
                                      <p:cBhvr>
                                        <p:cTn id="40" dur="10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7" grpId="1"/>
      <p:bldP spid="21" grpId="0"/>
      <p:bldP spid="21" grpId="1"/>
      <p:bldP spid="29" grpId="0"/>
    </p:bldLst>
  </p:timing>
</p:sld>
</file>

<file path=ppt/theme/theme1.xml><?xml version="1.0" encoding="utf-8"?>
<a:theme xmlns:a="http://schemas.openxmlformats.org/drawingml/2006/main" name="ThemeLDS">
  <a:themeElements>
    <a:clrScheme name="SOA Brand Colors">
      <a:dk1>
        <a:srgbClr val="000000"/>
      </a:dk1>
      <a:lt1>
        <a:sysClr val="window" lastClr="FFFFFF"/>
      </a:lt1>
      <a:dk2>
        <a:srgbClr val="024D7C"/>
      </a:dk2>
      <a:lt2>
        <a:srgbClr val="BEBBBA"/>
      </a:lt2>
      <a:accent1>
        <a:srgbClr val="024D7C"/>
      </a:accent1>
      <a:accent2>
        <a:srgbClr val="77C4D5"/>
      </a:accent2>
      <a:accent3>
        <a:srgbClr val="D23138"/>
      </a:accent3>
      <a:accent4>
        <a:srgbClr val="FDCE07"/>
      </a:accent4>
      <a:accent5>
        <a:srgbClr val="BABF33"/>
      </a:accent5>
      <a:accent6>
        <a:srgbClr val="E27F26"/>
      </a:accent6>
      <a:hlink>
        <a:srgbClr val="D23138"/>
      </a:hlink>
      <a:folHlink>
        <a:srgbClr val="77C4D5"/>
      </a:folHlink>
    </a:clrScheme>
    <a:fontScheme name="SOA Brand Fonts">
      <a:majorFont>
        <a:latin typeface="Calibri"/>
        <a:ea typeface=""/>
        <a:cs typeface=""/>
      </a:majorFont>
      <a:minorFont>
        <a:latin typeface="Calibri Light"/>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LDS" id="{F15E9775-A1EF-4DE5-96A8-D8E06DD52568}" vid="{D01153E6-C14D-4965-BE16-C8B340E9547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2453</TotalTime>
  <Words>1477</Words>
  <Application>Microsoft Office PowerPoint</Application>
  <PresentationFormat>On-screen Show (4:3)</PresentationFormat>
  <Paragraphs>102</Paragraphs>
  <Slides>10</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Arial</vt:lpstr>
      <vt:lpstr>Bookman Old Style</vt:lpstr>
      <vt:lpstr>Calibri</vt:lpstr>
      <vt:lpstr>Calibri Light</vt:lpstr>
      <vt:lpstr>Clear Sans</vt:lpstr>
      <vt:lpstr>Fira Sans SemiBold Italic</vt:lpstr>
      <vt:lpstr>Wingdings</vt:lpstr>
      <vt:lpstr>ThemeLDS</vt:lpstr>
      <vt:lpstr>“Trends, Opportunities and Challenges: 2017-2021 SOA Strategic Plan”</vt:lpstr>
      <vt:lpstr>Introduction</vt:lpstr>
      <vt:lpstr>Talking to Members, Employers, Leaders </vt:lpstr>
      <vt:lpstr>Common Threads </vt:lpstr>
      <vt:lpstr>Member Panel Survey</vt:lpstr>
      <vt:lpstr>Tapping into Big Data, Predictive Analytics </vt:lpstr>
      <vt:lpstr>Adjusting to Changing Regulatory Environment</vt:lpstr>
      <vt:lpstr>Promoting the Value of the Actuarial Skill Set </vt:lpstr>
      <vt:lpstr>Encouraging Actuaries to Think Strategically</vt:lpstr>
      <vt:lpstr>Next Steps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Emily Kessler</dc:creator>
  <cp:lastModifiedBy>Michael Nowak</cp:lastModifiedBy>
  <cp:revision>131</cp:revision>
  <cp:lastPrinted>2015-07-23T20:29:27Z</cp:lastPrinted>
  <dcterms:created xsi:type="dcterms:W3CDTF">2015-07-01T18:41:18Z</dcterms:created>
  <dcterms:modified xsi:type="dcterms:W3CDTF">2015-11-05T15:24:31Z</dcterms:modified>
</cp:coreProperties>
</file>