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58" r:id="rId3"/>
    <p:sldId id="259" r:id="rId4"/>
    <p:sldId id="260" r:id="rId5"/>
    <p:sldId id="265" r:id="rId6"/>
    <p:sldId id="261" r:id="rId7"/>
    <p:sldId id="262" r:id="rId8"/>
    <p:sldId id="263" r:id="rId9"/>
    <p:sldId id="264" r:id="rId10"/>
    <p:sldId id="270" r:id="rId11"/>
    <p:sldId id="266" r:id="rId12"/>
    <p:sldId id="267" r:id="rId13"/>
    <p:sldId id="271" r:id="rId14"/>
    <p:sldId id="268" r:id="rId15"/>
    <p:sldId id="269"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D7C"/>
    <a:srgbClr val="E27F26"/>
    <a:srgbClr val="74C4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588"/>
  </p:normalViewPr>
  <p:slideViewPr>
    <p:cSldViewPr snapToGrid="0" showGuides="1">
      <p:cViewPr varScale="1">
        <p:scale>
          <a:sx n="112" d="100"/>
          <a:sy n="112" d="100"/>
        </p:scale>
        <p:origin x="1008" y="108"/>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71" d="100"/>
          <a:sy n="71" d="100"/>
        </p:scale>
        <p:origin x="265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1BE6BFE-3CFF-4C6C-9E53-184BBC69E5E5}" type="datetimeFigureOut">
              <a:rPr lang="en-US" smtClean="0"/>
              <a:t>4/22/2016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88375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05C1D3-7D3C-7345-81B7-83ECE6346BB3}" type="datetimeFigureOut">
              <a:rPr lang="en-US" smtClean="0"/>
              <a:t>4/22/2016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338505-BB72-D04B-9DD4-A82E2BFC5914}" type="slidenum">
              <a:rPr lang="en-US" smtClean="0"/>
              <a:t>‹#›</a:t>
            </a:fld>
            <a:endParaRPr lang="en-US"/>
          </a:p>
        </p:txBody>
      </p:sp>
    </p:spTree>
    <p:extLst>
      <p:ext uri="{BB962C8B-B14F-4D97-AF65-F5344CB8AC3E}">
        <p14:creationId xmlns:p14="http://schemas.microsoft.com/office/powerpoint/2010/main" val="17171000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3</a:t>
            </a:fld>
            <a:endParaRPr lang="en-US"/>
          </a:p>
        </p:txBody>
      </p:sp>
    </p:spTree>
    <p:extLst>
      <p:ext uri="{BB962C8B-B14F-4D97-AF65-F5344CB8AC3E}">
        <p14:creationId xmlns:p14="http://schemas.microsoft.com/office/powerpoint/2010/main" val="599458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15</a:t>
            </a:fld>
            <a:endParaRPr lang="en-US"/>
          </a:p>
        </p:txBody>
      </p:sp>
    </p:spTree>
    <p:extLst>
      <p:ext uri="{BB962C8B-B14F-4D97-AF65-F5344CB8AC3E}">
        <p14:creationId xmlns:p14="http://schemas.microsoft.com/office/powerpoint/2010/main" val="4121653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16</a:t>
            </a:fld>
            <a:endParaRPr lang="en-US"/>
          </a:p>
        </p:txBody>
      </p:sp>
    </p:spTree>
    <p:extLst>
      <p:ext uri="{BB962C8B-B14F-4D97-AF65-F5344CB8AC3E}">
        <p14:creationId xmlns:p14="http://schemas.microsoft.com/office/powerpoint/2010/main" val="2013307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4</a:t>
            </a:fld>
            <a:endParaRPr lang="en-US"/>
          </a:p>
        </p:txBody>
      </p:sp>
    </p:spTree>
    <p:extLst>
      <p:ext uri="{BB962C8B-B14F-4D97-AF65-F5344CB8AC3E}">
        <p14:creationId xmlns:p14="http://schemas.microsoft.com/office/powerpoint/2010/main" val="3919607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6</a:t>
            </a:fld>
            <a:endParaRPr lang="en-US"/>
          </a:p>
        </p:txBody>
      </p:sp>
    </p:spTree>
    <p:extLst>
      <p:ext uri="{BB962C8B-B14F-4D97-AF65-F5344CB8AC3E}">
        <p14:creationId xmlns:p14="http://schemas.microsoft.com/office/powerpoint/2010/main" val="3850155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7</a:t>
            </a:fld>
            <a:endParaRPr lang="en-US"/>
          </a:p>
        </p:txBody>
      </p:sp>
    </p:spTree>
    <p:extLst>
      <p:ext uri="{BB962C8B-B14F-4D97-AF65-F5344CB8AC3E}">
        <p14:creationId xmlns:p14="http://schemas.microsoft.com/office/powerpoint/2010/main" val="3412975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8</a:t>
            </a:fld>
            <a:endParaRPr lang="en-US"/>
          </a:p>
        </p:txBody>
      </p:sp>
    </p:spTree>
    <p:extLst>
      <p:ext uri="{BB962C8B-B14F-4D97-AF65-F5344CB8AC3E}">
        <p14:creationId xmlns:p14="http://schemas.microsoft.com/office/powerpoint/2010/main" val="674639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9</a:t>
            </a:fld>
            <a:endParaRPr lang="en-US"/>
          </a:p>
        </p:txBody>
      </p:sp>
    </p:spTree>
    <p:extLst>
      <p:ext uri="{BB962C8B-B14F-4D97-AF65-F5344CB8AC3E}">
        <p14:creationId xmlns:p14="http://schemas.microsoft.com/office/powerpoint/2010/main" val="24272465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11</a:t>
            </a:fld>
            <a:endParaRPr lang="en-US"/>
          </a:p>
        </p:txBody>
      </p:sp>
    </p:spTree>
    <p:extLst>
      <p:ext uri="{BB962C8B-B14F-4D97-AF65-F5344CB8AC3E}">
        <p14:creationId xmlns:p14="http://schemas.microsoft.com/office/powerpoint/2010/main" val="1458523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12</a:t>
            </a:fld>
            <a:endParaRPr lang="en-US"/>
          </a:p>
        </p:txBody>
      </p:sp>
    </p:spTree>
    <p:extLst>
      <p:ext uri="{BB962C8B-B14F-4D97-AF65-F5344CB8AC3E}">
        <p14:creationId xmlns:p14="http://schemas.microsoft.com/office/powerpoint/2010/main" val="862402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14</a:t>
            </a:fld>
            <a:endParaRPr lang="en-US"/>
          </a:p>
        </p:txBody>
      </p:sp>
    </p:spTree>
    <p:extLst>
      <p:ext uri="{BB962C8B-B14F-4D97-AF65-F5344CB8AC3E}">
        <p14:creationId xmlns:p14="http://schemas.microsoft.com/office/powerpoint/2010/main" val="35344851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7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69538"/>
            <a:ext cx="1718268" cy="4884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94297" y="869253"/>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sp>
        <p:nvSpPr>
          <p:cNvPr id="9" name="Subtitle 2"/>
          <p:cNvSpPr>
            <a:spLocks noGrp="1"/>
          </p:cNvSpPr>
          <p:nvPr>
            <p:ph type="subTitle" idx="1" hasCustomPrompt="1"/>
          </p:nvPr>
        </p:nvSpPr>
        <p:spPr>
          <a:xfrm>
            <a:off x="594297" y="3075409"/>
            <a:ext cx="4573032" cy="325793"/>
          </a:xfrm>
          <a:prstGeom prst="rect">
            <a:avLst/>
          </a:prstGeom>
        </p:spPr>
        <p:txBody>
          <a:bodyPr tIns="0" bIns="0" anchor="ctr">
            <a:noAutofit/>
          </a:bodyPr>
          <a:lstStyle>
            <a:lvl1pPr marL="0" indent="0" algn="l">
              <a:buNone/>
              <a:defRPr sz="2000" b="1"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Presenter/Author name</a:t>
            </a:r>
            <a:endParaRPr lang="en-US" dirty="0"/>
          </a:p>
        </p:txBody>
      </p:sp>
      <p:sp>
        <p:nvSpPr>
          <p:cNvPr id="12" name="Text Placeholder 9"/>
          <p:cNvSpPr>
            <a:spLocks noGrp="1"/>
          </p:cNvSpPr>
          <p:nvPr>
            <p:ph type="body" sz="quarter" idx="10" hasCustomPrompt="1"/>
          </p:nvPr>
        </p:nvSpPr>
        <p:spPr>
          <a:xfrm>
            <a:off x="594298" y="3445499"/>
            <a:ext cx="4572710" cy="298681"/>
          </a:xfrm>
          <a:prstGeom prst="rect">
            <a:avLst/>
          </a:prstGeom>
        </p:spPr>
        <p:txBody>
          <a:bodyPr tIns="0" bIns="0" anchor="ctr">
            <a:noAutofit/>
          </a:bodyPr>
          <a:lstStyle>
            <a:lvl1pPr marL="0" indent="0">
              <a:buFont typeface="+mj-lt"/>
              <a:buNone/>
              <a:defRPr sz="1800" b="1" baseline="0">
                <a:solidFill>
                  <a:schemeClr val="bg1"/>
                </a:solidFill>
                <a:latin typeface="+mj-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smtClean="0"/>
              <a:t>Presenter/Author Title</a:t>
            </a:r>
            <a:endParaRPr lang="en-US" dirty="0"/>
          </a:p>
        </p:txBody>
      </p:sp>
      <p:sp>
        <p:nvSpPr>
          <p:cNvPr id="13" name="Text Placeholder 9"/>
          <p:cNvSpPr>
            <a:spLocks noGrp="1"/>
          </p:cNvSpPr>
          <p:nvPr>
            <p:ph type="body" sz="quarter" idx="11" hasCustomPrompt="1"/>
          </p:nvPr>
        </p:nvSpPr>
        <p:spPr>
          <a:xfrm>
            <a:off x="594298" y="3798524"/>
            <a:ext cx="4572710" cy="222102"/>
          </a:xfrm>
          <a:prstGeom prst="rect">
            <a:avLst/>
          </a:prstGeom>
        </p:spPr>
        <p:txBody>
          <a:bodyPr tIns="0" bIns="0" anchor="ctr">
            <a:noAutofit/>
          </a:bodyPr>
          <a:lstStyle>
            <a:lvl1pPr marL="0" indent="0">
              <a:buFont typeface="+mj-lt"/>
              <a:buNone/>
              <a:defRPr sz="1600" b="0" baseline="0">
                <a:solidFill>
                  <a:schemeClr val="bg1"/>
                </a:solidFill>
                <a:latin typeface="+mj-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smtClean="0"/>
              <a:t>DAY, MONTH, DATE</a:t>
            </a:r>
            <a:endParaRPr lang="en-US" dirty="0"/>
          </a:p>
        </p:txBody>
      </p:sp>
      <p:pic>
        <p:nvPicPr>
          <p:cNvPr id="10" name="Picture 9"/>
          <p:cNvPicPr>
            <a:picLocks noChangeAspect="1"/>
          </p:cNvPicPr>
          <p:nvPr userDrawn="1"/>
        </p:nvPicPr>
        <p:blipFill>
          <a:blip r:embed="rId3"/>
          <a:stretch>
            <a:fillRect/>
          </a:stretch>
        </p:blipFill>
        <p:spPr>
          <a:xfrm>
            <a:off x="625117" y="5833853"/>
            <a:ext cx="1822681" cy="597840"/>
          </a:xfrm>
          <a:prstGeom prst="rect">
            <a:avLst/>
          </a:prstGeom>
        </p:spPr>
      </p:pic>
    </p:spTree>
    <p:extLst>
      <p:ext uri="{BB962C8B-B14F-4D97-AF65-F5344CB8AC3E}">
        <p14:creationId xmlns:p14="http://schemas.microsoft.com/office/powerpoint/2010/main" val="13820607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smtClean="0"/>
              <a:t>Click to edit Master title style</a:t>
            </a:r>
            <a:endParaRPr lang="en-US" dirty="0"/>
          </a:p>
        </p:txBody>
      </p:sp>
      <p:sp>
        <p:nvSpPr>
          <p:cNvPr id="7" name="Content Placeholder 6"/>
          <p:cNvSpPr>
            <a:spLocks noGrp="1"/>
          </p:cNvSpPr>
          <p:nvPr>
            <p:ph sz="quarter" idx="12"/>
          </p:nvPr>
        </p:nvSpPr>
        <p:spPr>
          <a:xfrm>
            <a:off x="628650" y="1621229"/>
            <a:ext cx="7886700" cy="4213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Date Placeholder 3"/>
          <p:cNvSpPr>
            <a:spLocks noGrp="1"/>
          </p:cNvSpPr>
          <p:nvPr>
            <p:ph type="dt" sz="half" idx="2"/>
          </p:nvPr>
        </p:nvSpPr>
        <p:spPr>
          <a:xfrm>
            <a:off x="6565971" y="6495181"/>
            <a:ext cx="1879041" cy="199717"/>
          </a:xfrm>
          <a:prstGeom prst="rect">
            <a:avLst/>
          </a:prstGeom>
        </p:spPr>
        <p:txBody>
          <a:bodyPr vert="horz" lIns="91440" tIns="45720" rIns="91440" bIns="45720" rtlCol="0" anchor="ctr"/>
          <a:lstStyle>
            <a:lvl1pPr algn="r">
              <a:defRPr sz="1100">
                <a:solidFill>
                  <a:schemeClr val="bg1"/>
                </a:solidFill>
              </a:defRPr>
            </a:lvl1pPr>
          </a:lstStyle>
          <a:p>
            <a:fld id="{94C12809-0B00-8249-B696-B2AA5CA4C4F6}" type="datetime1">
              <a:rPr lang="en-US" smtClean="0"/>
              <a:t>4/22/2016</a:t>
            </a:fld>
            <a:endParaRPr lang="en-US" dirty="0"/>
          </a:p>
        </p:txBody>
      </p:sp>
      <p:sp>
        <p:nvSpPr>
          <p:cNvPr id="18" name="Slide Number Placeholder 5"/>
          <p:cNvSpPr>
            <a:spLocks noGrp="1"/>
          </p:cNvSpPr>
          <p:nvPr>
            <p:ph type="sldNum" sz="quarter" idx="4"/>
          </p:nvPr>
        </p:nvSpPr>
        <p:spPr>
          <a:xfrm>
            <a:off x="8445012" y="6495181"/>
            <a:ext cx="484870"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33970178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5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95590"/>
            <a:ext cx="4220308" cy="4624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8" name="Picture 7"/>
          <p:cNvPicPr>
            <a:picLocks noChangeAspect="1"/>
          </p:cNvPicPr>
          <p:nvPr userDrawn="1"/>
        </p:nvPicPr>
        <p:blipFill>
          <a:blip r:embed="rId3"/>
          <a:stretch>
            <a:fillRect/>
          </a:stretch>
        </p:blipFill>
        <p:spPr>
          <a:xfrm>
            <a:off x="625117" y="5833853"/>
            <a:ext cx="1822681" cy="597840"/>
          </a:xfrm>
          <a:prstGeom prst="rect">
            <a:avLst/>
          </a:prstGeom>
        </p:spPr>
      </p:pic>
    </p:spTree>
    <p:extLst>
      <p:ext uri="{BB962C8B-B14F-4D97-AF65-F5344CB8AC3E}">
        <p14:creationId xmlns:p14="http://schemas.microsoft.com/office/powerpoint/2010/main" val="29798409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6_Section Header">
    <p:bg>
      <p:bgPr>
        <a:solidFill>
          <a:schemeClr val="accent4"/>
        </a:solidFill>
        <a:effectLst/>
      </p:bgPr>
    </p:bg>
    <p:spTree>
      <p:nvGrpSpPr>
        <p:cNvPr id="1" name=""/>
        <p:cNvGrpSpPr/>
        <p:nvPr/>
      </p:nvGrpSpPr>
      <p:grpSpPr>
        <a:xfrm>
          <a:off x="0" y="0"/>
          <a:ext cx="0" cy="0"/>
          <a:chOff x="0" y="0"/>
          <a:chExt cx="0" cy="0"/>
        </a:xfrm>
      </p:grpSpPr>
      <p:sp>
        <p:nvSpPr>
          <p:cNvPr id="14" name="Rectangle 13"/>
          <p:cNvSpPr/>
          <p:nvPr userDrawn="1"/>
        </p:nvSpPr>
        <p:spPr>
          <a:xfrm>
            <a:off x="0" y="5773195"/>
            <a:ext cx="9144000" cy="11049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tx2"/>
                </a:solidFill>
                <a:latin typeface="+mn-lt"/>
              </a:defRPr>
            </a:lvl1pPr>
          </a:lstStyle>
          <a:p>
            <a:r>
              <a:rPr lang="en-US" smtClean="0"/>
              <a:t>Click to edit Master title style</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08809" y="3667642"/>
            <a:ext cx="3429000" cy="1558992"/>
          </a:xfrm>
          <a:prstGeom prst="rect">
            <a:avLst/>
          </a:prstGeom>
        </p:spPr>
      </p:pic>
    </p:spTree>
    <p:extLst>
      <p:ext uri="{BB962C8B-B14F-4D97-AF65-F5344CB8AC3E}">
        <p14:creationId xmlns:p14="http://schemas.microsoft.com/office/powerpoint/2010/main" val="22477342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9_Section Header">
    <p:bg>
      <p:bgPr>
        <a:solidFill>
          <a:schemeClr val="accent3"/>
        </a:solidFill>
        <a:effectLst/>
      </p:bgPr>
    </p:bg>
    <p:spTree>
      <p:nvGrpSpPr>
        <p:cNvPr id="1" name=""/>
        <p:cNvGrpSpPr/>
        <p:nvPr/>
      </p:nvGrpSpPr>
      <p:grpSpPr>
        <a:xfrm>
          <a:off x="0" y="0"/>
          <a:ext cx="0" cy="0"/>
          <a:chOff x="0" y="0"/>
          <a:chExt cx="0" cy="0"/>
        </a:xfrm>
      </p:grpSpPr>
      <p:sp>
        <p:nvSpPr>
          <p:cNvPr id="14" name="Rectangle 13"/>
          <p:cNvSpPr/>
          <p:nvPr userDrawn="1"/>
        </p:nvSpPr>
        <p:spPr>
          <a:xfrm>
            <a:off x="0" y="5773196"/>
            <a:ext cx="9144000" cy="1104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spTree>
    <p:extLst>
      <p:ext uri="{BB962C8B-B14F-4D97-AF65-F5344CB8AC3E}">
        <p14:creationId xmlns:p14="http://schemas.microsoft.com/office/powerpoint/2010/main" val="115327162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8_Section Header">
    <p:bg>
      <p:bgPr>
        <a:solidFill>
          <a:schemeClr val="accent2"/>
        </a:solidFill>
        <a:effectLst/>
      </p:bgPr>
    </p:bg>
    <p:spTree>
      <p:nvGrpSpPr>
        <p:cNvPr id="1" name=""/>
        <p:cNvGrpSpPr/>
        <p:nvPr/>
      </p:nvGrpSpPr>
      <p:grpSpPr>
        <a:xfrm>
          <a:off x="0" y="0"/>
          <a:ext cx="0" cy="0"/>
          <a:chOff x="0" y="0"/>
          <a:chExt cx="0" cy="0"/>
        </a:xfrm>
      </p:grpSpPr>
      <p:sp>
        <p:nvSpPr>
          <p:cNvPr id="14" name="Rectangle 13"/>
          <p:cNvSpPr/>
          <p:nvPr userDrawn="1"/>
        </p:nvSpPr>
        <p:spPr>
          <a:xfrm>
            <a:off x="-10048" y="5773196"/>
            <a:ext cx="9154048" cy="1104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spTree>
    <p:extLst>
      <p:ext uri="{BB962C8B-B14F-4D97-AF65-F5344CB8AC3E}">
        <p14:creationId xmlns:p14="http://schemas.microsoft.com/office/powerpoint/2010/main" val="295549228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tx2"/>
        </a:solidFill>
        <a:effectLst/>
      </p:bgPr>
    </p:bg>
    <p:spTree>
      <p:nvGrpSpPr>
        <p:cNvPr id="1" name=""/>
        <p:cNvGrpSpPr/>
        <p:nvPr/>
      </p:nvGrpSpPr>
      <p:grpSpPr>
        <a:xfrm>
          <a:off x="0" y="0"/>
          <a:ext cx="0" cy="0"/>
          <a:chOff x="0" y="0"/>
          <a:chExt cx="0" cy="0"/>
        </a:xfrm>
      </p:grpSpPr>
      <p:sp>
        <p:nvSpPr>
          <p:cNvPr id="7" name="Rectangle 6"/>
          <p:cNvSpPr/>
          <p:nvPr userDrawn="1"/>
        </p:nvSpPr>
        <p:spPr>
          <a:xfrm>
            <a:off x="0" y="6284872"/>
            <a:ext cx="2190541" cy="5731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2" cstate="print">
            <a:extLst>
              <a:ext uri="{BEBA8EAE-BF5A-486C-A8C5-ECC9F3942E4B}">
                <a14:imgProps xmlns:a14="http://schemas.microsoft.com/office/drawing/2010/main">
                  <a14:imgLayer r:embed="rId3">
                    <a14:imgEffect>
                      <a14:brightnessContrast bright="15000"/>
                    </a14:imgEffect>
                  </a14:imgLayer>
                </a14:imgProps>
              </a:ext>
              <a:ext uri="{28A0092B-C50C-407E-A947-70E740481C1C}">
                <a14:useLocalDpi xmlns:a14="http://schemas.microsoft.com/office/drawing/2010/main" val="0"/>
              </a:ext>
            </a:extLst>
          </a:blip>
          <a:stretch>
            <a:fillRect/>
          </a:stretch>
        </p:blipFill>
        <p:spPr>
          <a:xfrm>
            <a:off x="2356985" y="2480305"/>
            <a:ext cx="3730859" cy="1897391"/>
          </a:xfrm>
          <a:prstGeom prst="rect">
            <a:avLst/>
          </a:prstGeom>
        </p:spPr>
      </p:pic>
    </p:spTree>
    <p:extLst>
      <p:ext uri="{BB962C8B-B14F-4D97-AF65-F5344CB8AC3E}">
        <p14:creationId xmlns:p14="http://schemas.microsoft.com/office/powerpoint/2010/main" val="18082306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Rectangle 17"/>
          <p:cNvSpPr/>
          <p:nvPr userDrawn="1"/>
        </p:nvSpPr>
        <p:spPr>
          <a:xfrm>
            <a:off x="0" y="6288576"/>
            <a:ext cx="9144000" cy="59228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Placeholder 1"/>
          <p:cNvSpPr>
            <a:spLocks noGrp="1"/>
          </p:cNvSpPr>
          <p:nvPr>
            <p:ph type="title"/>
          </p:nvPr>
        </p:nvSpPr>
        <p:spPr>
          <a:xfrm>
            <a:off x="628650" y="333483"/>
            <a:ext cx="7886700" cy="12769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4" name="Text Placeholder 2"/>
          <p:cNvSpPr>
            <a:spLocks noGrp="1"/>
          </p:cNvSpPr>
          <p:nvPr>
            <p:ph type="body" idx="1"/>
          </p:nvPr>
        </p:nvSpPr>
        <p:spPr>
          <a:xfrm>
            <a:off x="628650" y="1610469"/>
            <a:ext cx="7886700" cy="404223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Date Placeholder 3"/>
          <p:cNvSpPr>
            <a:spLocks noGrp="1"/>
          </p:cNvSpPr>
          <p:nvPr>
            <p:ph type="dt" sz="half" idx="2"/>
          </p:nvPr>
        </p:nvSpPr>
        <p:spPr>
          <a:xfrm>
            <a:off x="6565971" y="6495181"/>
            <a:ext cx="1879041" cy="199717"/>
          </a:xfrm>
          <a:prstGeom prst="rect">
            <a:avLst/>
          </a:prstGeom>
        </p:spPr>
        <p:txBody>
          <a:bodyPr vert="horz" lIns="91440" tIns="45720" rIns="91440" bIns="45720" rtlCol="0" anchor="ctr"/>
          <a:lstStyle>
            <a:lvl1pPr algn="r">
              <a:defRPr sz="1100">
                <a:solidFill>
                  <a:schemeClr val="bg1"/>
                </a:solidFill>
              </a:defRPr>
            </a:lvl1pPr>
          </a:lstStyle>
          <a:p>
            <a:fld id="{0A061395-F258-F04D-A64A-7F97DABCF1EF}" type="datetime1">
              <a:rPr lang="en-US" smtClean="0"/>
              <a:t>4/22/2016</a:t>
            </a:fld>
            <a:endParaRPr lang="en-US" dirty="0"/>
          </a:p>
        </p:txBody>
      </p:sp>
      <p:sp>
        <p:nvSpPr>
          <p:cNvPr id="17" name="Slide Number Placeholder 5"/>
          <p:cNvSpPr>
            <a:spLocks noGrp="1"/>
          </p:cNvSpPr>
          <p:nvPr>
            <p:ph type="sldNum" sz="quarter" idx="4"/>
          </p:nvPr>
        </p:nvSpPr>
        <p:spPr>
          <a:xfrm>
            <a:off x="8445012" y="6495181"/>
            <a:ext cx="484870"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pic>
        <p:nvPicPr>
          <p:cNvPr id="19" name="Picture 18"/>
          <p:cNvPicPr>
            <a:picLocks noChangeAspect="1"/>
          </p:cNvPicPr>
          <p:nvPr userDrawn="1"/>
        </p:nvPicPr>
        <p:blipFill>
          <a:blip r:embed="rId9"/>
          <a:stretch>
            <a:fillRect/>
          </a:stretch>
        </p:blipFill>
        <p:spPr>
          <a:xfrm>
            <a:off x="243280" y="6445078"/>
            <a:ext cx="914400" cy="299924"/>
          </a:xfrm>
          <a:prstGeom prst="rect">
            <a:avLst/>
          </a:prstGeom>
        </p:spPr>
      </p:pic>
    </p:spTree>
    <p:extLst>
      <p:ext uri="{BB962C8B-B14F-4D97-AF65-F5344CB8AC3E}">
        <p14:creationId xmlns:p14="http://schemas.microsoft.com/office/powerpoint/2010/main" val="603023028"/>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3" r:id="rId3"/>
    <p:sldLayoutId id="2147483724" r:id="rId4"/>
    <p:sldLayoutId id="2147483728" r:id="rId5"/>
    <p:sldLayoutId id="2147483727" r:id="rId6"/>
    <p:sldLayoutId id="2147483717" r:id="rId7"/>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b="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opyright.columbia.edu/basics/fair-use/fair-use-checklist.html#Fair%20Use%20Checklis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copyright.gov/record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Copyright Tips for Presenting at SOA Meetings</a:t>
            </a:r>
            <a:r>
              <a:rPr lang="en-US" dirty="0"/>
              <a:t> </a:t>
            </a:r>
            <a:r>
              <a:rPr lang="en-US" dirty="0" smtClean="0"/>
              <a:t>&amp; Webinars</a:t>
            </a:r>
            <a:endParaRPr lang="en-US" dirty="0"/>
          </a:p>
        </p:txBody>
      </p:sp>
      <p:sp>
        <p:nvSpPr>
          <p:cNvPr id="9" name="Text Placeholder 8"/>
          <p:cNvSpPr>
            <a:spLocks noGrp="1"/>
          </p:cNvSpPr>
          <p:nvPr>
            <p:ph type="body" sz="quarter" idx="10"/>
          </p:nvPr>
        </p:nvSpPr>
        <p:spPr/>
        <p:txBody>
          <a:bodyPr/>
          <a:lstStyle/>
          <a:p>
            <a:r>
              <a:rPr lang="en-US" sz="1800" dirty="0" smtClean="0"/>
              <a:t>January 2016</a:t>
            </a:r>
            <a:endParaRPr lang="en-US" sz="1800" dirty="0"/>
          </a:p>
        </p:txBody>
      </p:sp>
    </p:spTree>
    <p:extLst>
      <p:ext uri="{BB962C8B-B14F-4D97-AF65-F5344CB8AC3E}">
        <p14:creationId xmlns:p14="http://schemas.microsoft.com/office/powerpoint/2010/main" val="23612979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Use Exception </a:t>
            </a:r>
            <a:endParaRPr lang="en-US" dirty="0"/>
          </a:p>
        </p:txBody>
      </p:sp>
    </p:spTree>
    <p:extLst>
      <p:ext uri="{BB962C8B-B14F-4D97-AF65-F5344CB8AC3E}">
        <p14:creationId xmlns:p14="http://schemas.microsoft.com/office/powerpoint/2010/main" val="763790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r>
              <a:rPr lang="en-US" dirty="0" smtClean="0"/>
              <a:t>What is the “fair use exception”?</a:t>
            </a:r>
            <a:endParaRPr lang="en-US" dirty="0"/>
          </a:p>
        </p:txBody>
      </p:sp>
      <p:sp>
        <p:nvSpPr>
          <p:cNvPr id="6" name="Content Placeholder 5"/>
          <p:cNvSpPr>
            <a:spLocks noGrp="1"/>
          </p:cNvSpPr>
          <p:nvPr>
            <p:ph sz="quarter" idx="12"/>
          </p:nvPr>
        </p:nvSpPr>
        <p:spPr>
          <a:xfrm>
            <a:off x="533400" y="1741118"/>
            <a:ext cx="7981949" cy="4759159"/>
          </a:xfrm>
        </p:spPr>
        <p:txBody>
          <a:bodyPr>
            <a:normAutofit fontScale="92500" lnSpcReduction="20000"/>
          </a:bodyPr>
          <a:lstStyle/>
          <a:p>
            <a:pPr marL="0" indent="0">
              <a:buNone/>
            </a:pPr>
            <a:r>
              <a:rPr lang="en-US" dirty="0" smtClean="0"/>
              <a:t>The “fair use exception” permits the use of copyrighted material without obtaining the owner’s permission.  For the exception to apply, </a:t>
            </a:r>
            <a:r>
              <a:rPr lang="en-US" u="sng" dirty="0" smtClean="0"/>
              <a:t>all</a:t>
            </a:r>
            <a:r>
              <a:rPr lang="en-US" dirty="0" smtClean="0"/>
              <a:t> four factors must be met: </a:t>
            </a:r>
          </a:p>
          <a:p>
            <a:pPr marL="0" indent="0">
              <a:buNone/>
            </a:pPr>
            <a:endParaRPr lang="en-US" sz="600" dirty="0" smtClean="0"/>
          </a:p>
          <a:p>
            <a:pPr marL="914400" lvl="1" indent="-457200">
              <a:buFont typeface="+mj-lt"/>
              <a:buAutoNum type="arabicPeriod"/>
            </a:pPr>
            <a:r>
              <a:rPr lang="en-US" sz="2300" dirty="0" smtClean="0"/>
              <a:t>the </a:t>
            </a:r>
            <a:r>
              <a:rPr lang="en-US" sz="2300" dirty="0"/>
              <a:t>purpose and character of the use, including whether such use is of a commercial nature or is for nonprofit educational purposes</a:t>
            </a:r>
            <a:r>
              <a:rPr lang="en-US" sz="2300" dirty="0" smtClean="0"/>
              <a:t>;</a:t>
            </a:r>
          </a:p>
          <a:p>
            <a:pPr marL="457200" lvl="1" indent="0">
              <a:buNone/>
            </a:pPr>
            <a:endParaRPr lang="en-US" sz="300" dirty="0"/>
          </a:p>
          <a:p>
            <a:pPr marL="914400" lvl="1" indent="-457200">
              <a:buFont typeface="+mj-lt"/>
              <a:buAutoNum type="arabicPeriod" startAt="2"/>
            </a:pPr>
            <a:r>
              <a:rPr lang="en-US" sz="2300" dirty="0"/>
              <a:t>the nature of the copyrighted work</a:t>
            </a:r>
            <a:r>
              <a:rPr lang="en-US" sz="2300" dirty="0" smtClean="0"/>
              <a:t>;</a:t>
            </a:r>
          </a:p>
          <a:p>
            <a:pPr marL="1371600" lvl="2" indent="-457200">
              <a:buFont typeface="+mj-lt"/>
              <a:buAutoNum type="alphaLcParenR"/>
            </a:pPr>
            <a:r>
              <a:rPr lang="en-US" sz="1900" dirty="0" smtClean="0"/>
              <a:t>If the work being reproduced is factual in nature, the courts </a:t>
            </a:r>
            <a:r>
              <a:rPr lang="en-US" sz="1900" i="1" dirty="0" smtClean="0"/>
              <a:t>may</a:t>
            </a:r>
            <a:r>
              <a:rPr lang="en-US" sz="1900" dirty="0" smtClean="0"/>
              <a:t> treat such use more favorably (remember, you cannot copyright facts). </a:t>
            </a:r>
          </a:p>
          <a:p>
            <a:pPr marL="914400" lvl="2" indent="0">
              <a:buNone/>
            </a:pPr>
            <a:endParaRPr lang="en-US" sz="300" dirty="0"/>
          </a:p>
          <a:p>
            <a:pPr marL="914400" lvl="1" indent="-457200">
              <a:buFont typeface="+mj-lt"/>
              <a:buAutoNum type="arabicPeriod" startAt="2"/>
            </a:pPr>
            <a:r>
              <a:rPr lang="en-US" sz="2300" dirty="0"/>
              <a:t>the amount and substantiality of the portion used in relation to the copyrighted work as a whole; </a:t>
            </a:r>
            <a:r>
              <a:rPr lang="en-US" sz="2300" dirty="0" smtClean="0"/>
              <a:t>and</a:t>
            </a:r>
          </a:p>
          <a:p>
            <a:pPr marL="457200" lvl="1" indent="0">
              <a:buNone/>
            </a:pPr>
            <a:endParaRPr lang="en-US" sz="300" dirty="0"/>
          </a:p>
          <a:p>
            <a:pPr marL="914400" lvl="1" indent="-457200">
              <a:buFont typeface="+mj-lt"/>
              <a:buAutoNum type="arabicPeriod" startAt="4"/>
            </a:pPr>
            <a:r>
              <a:rPr lang="en-US" sz="2300" dirty="0"/>
              <a:t>the effect of the use upon the potential market for or value of the copyrighted work</a:t>
            </a:r>
            <a:r>
              <a:rPr lang="en-US" sz="2300" dirty="0" smtClean="0"/>
              <a:t>.</a:t>
            </a:r>
          </a:p>
          <a:p>
            <a:pPr marL="1371600" lvl="2" indent="-457200">
              <a:buFont typeface="+mj-lt"/>
              <a:buAutoNum type="alphaLcParenR"/>
            </a:pPr>
            <a:r>
              <a:rPr lang="en-US" sz="1900" dirty="0" smtClean="0"/>
              <a:t>Does your use of the work deprive the owner of income or hamper their ability to enter a new market?</a:t>
            </a:r>
            <a:endParaRPr lang="en-US" sz="1900" dirty="0"/>
          </a:p>
          <a:p>
            <a:endParaRPr lang="en-US" dirty="0" smtClean="0"/>
          </a:p>
          <a:p>
            <a:endParaRPr lang="en-US"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11</a:t>
            </a:fld>
            <a:endParaRPr lang="en-US" dirty="0"/>
          </a:p>
        </p:txBody>
      </p:sp>
    </p:spTree>
    <p:extLst>
      <p:ext uri="{BB962C8B-B14F-4D97-AF65-F5344CB8AC3E}">
        <p14:creationId xmlns:p14="http://schemas.microsoft.com/office/powerpoint/2010/main" val="383179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r>
              <a:rPr lang="en-US" dirty="0" smtClean="0"/>
              <a:t>Application of Fair Use to SOA Presentations</a:t>
            </a:r>
            <a:endParaRPr lang="en-US" dirty="0"/>
          </a:p>
        </p:txBody>
      </p:sp>
      <p:sp>
        <p:nvSpPr>
          <p:cNvPr id="6" name="Content Placeholder 5"/>
          <p:cNvSpPr>
            <a:spLocks noGrp="1"/>
          </p:cNvSpPr>
          <p:nvPr>
            <p:ph sz="quarter" idx="12"/>
          </p:nvPr>
        </p:nvSpPr>
        <p:spPr>
          <a:xfrm>
            <a:off x="533400" y="1621228"/>
            <a:ext cx="7981949" cy="4591682"/>
          </a:xfrm>
        </p:spPr>
        <p:txBody>
          <a:bodyPr>
            <a:normAutofit fontScale="77500" lnSpcReduction="20000"/>
          </a:bodyPr>
          <a:lstStyle/>
          <a:p>
            <a:r>
              <a:rPr lang="en-US" dirty="0" smtClean="0"/>
              <a:t>Meeting all four factors is difficult, and there is no way to definitively know whether your use will qualify as “fair use”.</a:t>
            </a:r>
          </a:p>
          <a:p>
            <a:pPr marL="0" indent="0">
              <a:buNone/>
            </a:pPr>
            <a:endParaRPr lang="en-US" sz="700" dirty="0" smtClean="0"/>
          </a:p>
          <a:p>
            <a:r>
              <a:rPr lang="en-US" dirty="0" smtClean="0"/>
              <a:t>SOA meetings and webinars are commercial ventures – while the presentation is educational in nature, there is a commercial element.</a:t>
            </a:r>
          </a:p>
          <a:p>
            <a:pPr marL="0" indent="0">
              <a:buNone/>
            </a:pPr>
            <a:endParaRPr lang="en-US" sz="700" dirty="0" smtClean="0"/>
          </a:p>
          <a:p>
            <a:r>
              <a:rPr lang="en-US" dirty="0" smtClean="0"/>
              <a:t>1) Depending on the amount used and 2) how necessary the copyrighted material is to illustrating an </a:t>
            </a:r>
            <a:r>
              <a:rPr lang="en-US" i="1" dirty="0" smtClean="0"/>
              <a:t>educational</a:t>
            </a:r>
            <a:r>
              <a:rPr lang="en-US" dirty="0" smtClean="0"/>
              <a:t> point (as opposed to being used for strictly entertainment purposes), the more likely it is that the use </a:t>
            </a:r>
            <a:r>
              <a:rPr lang="en-US" i="1" dirty="0" smtClean="0"/>
              <a:t>may</a:t>
            </a:r>
            <a:r>
              <a:rPr lang="en-US" dirty="0" smtClean="0"/>
              <a:t> qualify as “fair use”.</a:t>
            </a:r>
          </a:p>
          <a:p>
            <a:pPr lvl="1"/>
            <a:r>
              <a:rPr lang="en-US" dirty="0" smtClean="0"/>
              <a:t>For help determining if your use could qualify as “fair use”, see Columbia University’s “</a:t>
            </a:r>
            <a:r>
              <a:rPr lang="en-US" dirty="0" smtClean="0">
                <a:hlinkClick r:id="rId3"/>
              </a:rPr>
              <a:t>Fair Use Checklist</a:t>
            </a:r>
            <a:r>
              <a:rPr lang="en-US" dirty="0" smtClean="0"/>
              <a:t>”.</a:t>
            </a:r>
          </a:p>
          <a:p>
            <a:pPr marL="457200" lvl="1" indent="0">
              <a:buNone/>
            </a:pPr>
            <a:endParaRPr lang="en-US" sz="400" dirty="0"/>
          </a:p>
          <a:p>
            <a:pPr marL="457200" lvl="1" indent="0">
              <a:buNone/>
            </a:pPr>
            <a:endParaRPr lang="en-US" sz="400" dirty="0" smtClean="0"/>
          </a:p>
          <a:p>
            <a:pPr marL="457200" lvl="1" indent="0">
              <a:buNone/>
            </a:pPr>
            <a:endParaRPr lang="en-US" sz="500" dirty="0" smtClean="0"/>
          </a:p>
          <a:p>
            <a:pPr marL="0" indent="0" algn="ctr">
              <a:buNone/>
            </a:pPr>
            <a:r>
              <a:rPr lang="en-US" sz="3100" b="1" u="sng" dirty="0" smtClean="0"/>
              <a:t>Bottom Line</a:t>
            </a:r>
            <a:r>
              <a:rPr lang="en-US" sz="3100" b="1" dirty="0" smtClean="0"/>
              <a:t>:  Presenters should not rely on the “fair use exception” – obtaining permission is always the best &amp; safest option.  </a:t>
            </a:r>
            <a:endParaRPr lang="en-US" sz="3100" b="1"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12</a:t>
            </a:fld>
            <a:endParaRPr lang="en-US" dirty="0"/>
          </a:p>
        </p:txBody>
      </p:sp>
    </p:spTree>
    <p:extLst>
      <p:ext uri="{BB962C8B-B14F-4D97-AF65-F5344CB8AC3E}">
        <p14:creationId xmlns:p14="http://schemas.microsoft.com/office/powerpoint/2010/main" val="884332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Infringement Matters &amp; How to Get Permission</a:t>
            </a:r>
            <a:endParaRPr lang="en-US" dirty="0"/>
          </a:p>
        </p:txBody>
      </p:sp>
    </p:spTree>
    <p:extLst>
      <p:ext uri="{BB962C8B-B14F-4D97-AF65-F5344CB8AC3E}">
        <p14:creationId xmlns:p14="http://schemas.microsoft.com/office/powerpoint/2010/main" val="23780586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r>
              <a:rPr lang="en-US" dirty="0" smtClean="0"/>
              <a:t>Why should I care about copyright infringement?</a:t>
            </a:r>
            <a:endParaRPr lang="en-US" dirty="0"/>
          </a:p>
        </p:txBody>
      </p:sp>
      <p:sp>
        <p:nvSpPr>
          <p:cNvPr id="6" name="Content Placeholder 5"/>
          <p:cNvSpPr>
            <a:spLocks noGrp="1"/>
          </p:cNvSpPr>
          <p:nvPr>
            <p:ph sz="quarter" idx="12"/>
          </p:nvPr>
        </p:nvSpPr>
        <p:spPr>
          <a:xfrm>
            <a:off x="533400" y="1621229"/>
            <a:ext cx="7981949" cy="4213225"/>
          </a:xfrm>
        </p:spPr>
        <p:txBody>
          <a:bodyPr>
            <a:normAutofit/>
          </a:bodyPr>
          <a:lstStyle/>
          <a:p>
            <a:endParaRPr lang="en-US" dirty="0" smtClean="0"/>
          </a:p>
          <a:p>
            <a:r>
              <a:rPr lang="en-US" dirty="0" smtClean="0"/>
              <a:t>You are responsible for the content of your presentation, not the SOA.  </a:t>
            </a:r>
          </a:p>
          <a:p>
            <a:endParaRPr lang="en-US" sz="2200" dirty="0"/>
          </a:p>
          <a:p>
            <a:r>
              <a:rPr lang="en-US" dirty="0" smtClean="0"/>
              <a:t>Copyright owners routinely send cease and desist and demand letters to infringers. The SOA has received these letters due to presenters incorporating copyrighted materials without permission.</a:t>
            </a:r>
            <a:endParaRPr lang="en-US"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14</a:t>
            </a:fld>
            <a:endParaRPr lang="en-US" dirty="0"/>
          </a:p>
        </p:txBody>
      </p:sp>
    </p:spTree>
    <p:extLst>
      <p:ext uri="{BB962C8B-B14F-4D97-AF65-F5344CB8AC3E}">
        <p14:creationId xmlns:p14="http://schemas.microsoft.com/office/powerpoint/2010/main" val="1889529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r>
              <a:rPr lang="en-US" dirty="0" smtClean="0"/>
              <a:t>Obtaining Permission from the Owner</a:t>
            </a:r>
            <a:endParaRPr lang="en-US" dirty="0"/>
          </a:p>
        </p:txBody>
      </p:sp>
      <p:sp>
        <p:nvSpPr>
          <p:cNvPr id="6" name="Content Placeholder 5"/>
          <p:cNvSpPr>
            <a:spLocks noGrp="1"/>
          </p:cNvSpPr>
          <p:nvPr>
            <p:ph sz="quarter" idx="12"/>
          </p:nvPr>
        </p:nvSpPr>
        <p:spPr>
          <a:xfrm>
            <a:off x="533400" y="1621229"/>
            <a:ext cx="7981949" cy="4641548"/>
          </a:xfrm>
        </p:spPr>
        <p:txBody>
          <a:bodyPr>
            <a:normAutofit fontScale="85000" lnSpcReduction="20000"/>
          </a:bodyPr>
          <a:lstStyle/>
          <a:p>
            <a:endParaRPr lang="en-US" dirty="0" smtClean="0"/>
          </a:p>
          <a:p>
            <a:r>
              <a:rPr lang="en-US" sz="3100" dirty="0" smtClean="0"/>
              <a:t>Start by checking the copyright notice – this will identify who owns the copyright</a:t>
            </a:r>
            <a:r>
              <a:rPr lang="en-US" dirty="0" smtClean="0"/>
              <a:t>.  </a:t>
            </a:r>
          </a:p>
          <a:p>
            <a:pPr lvl="1"/>
            <a:r>
              <a:rPr lang="en-US" sz="2600" dirty="0" smtClean="0"/>
              <a:t>Please note: Authors routinely assign their copyright to their publishers. </a:t>
            </a:r>
          </a:p>
          <a:p>
            <a:pPr marL="457200" lvl="1" indent="0">
              <a:buNone/>
            </a:pPr>
            <a:endParaRPr lang="en-US" dirty="0" smtClean="0"/>
          </a:p>
          <a:p>
            <a:r>
              <a:rPr lang="en-US" sz="3100" dirty="0" smtClean="0"/>
              <a:t>If you cannot find the copyright owner, check </a:t>
            </a:r>
            <a:r>
              <a:rPr lang="en-US" sz="3100" dirty="0"/>
              <a:t>this database: </a:t>
            </a:r>
            <a:r>
              <a:rPr lang="en-US" sz="3100" dirty="0">
                <a:hlinkClick r:id="rId3"/>
              </a:rPr>
              <a:t>http://www.copyright.gov/records</a:t>
            </a:r>
            <a:r>
              <a:rPr lang="en-US" sz="3100" dirty="0" smtClean="0">
                <a:hlinkClick r:id="rId3"/>
              </a:rPr>
              <a:t>/</a:t>
            </a:r>
            <a:r>
              <a:rPr lang="en-US" sz="3100" dirty="0" smtClean="0"/>
              <a:t>. </a:t>
            </a:r>
          </a:p>
          <a:p>
            <a:pPr marL="0" indent="0">
              <a:buNone/>
            </a:pPr>
            <a:endParaRPr lang="en-US" dirty="0" smtClean="0"/>
          </a:p>
          <a:p>
            <a:r>
              <a:rPr lang="en-US" sz="3100" dirty="0" smtClean="0"/>
              <a:t>If there is no copyright notice and the work is not registered, contact the owner of the website where you found the work to see if they have more information.  If you cannot obtain permission, please use your discretion on whether it is appropriate to use the work.</a:t>
            </a:r>
          </a:p>
          <a:p>
            <a:pPr marL="0" indent="0">
              <a:buNone/>
            </a:pPr>
            <a:endParaRPr lang="en-US"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15</a:t>
            </a:fld>
            <a:endParaRPr lang="en-US" dirty="0"/>
          </a:p>
        </p:txBody>
      </p:sp>
    </p:spTree>
    <p:extLst>
      <p:ext uri="{BB962C8B-B14F-4D97-AF65-F5344CB8AC3E}">
        <p14:creationId xmlns:p14="http://schemas.microsoft.com/office/powerpoint/2010/main" val="3370020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endParaRPr lang="en-US" dirty="0"/>
          </a:p>
        </p:txBody>
      </p:sp>
      <p:sp>
        <p:nvSpPr>
          <p:cNvPr id="6" name="Content Placeholder 5"/>
          <p:cNvSpPr>
            <a:spLocks noGrp="1"/>
          </p:cNvSpPr>
          <p:nvPr>
            <p:ph sz="quarter" idx="12"/>
          </p:nvPr>
        </p:nvSpPr>
        <p:spPr>
          <a:xfrm>
            <a:off x="533400" y="1621229"/>
            <a:ext cx="7981949" cy="4453894"/>
          </a:xfrm>
        </p:spPr>
        <p:txBody>
          <a:bodyPr>
            <a:normAutofit fontScale="92500" lnSpcReduction="20000"/>
          </a:bodyPr>
          <a:lstStyle/>
          <a:p>
            <a:endParaRPr lang="en-US" dirty="0" smtClean="0"/>
          </a:p>
          <a:p>
            <a:pPr marL="0" indent="0" algn="ctr">
              <a:buNone/>
            </a:pPr>
            <a:endParaRPr lang="en-US" sz="3000" b="1" dirty="0" smtClean="0"/>
          </a:p>
          <a:p>
            <a:pPr marL="0" indent="0" algn="ctr">
              <a:buNone/>
            </a:pPr>
            <a:r>
              <a:rPr lang="en-US" sz="4500" b="1" dirty="0" smtClean="0"/>
              <a:t>Thank you again for agreeing to present – it is individuals like you that make SOA programs the successes they are!</a:t>
            </a:r>
          </a:p>
          <a:p>
            <a:pPr marL="0" indent="0" algn="ctr">
              <a:buNone/>
            </a:pPr>
            <a:endParaRPr lang="en-US" sz="3000" b="1" dirty="0" smtClean="0"/>
          </a:p>
          <a:p>
            <a:pPr marL="0" indent="0" algn="ctr">
              <a:buNone/>
            </a:pPr>
            <a:endParaRPr lang="en-US" sz="3000" b="1" dirty="0" smtClean="0"/>
          </a:p>
          <a:p>
            <a:pPr marL="0" indent="0" algn="ctr">
              <a:buNone/>
            </a:pPr>
            <a:r>
              <a:rPr lang="en-US" sz="2000" b="1" i="1" dirty="0" smtClean="0"/>
              <a:t>The </a:t>
            </a:r>
            <a:r>
              <a:rPr lang="en-US" sz="2000" b="1" i="1" dirty="0"/>
              <a:t>information presented is not legal advice, is not to be acted on as such, may not be current and is subject to change without notice. </a:t>
            </a:r>
            <a:r>
              <a:rPr lang="en-US" sz="2000" b="1" i="1" dirty="0" smtClean="0"/>
              <a:t>Please </a:t>
            </a:r>
            <a:r>
              <a:rPr lang="en-US" sz="2000" b="1" i="1" smtClean="0"/>
              <a:t>contact your legal </a:t>
            </a:r>
            <a:r>
              <a:rPr lang="en-US" sz="2000" b="1" i="1" dirty="0" smtClean="0"/>
              <a:t>counsel with any copyright questions.</a:t>
            </a:r>
            <a:endParaRPr lang="en-US" sz="2000" i="1" dirty="0"/>
          </a:p>
          <a:p>
            <a:pPr marL="0" indent="0" algn="ctr">
              <a:buNone/>
            </a:pPr>
            <a:endParaRPr lang="en-US" sz="3000" b="1" dirty="0" smtClean="0"/>
          </a:p>
          <a:p>
            <a:pPr marL="0" indent="0">
              <a:buNone/>
            </a:pPr>
            <a:endParaRPr lang="en-US"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16</a:t>
            </a:fld>
            <a:endParaRPr lang="en-US" dirty="0"/>
          </a:p>
        </p:txBody>
      </p:sp>
    </p:spTree>
    <p:extLst>
      <p:ext uri="{BB962C8B-B14F-4D97-AF65-F5344CB8AC3E}">
        <p14:creationId xmlns:p14="http://schemas.microsoft.com/office/powerpoint/2010/main" val="2323585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Basics</a:t>
            </a:r>
            <a:endParaRPr lang="en-US" dirty="0"/>
          </a:p>
        </p:txBody>
      </p:sp>
    </p:spTree>
    <p:extLst>
      <p:ext uri="{BB962C8B-B14F-4D97-AF65-F5344CB8AC3E}">
        <p14:creationId xmlns:p14="http://schemas.microsoft.com/office/powerpoint/2010/main" val="29921508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r>
              <a:rPr lang="en-US" dirty="0" smtClean="0"/>
              <a:t/>
            </a:r>
            <a:br>
              <a:rPr lang="en-US" dirty="0" smtClean="0"/>
            </a:br>
            <a:r>
              <a:rPr lang="en-US" dirty="0" smtClean="0"/>
              <a:t>What is a “copyright”?</a:t>
            </a:r>
            <a:endParaRPr lang="en-US" dirty="0"/>
          </a:p>
        </p:txBody>
      </p:sp>
      <p:sp>
        <p:nvSpPr>
          <p:cNvPr id="6" name="Content Placeholder 5"/>
          <p:cNvSpPr>
            <a:spLocks noGrp="1"/>
          </p:cNvSpPr>
          <p:nvPr>
            <p:ph sz="quarter" idx="12"/>
          </p:nvPr>
        </p:nvSpPr>
        <p:spPr>
          <a:xfrm>
            <a:off x="533400" y="1621229"/>
            <a:ext cx="7981949" cy="4879047"/>
          </a:xfrm>
        </p:spPr>
        <p:txBody>
          <a:bodyPr>
            <a:normAutofit fontScale="92500" lnSpcReduction="20000"/>
          </a:bodyPr>
          <a:lstStyle/>
          <a:p>
            <a:endParaRPr lang="en-US" dirty="0" smtClean="0"/>
          </a:p>
          <a:p>
            <a:r>
              <a:rPr lang="en-US" dirty="0" smtClean="0"/>
              <a:t>Copyright is a form of protection for “original works of authorship”.  </a:t>
            </a:r>
          </a:p>
          <a:p>
            <a:pPr marL="0" indent="0">
              <a:buNone/>
            </a:pPr>
            <a:endParaRPr lang="en-US" sz="900" dirty="0"/>
          </a:p>
          <a:p>
            <a:r>
              <a:rPr lang="en-US" dirty="0" smtClean="0"/>
              <a:t>Copyright protection extends to:</a:t>
            </a:r>
          </a:p>
          <a:p>
            <a:endParaRPr lang="en-US" sz="200" dirty="0" smtClean="0"/>
          </a:p>
          <a:p>
            <a:pPr lvl="1"/>
            <a:r>
              <a:rPr lang="en-US" b="1" dirty="0"/>
              <a:t>“Free” and “publicly available” material on the Internet (YouTube videos, Google Images, </a:t>
            </a:r>
            <a:r>
              <a:rPr lang="en-US" b="1" dirty="0" smtClean="0"/>
              <a:t>etc.)</a:t>
            </a:r>
          </a:p>
          <a:p>
            <a:pPr lvl="1"/>
            <a:r>
              <a:rPr lang="en-US" dirty="0" smtClean="0"/>
              <a:t>Newspapers, magazines, books</a:t>
            </a:r>
          </a:p>
          <a:p>
            <a:pPr lvl="1"/>
            <a:r>
              <a:rPr lang="en-US" dirty="0" smtClean="0"/>
              <a:t>Photos</a:t>
            </a:r>
          </a:p>
          <a:p>
            <a:pPr lvl="1"/>
            <a:r>
              <a:rPr lang="en-US" dirty="0" smtClean="0"/>
              <a:t>Cartoons</a:t>
            </a:r>
          </a:p>
          <a:p>
            <a:pPr lvl="1"/>
            <a:r>
              <a:rPr lang="en-US" dirty="0" smtClean="0"/>
              <a:t>Graphs and charts</a:t>
            </a:r>
          </a:p>
          <a:p>
            <a:pPr lvl="1"/>
            <a:r>
              <a:rPr lang="en-US" dirty="0" smtClean="0"/>
              <a:t>Movies and videos</a:t>
            </a:r>
          </a:p>
          <a:p>
            <a:pPr lvl="1"/>
            <a:r>
              <a:rPr lang="en-US" dirty="0" smtClean="0"/>
              <a:t>Music</a:t>
            </a:r>
          </a:p>
          <a:p>
            <a:pPr lvl="1"/>
            <a:r>
              <a:rPr lang="en-US" dirty="0" smtClean="0"/>
              <a:t>Computer programs and software</a:t>
            </a:r>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3</a:t>
            </a:fld>
            <a:endParaRPr lang="en-US" dirty="0"/>
          </a:p>
        </p:txBody>
      </p:sp>
    </p:spTree>
    <p:extLst>
      <p:ext uri="{BB962C8B-B14F-4D97-AF65-F5344CB8AC3E}">
        <p14:creationId xmlns:p14="http://schemas.microsoft.com/office/powerpoint/2010/main" val="3819115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r>
              <a:rPr lang="en-US" dirty="0" smtClean="0"/>
              <a:t>What is exempt from copyright protection?</a:t>
            </a:r>
            <a:endParaRPr lang="en-US" dirty="0"/>
          </a:p>
        </p:txBody>
      </p:sp>
      <p:sp>
        <p:nvSpPr>
          <p:cNvPr id="6" name="Content Placeholder 5"/>
          <p:cNvSpPr>
            <a:spLocks noGrp="1"/>
          </p:cNvSpPr>
          <p:nvPr>
            <p:ph sz="quarter" idx="12"/>
          </p:nvPr>
        </p:nvSpPr>
        <p:spPr>
          <a:xfrm>
            <a:off x="533400" y="1621229"/>
            <a:ext cx="7981949" cy="4213225"/>
          </a:xfrm>
        </p:spPr>
        <p:txBody>
          <a:bodyPr/>
          <a:lstStyle/>
          <a:p>
            <a:endParaRPr lang="en-US" dirty="0" smtClean="0"/>
          </a:p>
          <a:p>
            <a:r>
              <a:rPr lang="en-US" dirty="0" smtClean="0"/>
              <a:t>Materials produced by the U.S. government</a:t>
            </a:r>
          </a:p>
          <a:p>
            <a:endParaRPr lang="en-US" sz="1000" dirty="0" smtClean="0"/>
          </a:p>
          <a:p>
            <a:r>
              <a:rPr lang="en-US" dirty="0" smtClean="0"/>
              <a:t>Titles, names, some short phrases</a:t>
            </a:r>
          </a:p>
          <a:p>
            <a:endParaRPr lang="en-US" sz="1000" dirty="0" smtClean="0"/>
          </a:p>
          <a:p>
            <a:r>
              <a:rPr lang="en-US" dirty="0" smtClean="0"/>
              <a:t>Ideas and facts</a:t>
            </a:r>
          </a:p>
          <a:p>
            <a:endParaRPr lang="en-US" sz="1000" dirty="0" smtClean="0"/>
          </a:p>
          <a:p>
            <a:r>
              <a:rPr lang="en-US" dirty="0" smtClean="0"/>
              <a:t>Materials that are so old they are considered to be in the “public domain”</a:t>
            </a:r>
          </a:p>
          <a:p>
            <a:endParaRPr lang="en-US" dirty="0"/>
          </a:p>
          <a:p>
            <a:endParaRPr lang="en-US"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4</a:t>
            </a:fld>
            <a:endParaRPr lang="en-US" dirty="0"/>
          </a:p>
        </p:txBody>
      </p:sp>
    </p:spTree>
    <p:extLst>
      <p:ext uri="{BB962C8B-B14F-4D97-AF65-F5344CB8AC3E}">
        <p14:creationId xmlns:p14="http://schemas.microsoft.com/office/powerpoint/2010/main" val="2878122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Misconceptions</a:t>
            </a:r>
            <a:endParaRPr lang="en-US" dirty="0"/>
          </a:p>
        </p:txBody>
      </p:sp>
    </p:spTree>
    <p:extLst>
      <p:ext uri="{BB962C8B-B14F-4D97-AF65-F5344CB8AC3E}">
        <p14:creationId xmlns:p14="http://schemas.microsoft.com/office/powerpoint/2010/main" val="1297337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r>
              <a:rPr lang="en-US" dirty="0" smtClean="0"/>
              <a:t>1. If there is no © symbol, the work is not protected.</a:t>
            </a:r>
            <a:endParaRPr lang="en-US" dirty="0"/>
          </a:p>
        </p:txBody>
      </p:sp>
      <p:sp>
        <p:nvSpPr>
          <p:cNvPr id="6" name="Content Placeholder 5"/>
          <p:cNvSpPr>
            <a:spLocks noGrp="1"/>
          </p:cNvSpPr>
          <p:nvPr>
            <p:ph sz="quarter" idx="12"/>
          </p:nvPr>
        </p:nvSpPr>
        <p:spPr>
          <a:xfrm>
            <a:off x="533400" y="1621229"/>
            <a:ext cx="7981949" cy="4213225"/>
          </a:xfrm>
        </p:spPr>
        <p:txBody>
          <a:bodyPr>
            <a:normAutofit/>
          </a:bodyPr>
          <a:lstStyle/>
          <a:p>
            <a:endParaRPr lang="en-US" dirty="0" smtClean="0"/>
          </a:p>
          <a:p>
            <a:r>
              <a:rPr lang="en-US" dirty="0" smtClean="0"/>
              <a:t>Not true!  Copyright protection attaches to the “original work of authorship” as soon as it is in a fixed format.</a:t>
            </a:r>
          </a:p>
          <a:p>
            <a:pPr marL="0" indent="0">
              <a:buNone/>
            </a:pPr>
            <a:endParaRPr lang="en-US" dirty="0" smtClean="0"/>
          </a:p>
          <a:p>
            <a:r>
              <a:rPr lang="en-US" dirty="0" smtClean="0"/>
              <a:t>Materials do not need “©” to be protected. </a:t>
            </a:r>
          </a:p>
          <a:p>
            <a:pPr lvl="1"/>
            <a:r>
              <a:rPr lang="en-US" dirty="0"/>
              <a:t>U</a:t>
            </a:r>
            <a:r>
              <a:rPr lang="en-US" dirty="0" smtClean="0"/>
              <a:t>sing the © symbol puts others on notice that the work is protected, who the owner is, and prevents use of the “innocent infringement” defense in copyright infringement suits.  </a:t>
            </a:r>
            <a:endParaRPr lang="en-US"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6</a:t>
            </a:fld>
            <a:endParaRPr lang="en-US" dirty="0"/>
          </a:p>
        </p:txBody>
      </p:sp>
    </p:spTree>
    <p:extLst>
      <p:ext uri="{BB962C8B-B14F-4D97-AF65-F5344CB8AC3E}">
        <p14:creationId xmlns:p14="http://schemas.microsoft.com/office/powerpoint/2010/main" val="3318784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r>
              <a:rPr lang="en-US" dirty="0" smtClean="0"/>
              <a:t>2. As long as the work is cited, I am free to use the work.</a:t>
            </a:r>
            <a:endParaRPr lang="en-US" dirty="0"/>
          </a:p>
        </p:txBody>
      </p:sp>
      <p:sp>
        <p:nvSpPr>
          <p:cNvPr id="6" name="Content Placeholder 5"/>
          <p:cNvSpPr>
            <a:spLocks noGrp="1"/>
          </p:cNvSpPr>
          <p:nvPr>
            <p:ph sz="quarter" idx="12"/>
          </p:nvPr>
        </p:nvSpPr>
        <p:spPr>
          <a:xfrm>
            <a:off x="533400" y="1621229"/>
            <a:ext cx="7981949" cy="4213225"/>
          </a:xfrm>
        </p:spPr>
        <p:txBody>
          <a:bodyPr/>
          <a:lstStyle/>
          <a:p>
            <a:endParaRPr lang="en-US" dirty="0" smtClean="0"/>
          </a:p>
          <a:p>
            <a:r>
              <a:rPr lang="en-US" dirty="0" smtClean="0"/>
              <a:t>Not true!  Citing the work’s source does not substitute for obtaining permission.</a:t>
            </a:r>
          </a:p>
          <a:p>
            <a:pPr marL="0" indent="0">
              <a:buNone/>
            </a:pPr>
            <a:r>
              <a:rPr lang="en-US" dirty="0" smtClean="0"/>
              <a:t>  </a:t>
            </a:r>
          </a:p>
          <a:p>
            <a:r>
              <a:rPr lang="en-US" dirty="0" smtClean="0"/>
              <a:t>In a business context [nearly all SOA purposes qualify as a business context], you must </a:t>
            </a:r>
            <a:r>
              <a:rPr lang="en-US" b="1" dirty="0" smtClean="0"/>
              <a:t>always</a:t>
            </a:r>
            <a:r>
              <a:rPr lang="en-US" dirty="0" smtClean="0"/>
              <a:t> have the copyright owner’s permission. </a:t>
            </a:r>
            <a:endParaRPr lang="en-US"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7</a:t>
            </a:fld>
            <a:endParaRPr lang="en-US" dirty="0"/>
          </a:p>
        </p:txBody>
      </p:sp>
    </p:spTree>
    <p:extLst>
      <p:ext uri="{BB962C8B-B14F-4D97-AF65-F5344CB8AC3E}">
        <p14:creationId xmlns:p14="http://schemas.microsoft.com/office/powerpoint/2010/main" val="111469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433690"/>
            <a:ext cx="7981950" cy="1432687"/>
          </a:xfrm>
        </p:spPr>
        <p:txBody>
          <a:bodyPr anchor="b">
            <a:noAutofit/>
          </a:bodyPr>
          <a:lstStyle/>
          <a:p>
            <a:r>
              <a:rPr lang="en-US" sz="3600" dirty="0" smtClean="0"/>
              <a:t>3.  If the material is “freely available” on the Internet, I can use it without permission.</a:t>
            </a:r>
            <a:endParaRPr lang="en-US" sz="3600" dirty="0"/>
          </a:p>
        </p:txBody>
      </p:sp>
      <p:sp>
        <p:nvSpPr>
          <p:cNvPr id="6" name="Content Placeholder 5"/>
          <p:cNvSpPr>
            <a:spLocks noGrp="1"/>
          </p:cNvSpPr>
          <p:nvPr>
            <p:ph sz="quarter" idx="12"/>
          </p:nvPr>
        </p:nvSpPr>
        <p:spPr>
          <a:xfrm>
            <a:off x="533400" y="1784067"/>
            <a:ext cx="7981949" cy="4213225"/>
          </a:xfrm>
        </p:spPr>
        <p:txBody>
          <a:bodyPr/>
          <a:lstStyle/>
          <a:p>
            <a:endParaRPr lang="en-US" dirty="0" smtClean="0"/>
          </a:p>
          <a:p>
            <a:endParaRPr lang="en-US" sz="1400" dirty="0" smtClean="0"/>
          </a:p>
          <a:p>
            <a:r>
              <a:rPr lang="en-US" dirty="0" smtClean="0"/>
              <a:t>Not true!  Images, videos, and other materials available on the Internet (e.g. material from  Wikipedia, Google Images, etc.) are protected by copyright.  You must secure permission from the owner to use the material. </a:t>
            </a:r>
            <a:endParaRPr lang="en-US"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8</a:t>
            </a:fld>
            <a:endParaRPr lang="en-US" dirty="0"/>
          </a:p>
        </p:txBody>
      </p:sp>
    </p:spTree>
    <p:extLst>
      <p:ext uri="{BB962C8B-B14F-4D97-AF65-F5344CB8AC3E}">
        <p14:creationId xmlns:p14="http://schemas.microsoft.com/office/powerpoint/2010/main" val="3244995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4198" y="1508939"/>
            <a:ext cx="7981950" cy="1212288"/>
          </a:xfrm>
        </p:spPr>
        <p:txBody>
          <a:bodyPr anchor="b">
            <a:normAutofit fontScale="90000"/>
          </a:bodyPr>
          <a:lstStyle/>
          <a:p>
            <a:r>
              <a:rPr lang="en-US" dirty="0" smtClean="0"/>
              <a:t>4. Since the SOA is a nonprofit organization, the “fair use” exception to obtaining permission from the copyright owner </a:t>
            </a:r>
            <a:r>
              <a:rPr lang="en-US" i="1" dirty="0" smtClean="0"/>
              <a:t>always</a:t>
            </a:r>
            <a:r>
              <a:rPr lang="en-US" dirty="0" smtClean="0"/>
              <a:t> applies. </a:t>
            </a:r>
            <a:endParaRPr lang="en-US" dirty="0"/>
          </a:p>
        </p:txBody>
      </p:sp>
      <p:sp>
        <p:nvSpPr>
          <p:cNvPr id="6" name="Content Placeholder 5"/>
          <p:cNvSpPr>
            <a:spLocks noGrp="1"/>
          </p:cNvSpPr>
          <p:nvPr>
            <p:ph sz="quarter" idx="12"/>
          </p:nvPr>
        </p:nvSpPr>
        <p:spPr>
          <a:xfrm>
            <a:off x="533400" y="2948639"/>
            <a:ext cx="7981949" cy="4213225"/>
          </a:xfrm>
        </p:spPr>
        <p:txBody>
          <a:bodyPr/>
          <a:lstStyle/>
          <a:p>
            <a:r>
              <a:rPr lang="en-US" dirty="0" smtClean="0"/>
              <a:t>Not true!  The SOA’s status as a 501(c)(3) organization does not exempt the organization, or volunteers acting on its behalf, from copyright laws.</a:t>
            </a:r>
          </a:p>
          <a:p>
            <a:pPr marL="0" indent="0">
              <a:buNone/>
            </a:pPr>
            <a:endParaRPr lang="en-US" sz="2000" dirty="0" smtClean="0"/>
          </a:p>
          <a:p>
            <a:r>
              <a:rPr lang="en-US" dirty="0" smtClean="0"/>
              <a:t>Likewise, the educational services provided by the SOA do not exempt the organization or our volunteers from obtaining permission.</a:t>
            </a:r>
          </a:p>
          <a:p>
            <a:endParaRPr lang="en-US" sz="200" dirty="0" smtClean="0"/>
          </a:p>
          <a:p>
            <a:pPr marL="0" indent="0" algn="ctr">
              <a:buNone/>
            </a:pPr>
            <a:r>
              <a:rPr lang="en-US" sz="1200" dirty="0" smtClean="0"/>
              <a:t>(</a:t>
            </a:r>
            <a:r>
              <a:rPr lang="en-US" sz="1200" i="1" dirty="0" smtClean="0"/>
              <a:t>See slide 11 for explanation of Fair Use Exception</a:t>
            </a:r>
            <a:r>
              <a:rPr lang="en-US" sz="1200" dirty="0" smtClean="0"/>
              <a:t>)</a:t>
            </a:r>
            <a:endParaRPr lang="en-US" sz="1200" dirty="0"/>
          </a:p>
        </p:txBody>
      </p:sp>
      <p:sp>
        <p:nvSpPr>
          <p:cNvPr id="2" name="Slide Number Placeholder 1"/>
          <p:cNvSpPr>
            <a:spLocks noGrp="1"/>
          </p:cNvSpPr>
          <p:nvPr>
            <p:ph type="sldNum" sz="quarter" idx="4"/>
          </p:nvPr>
        </p:nvSpPr>
        <p:spPr>
          <a:xfrm>
            <a:off x="8456148" y="6500276"/>
            <a:ext cx="484870" cy="199717"/>
          </a:xfrm>
        </p:spPr>
        <p:txBody>
          <a:bodyPr/>
          <a:lstStyle/>
          <a:p>
            <a:fld id="{25C4F4D4-6F9F-4101-B420-EAE9BABB75B0}" type="slidenum">
              <a:rPr lang="en-US" smtClean="0"/>
              <a:pPr/>
              <a:t>9</a:t>
            </a:fld>
            <a:endParaRPr lang="en-US" dirty="0"/>
          </a:p>
        </p:txBody>
      </p:sp>
    </p:spTree>
    <p:extLst>
      <p:ext uri="{BB962C8B-B14F-4D97-AF65-F5344CB8AC3E}">
        <p14:creationId xmlns:p14="http://schemas.microsoft.com/office/powerpoint/2010/main" val="927320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OA_presentation_template">
  <a:themeElements>
    <a:clrScheme name="SOA Brand Colors">
      <a:dk1>
        <a:srgbClr val="000000"/>
      </a:dk1>
      <a:lt1>
        <a:sysClr val="window" lastClr="FFFFFF"/>
      </a:lt1>
      <a:dk2>
        <a:srgbClr val="024D7C"/>
      </a:dk2>
      <a:lt2>
        <a:srgbClr val="BEBBBA"/>
      </a:lt2>
      <a:accent1>
        <a:srgbClr val="024D7C"/>
      </a:accent1>
      <a:accent2>
        <a:srgbClr val="77C4D5"/>
      </a:accent2>
      <a:accent3>
        <a:srgbClr val="D23138"/>
      </a:accent3>
      <a:accent4>
        <a:srgbClr val="FDCE07"/>
      </a:accent4>
      <a:accent5>
        <a:srgbClr val="BABF33"/>
      </a:accent5>
      <a:accent6>
        <a:srgbClr val="E27F26"/>
      </a:accent6>
      <a:hlink>
        <a:srgbClr val="D23138"/>
      </a:hlink>
      <a:folHlink>
        <a:srgbClr val="77C4D5"/>
      </a:folHlink>
    </a:clrScheme>
    <a:fontScheme name="SOA Brand Fonts">
      <a:majorFont>
        <a:latin typeface="Calibri"/>
        <a:ea typeface=""/>
        <a:cs typeface=""/>
      </a:majorFont>
      <a:minorFont>
        <a:latin typeface="Calibr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1902B5D6-5F2D-0C4F-9183-7E5A5054D004}" vid="{431C4B4D-C6F6-C341-B599-1D32C344E8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bp-soa-ppt-template</Template>
  <TotalTime>5532</TotalTime>
  <Words>912</Words>
  <Application>Microsoft Office PowerPoint</Application>
  <PresentationFormat>On-screen Show (4:3)</PresentationFormat>
  <Paragraphs>114</Paragraphs>
  <Slides>16</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SOA_presentation_template</vt:lpstr>
      <vt:lpstr>Copyright Tips for Presenting at SOA Meetings &amp; Webinars</vt:lpstr>
      <vt:lpstr>Copyright Basics</vt:lpstr>
      <vt:lpstr> What is a “copyright”?</vt:lpstr>
      <vt:lpstr>What is exempt from copyright protection?</vt:lpstr>
      <vt:lpstr>Copyright Misconceptions</vt:lpstr>
      <vt:lpstr>1. If there is no © symbol, the work is not protected.</vt:lpstr>
      <vt:lpstr>2. As long as the work is cited, I am free to use the work.</vt:lpstr>
      <vt:lpstr>3.  If the material is “freely available” on the Internet, I can use it without permission.</vt:lpstr>
      <vt:lpstr>4. Since the SOA is a nonprofit organization, the “fair use” exception to obtaining permission from the copyright owner always applies. </vt:lpstr>
      <vt:lpstr>Fair Use Exception </vt:lpstr>
      <vt:lpstr>What is the “fair use exception”?</vt:lpstr>
      <vt:lpstr>Application of Fair Use to SOA Presentations</vt:lpstr>
      <vt:lpstr>Why Infringement Matters &amp; How to Get Permission</vt:lpstr>
      <vt:lpstr>Why should I care about copyright infringement?</vt:lpstr>
      <vt:lpstr>Obtaining Permission from the Owner</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Copyright Tips for Presenting at SOA Meetings &amp; Webinars</dc:title>
  <dc:creator>ahuber</dc:creator>
  <cp:lastModifiedBy>Anna Abel</cp:lastModifiedBy>
  <cp:revision>30</cp:revision>
  <cp:lastPrinted>2015-07-27T19:55:15Z</cp:lastPrinted>
  <dcterms:created xsi:type="dcterms:W3CDTF">2016-01-19T21:52:27Z</dcterms:created>
  <dcterms:modified xsi:type="dcterms:W3CDTF">2016-04-22T14:58:36Z</dcterms:modified>
</cp:coreProperties>
</file>