
<file path=[Content_Types].xml><?xml version="1.0" encoding="utf-8"?>
<Types xmlns="http://schemas.openxmlformats.org/package/2006/content-types">
  <Default Extension="png" ContentType="image/png"/>
  <Default Extension="bin" ContentType="application/vnd.openxmlformats-officedocument.oleObject"/>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43"/>
  </p:notesMasterIdLst>
  <p:handoutMasterIdLst>
    <p:handoutMasterId r:id="rId44"/>
  </p:handoutMasterIdLst>
  <p:sldIdLst>
    <p:sldId id="258" r:id="rId2"/>
    <p:sldId id="259" r:id="rId3"/>
    <p:sldId id="260" r:id="rId4"/>
    <p:sldId id="261" r:id="rId5"/>
    <p:sldId id="262" r:id="rId6"/>
    <p:sldId id="263" r:id="rId7"/>
    <p:sldId id="298" r:id="rId8"/>
    <p:sldId id="297" r:id="rId9"/>
    <p:sldId id="296" r:id="rId10"/>
    <p:sldId id="295" r:id="rId11"/>
    <p:sldId id="294" r:id="rId12"/>
    <p:sldId id="293" r:id="rId13"/>
    <p:sldId id="292" r:id="rId14"/>
    <p:sldId id="291" r:id="rId15"/>
    <p:sldId id="290" r:id="rId16"/>
    <p:sldId id="289" r:id="rId17"/>
    <p:sldId id="288" r:id="rId18"/>
    <p:sldId id="287" r:id="rId19"/>
    <p:sldId id="286" r:id="rId20"/>
    <p:sldId id="285" r:id="rId21"/>
    <p:sldId id="284" r:id="rId22"/>
    <p:sldId id="283" r:id="rId23"/>
    <p:sldId id="282" r:id="rId24"/>
    <p:sldId id="281" r:id="rId25"/>
    <p:sldId id="280" r:id="rId26"/>
    <p:sldId id="279" r:id="rId27"/>
    <p:sldId id="278" r:id="rId28"/>
    <p:sldId id="277" r:id="rId29"/>
    <p:sldId id="276" r:id="rId30"/>
    <p:sldId id="275" r:id="rId31"/>
    <p:sldId id="274" r:id="rId32"/>
    <p:sldId id="273" r:id="rId33"/>
    <p:sldId id="272" r:id="rId34"/>
    <p:sldId id="265" r:id="rId35"/>
    <p:sldId id="271" r:id="rId36"/>
    <p:sldId id="268" r:id="rId37"/>
    <p:sldId id="270" r:id="rId38"/>
    <p:sldId id="269" r:id="rId39"/>
    <p:sldId id="267" r:id="rId40"/>
    <p:sldId id="266" r:id="rId41"/>
    <p:sldId id="264" r:id="rId42"/>
  </p:sldIdLst>
  <p:sldSz cx="9144000" cy="6858000" type="screen4x3"/>
  <p:notesSz cx="7099300" cy="9398000"/>
  <p:defaultTextStyle>
    <a:defPPr>
      <a:defRPr lang="en-US"/>
    </a:defPPr>
    <a:lvl1pPr algn="l" rtl="0" eaLnBrk="0" fontAlgn="base" hangingPunct="0">
      <a:spcBef>
        <a:spcPct val="0"/>
      </a:spcBef>
      <a:spcAft>
        <a:spcPct val="0"/>
      </a:spcAft>
      <a:defRPr sz="5000" kern="1200">
        <a:solidFill>
          <a:schemeClr val="tx1"/>
        </a:solidFill>
        <a:latin typeface="Arial" charset="0"/>
        <a:ea typeface="+mn-ea"/>
        <a:cs typeface="+mn-cs"/>
      </a:defRPr>
    </a:lvl1pPr>
    <a:lvl2pPr marL="457200" algn="l" rtl="0" eaLnBrk="0" fontAlgn="base" hangingPunct="0">
      <a:spcBef>
        <a:spcPct val="0"/>
      </a:spcBef>
      <a:spcAft>
        <a:spcPct val="0"/>
      </a:spcAft>
      <a:defRPr sz="5000" kern="1200">
        <a:solidFill>
          <a:schemeClr val="tx1"/>
        </a:solidFill>
        <a:latin typeface="Arial" charset="0"/>
        <a:ea typeface="+mn-ea"/>
        <a:cs typeface="+mn-cs"/>
      </a:defRPr>
    </a:lvl2pPr>
    <a:lvl3pPr marL="914400" algn="l" rtl="0" eaLnBrk="0" fontAlgn="base" hangingPunct="0">
      <a:spcBef>
        <a:spcPct val="0"/>
      </a:spcBef>
      <a:spcAft>
        <a:spcPct val="0"/>
      </a:spcAft>
      <a:defRPr sz="5000" kern="1200">
        <a:solidFill>
          <a:schemeClr val="tx1"/>
        </a:solidFill>
        <a:latin typeface="Arial" charset="0"/>
        <a:ea typeface="+mn-ea"/>
        <a:cs typeface="+mn-cs"/>
      </a:defRPr>
    </a:lvl3pPr>
    <a:lvl4pPr marL="1371600" algn="l" rtl="0" eaLnBrk="0" fontAlgn="base" hangingPunct="0">
      <a:spcBef>
        <a:spcPct val="0"/>
      </a:spcBef>
      <a:spcAft>
        <a:spcPct val="0"/>
      </a:spcAft>
      <a:defRPr sz="5000" kern="1200">
        <a:solidFill>
          <a:schemeClr val="tx1"/>
        </a:solidFill>
        <a:latin typeface="Arial" charset="0"/>
        <a:ea typeface="+mn-ea"/>
        <a:cs typeface="+mn-cs"/>
      </a:defRPr>
    </a:lvl4pPr>
    <a:lvl5pPr marL="1828800" algn="l" rtl="0" eaLnBrk="0" fontAlgn="base" hangingPunct="0">
      <a:spcBef>
        <a:spcPct val="0"/>
      </a:spcBef>
      <a:spcAft>
        <a:spcPct val="0"/>
      </a:spcAft>
      <a:defRPr sz="5000" kern="1200">
        <a:solidFill>
          <a:schemeClr val="tx1"/>
        </a:solidFill>
        <a:latin typeface="Arial" charset="0"/>
        <a:ea typeface="+mn-ea"/>
        <a:cs typeface="+mn-cs"/>
      </a:defRPr>
    </a:lvl5pPr>
    <a:lvl6pPr marL="2286000" algn="l" defTabSz="914400" rtl="0" eaLnBrk="1" latinLnBrk="0" hangingPunct="1">
      <a:defRPr sz="5000" kern="1200">
        <a:solidFill>
          <a:schemeClr val="tx1"/>
        </a:solidFill>
        <a:latin typeface="Arial" charset="0"/>
        <a:ea typeface="+mn-ea"/>
        <a:cs typeface="+mn-cs"/>
      </a:defRPr>
    </a:lvl6pPr>
    <a:lvl7pPr marL="2743200" algn="l" defTabSz="914400" rtl="0" eaLnBrk="1" latinLnBrk="0" hangingPunct="1">
      <a:defRPr sz="5000" kern="1200">
        <a:solidFill>
          <a:schemeClr val="tx1"/>
        </a:solidFill>
        <a:latin typeface="Arial" charset="0"/>
        <a:ea typeface="+mn-ea"/>
        <a:cs typeface="+mn-cs"/>
      </a:defRPr>
    </a:lvl7pPr>
    <a:lvl8pPr marL="3200400" algn="l" defTabSz="914400" rtl="0" eaLnBrk="1" latinLnBrk="0" hangingPunct="1">
      <a:defRPr sz="5000" kern="1200">
        <a:solidFill>
          <a:schemeClr val="tx1"/>
        </a:solidFill>
        <a:latin typeface="Arial" charset="0"/>
        <a:ea typeface="+mn-ea"/>
        <a:cs typeface="+mn-cs"/>
      </a:defRPr>
    </a:lvl8pPr>
    <a:lvl9pPr marL="3657600" algn="l" defTabSz="914400" rtl="0" eaLnBrk="1" latinLnBrk="0" hangingPunct="1">
      <a:defRPr sz="50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A6E"/>
    <a:srgbClr val="F2D653"/>
    <a:srgbClr val="485A9C"/>
    <a:srgbClr val="CD202C"/>
    <a:srgbClr val="FFFDE1"/>
    <a:srgbClr val="FFFDD4"/>
    <a:srgbClr val="F4EFC2"/>
    <a:srgbClr val="F7E69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246" autoAdjust="0"/>
    <p:restoredTop sz="99275" autoAdjust="0"/>
  </p:normalViewPr>
  <p:slideViewPr>
    <p:cSldViewPr>
      <p:cViewPr varScale="1">
        <p:scale>
          <a:sx n="41" d="100"/>
          <a:sy n="41" d="100"/>
        </p:scale>
        <p:origin x="1291"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NUL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02" name="Rectangle 2"/>
          <p:cNvSpPr>
            <a:spLocks noGrp="1" noChangeArrowheads="1"/>
          </p:cNvSpPr>
          <p:nvPr>
            <p:ph type="hdr" sz="quarter"/>
          </p:nvPr>
        </p:nvSpPr>
        <p:spPr bwMode="auto">
          <a:xfrm>
            <a:off x="0" y="0"/>
            <a:ext cx="3076575" cy="468313"/>
          </a:xfrm>
          <a:prstGeom prst="rect">
            <a:avLst/>
          </a:prstGeom>
          <a:noFill/>
          <a:ln w="9525">
            <a:noFill/>
            <a:miter lim="800000"/>
            <a:headEnd/>
            <a:tailEnd/>
          </a:ln>
          <a:effectLst/>
        </p:spPr>
        <p:txBody>
          <a:bodyPr vert="horz" wrap="square" lIns="93972" tIns="46987" rIns="93972" bIns="46987" numCol="1" anchor="t" anchorCtr="0" compatLnSpc="1">
            <a:prstTxWarp prst="textNoShape">
              <a:avLst/>
            </a:prstTxWarp>
          </a:bodyPr>
          <a:lstStyle>
            <a:lvl1pPr defTabSz="939800">
              <a:defRPr sz="1200">
                <a:latin typeface="Times New Roman" pitchFamily="18" charset="0"/>
              </a:defRPr>
            </a:lvl1pPr>
          </a:lstStyle>
          <a:p>
            <a:endParaRPr lang="en-US"/>
          </a:p>
        </p:txBody>
      </p:sp>
      <p:sp>
        <p:nvSpPr>
          <p:cNvPr id="153603" name="Rectangle 3"/>
          <p:cNvSpPr>
            <a:spLocks noGrp="1" noChangeArrowheads="1"/>
          </p:cNvSpPr>
          <p:nvPr>
            <p:ph type="dt" sz="quarter" idx="1"/>
          </p:nvPr>
        </p:nvSpPr>
        <p:spPr bwMode="auto">
          <a:xfrm>
            <a:off x="4021138" y="0"/>
            <a:ext cx="3076575" cy="468313"/>
          </a:xfrm>
          <a:prstGeom prst="rect">
            <a:avLst/>
          </a:prstGeom>
          <a:noFill/>
          <a:ln w="9525">
            <a:noFill/>
            <a:miter lim="800000"/>
            <a:headEnd/>
            <a:tailEnd/>
          </a:ln>
          <a:effectLst/>
        </p:spPr>
        <p:txBody>
          <a:bodyPr vert="horz" wrap="square" lIns="93972" tIns="46987" rIns="93972" bIns="46987" numCol="1" anchor="t" anchorCtr="0" compatLnSpc="1">
            <a:prstTxWarp prst="textNoShape">
              <a:avLst/>
            </a:prstTxWarp>
          </a:bodyPr>
          <a:lstStyle>
            <a:lvl1pPr algn="r" defTabSz="939800">
              <a:defRPr sz="1200">
                <a:latin typeface="Times New Roman" pitchFamily="18" charset="0"/>
              </a:defRPr>
            </a:lvl1pPr>
          </a:lstStyle>
          <a:p>
            <a:endParaRPr lang="en-US"/>
          </a:p>
        </p:txBody>
      </p:sp>
      <p:sp>
        <p:nvSpPr>
          <p:cNvPr id="153604" name="Rectangle 4"/>
          <p:cNvSpPr>
            <a:spLocks noGrp="1" noChangeArrowheads="1"/>
          </p:cNvSpPr>
          <p:nvPr>
            <p:ph type="ftr" sz="quarter" idx="2"/>
          </p:nvPr>
        </p:nvSpPr>
        <p:spPr bwMode="auto">
          <a:xfrm>
            <a:off x="0" y="8928100"/>
            <a:ext cx="3076575" cy="468313"/>
          </a:xfrm>
          <a:prstGeom prst="rect">
            <a:avLst/>
          </a:prstGeom>
          <a:noFill/>
          <a:ln w="9525">
            <a:noFill/>
            <a:miter lim="800000"/>
            <a:headEnd/>
            <a:tailEnd/>
          </a:ln>
          <a:effectLst/>
        </p:spPr>
        <p:txBody>
          <a:bodyPr vert="horz" wrap="square" lIns="93972" tIns="46987" rIns="93972" bIns="46987" numCol="1" anchor="b" anchorCtr="0" compatLnSpc="1">
            <a:prstTxWarp prst="textNoShape">
              <a:avLst/>
            </a:prstTxWarp>
          </a:bodyPr>
          <a:lstStyle>
            <a:lvl1pPr defTabSz="939800">
              <a:defRPr sz="1200">
                <a:latin typeface="Times New Roman" pitchFamily="18" charset="0"/>
              </a:defRPr>
            </a:lvl1pPr>
          </a:lstStyle>
          <a:p>
            <a:endParaRPr lang="en-US"/>
          </a:p>
        </p:txBody>
      </p:sp>
      <p:sp>
        <p:nvSpPr>
          <p:cNvPr id="153605" name="Rectangle 5"/>
          <p:cNvSpPr>
            <a:spLocks noGrp="1" noChangeArrowheads="1"/>
          </p:cNvSpPr>
          <p:nvPr>
            <p:ph type="sldNum" sz="quarter" idx="3"/>
          </p:nvPr>
        </p:nvSpPr>
        <p:spPr bwMode="auto">
          <a:xfrm>
            <a:off x="4021138" y="8928100"/>
            <a:ext cx="3076575" cy="468313"/>
          </a:xfrm>
          <a:prstGeom prst="rect">
            <a:avLst/>
          </a:prstGeom>
          <a:noFill/>
          <a:ln w="9525">
            <a:noFill/>
            <a:miter lim="800000"/>
            <a:headEnd/>
            <a:tailEnd/>
          </a:ln>
          <a:effectLst/>
        </p:spPr>
        <p:txBody>
          <a:bodyPr vert="horz" wrap="square" lIns="93972" tIns="46987" rIns="93972" bIns="46987" numCol="1" anchor="b" anchorCtr="0" compatLnSpc="1">
            <a:prstTxWarp prst="textNoShape">
              <a:avLst/>
            </a:prstTxWarp>
          </a:bodyPr>
          <a:lstStyle>
            <a:lvl1pPr algn="r" defTabSz="939800">
              <a:defRPr sz="1200">
                <a:latin typeface="Times New Roman" pitchFamily="18" charset="0"/>
              </a:defRPr>
            </a:lvl1pPr>
          </a:lstStyle>
          <a:p>
            <a:fld id="{8E559D44-412A-4BCA-A554-C89062C58FCC}" type="slidenum">
              <a:rPr lang="en-US"/>
              <a:pPr/>
              <a:t>‹#›</a:t>
            </a:fld>
            <a:endParaRPr lang="en-US"/>
          </a:p>
        </p:txBody>
      </p:sp>
    </p:spTree>
    <p:extLst>
      <p:ext uri="{BB962C8B-B14F-4D97-AF65-F5344CB8AC3E}">
        <p14:creationId xmlns:p14="http://schemas.microsoft.com/office/powerpoint/2010/main" val="35444486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076575" cy="468313"/>
          </a:xfrm>
          <a:prstGeom prst="rect">
            <a:avLst/>
          </a:prstGeom>
          <a:noFill/>
          <a:ln w="9525">
            <a:noFill/>
            <a:miter lim="800000"/>
            <a:headEnd/>
            <a:tailEnd/>
          </a:ln>
          <a:effectLst/>
        </p:spPr>
        <p:txBody>
          <a:bodyPr vert="horz" wrap="square" lIns="94180" tIns="47091" rIns="94180" bIns="47091" numCol="1" anchor="t" anchorCtr="0" compatLnSpc="1">
            <a:prstTxWarp prst="textNoShape">
              <a:avLst/>
            </a:prstTxWarp>
          </a:bodyPr>
          <a:lstStyle>
            <a:lvl1pPr defTabSz="942975">
              <a:defRPr sz="1200">
                <a:latin typeface="Times New Roman" pitchFamily="18" charset="0"/>
              </a:defRPr>
            </a:lvl1pPr>
          </a:lstStyle>
          <a:p>
            <a:endParaRPr lang="en-US"/>
          </a:p>
        </p:txBody>
      </p:sp>
      <p:sp>
        <p:nvSpPr>
          <p:cNvPr id="7171" name="Rectangle 3"/>
          <p:cNvSpPr>
            <a:spLocks noGrp="1" noChangeArrowheads="1"/>
          </p:cNvSpPr>
          <p:nvPr>
            <p:ph type="dt" idx="1"/>
          </p:nvPr>
        </p:nvSpPr>
        <p:spPr bwMode="auto">
          <a:xfrm>
            <a:off x="4022725" y="0"/>
            <a:ext cx="3076575" cy="468313"/>
          </a:xfrm>
          <a:prstGeom prst="rect">
            <a:avLst/>
          </a:prstGeom>
          <a:noFill/>
          <a:ln w="9525">
            <a:noFill/>
            <a:miter lim="800000"/>
            <a:headEnd/>
            <a:tailEnd/>
          </a:ln>
          <a:effectLst/>
        </p:spPr>
        <p:txBody>
          <a:bodyPr vert="horz" wrap="square" lIns="94180" tIns="47091" rIns="94180" bIns="47091" numCol="1" anchor="t" anchorCtr="0" compatLnSpc="1">
            <a:prstTxWarp prst="textNoShape">
              <a:avLst/>
            </a:prstTxWarp>
          </a:bodyPr>
          <a:lstStyle>
            <a:lvl1pPr algn="r" defTabSz="942975">
              <a:defRPr sz="1200">
                <a:latin typeface="Times New Roman" pitchFamily="18" charset="0"/>
              </a:defRPr>
            </a:lvl1pPr>
          </a:lstStyle>
          <a:p>
            <a:endParaRPr lang="en-US"/>
          </a:p>
        </p:txBody>
      </p:sp>
      <p:sp>
        <p:nvSpPr>
          <p:cNvPr id="7172" name="Rectangle 4"/>
          <p:cNvSpPr>
            <a:spLocks noGrp="1" noRot="1" noChangeAspect="1" noChangeArrowheads="1" noTextEdit="1"/>
          </p:cNvSpPr>
          <p:nvPr>
            <p:ph type="sldImg" idx="2"/>
          </p:nvPr>
        </p:nvSpPr>
        <p:spPr bwMode="auto">
          <a:xfrm>
            <a:off x="1203325" y="706438"/>
            <a:ext cx="4697413" cy="3522662"/>
          </a:xfrm>
          <a:prstGeom prst="rect">
            <a:avLst/>
          </a:prstGeom>
          <a:noFill/>
          <a:ln w="9525">
            <a:solidFill>
              <a:srgbClr val="000000"/>
            </a:solidFill>
            <a:miter lim="800000"/>
            <a:headEnd/>
            <a:tailEnd/>
          </a:ln>
          <a:effectLst/>
        </p:spPr>
      </p:sp>
      <p:sp>
        <p:nvSpPr>
          <p:cNvPr id="7173" name="Rectangle 5"/>
          <p:cNvSpPr>
            <a:spLocks noGrp="1" noChangeArrowheads="1"/>
          </p:cNvSpPr>
          <p:nvPr>
            <p:ph type="body" sz="quarter" idx="3"/>
          </p:nvPr>
        </p:nvSpPr>
        <p:spPr bwMode="auto">
          <a:xfrm>
            <a:off x="946150" y="4464050"/>
            <a:ext cx="5207000" cy="4227513"/>
          </a:xfrm>
          <a:prstGeom prst="rect">
            <a:avLst/>
          </a:prstGeom>
          <a:noFill/>
          <a:ln w="9525">
            <a:noFill/>
            <a:miter lim="800000"/>
            <a:headEnd/>
            <a:tailEnd/>
          </a:ln>
          <a:effectLst/>
        </p:spPr>
        <p:txBody>
          <a:bodyPr vert="horz" wrap="square" lIns="94180" tIns="47091" rIns="94180" bIns="47091"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174" name="Rectangle 6"/>
          <p:cNvSpPr>
            <a:spLocks noGrp="1" noChangeArrowheads="1"/>
          </p:cNvSpPr>
          <p:nvPr>
            <p:ph type="ftr" sz="quarter" idx="4"/>
          </p:nvPr>
        </p:nvSpPr>
        <p:spPr bwMode="auto">
          <a:xfrm>
            <a:off x="0" y="8929688"/>
            <a:ext cx="3076575" cy="468312"/>
          </a:xfrm>
          <a:prstGeom prst="rect">
            <a:avLst/>
          </a:prstGeom>
          <a:noFill/>
          <a:ln w="9525">
            <a:noFill/>
            <a:miter lim="800000"/>
            <a:headEnd/>
            <a:tailEnd/>
          </a:ln>
          <a:effectLst/>
        </p:spPr>
        <p:txBody>
          <a:bodyPr vert="horz" wrap="square" lIns="94180" tIns="47091" rIns="94180" bIns="47091" numCol="1" anchor="b" anchorCtr="0" compatLnSpc="1">
            <a:prstTxWarp prst="textNoShape">
              <a:avLst/>
            </a:prstTxWarp>
          </a:bodyPr>
          <a:lstStyle>
            <a:lvl1pPr defTabSz="942975">
              <a:defRPr sz="1200">
                <a:latin typeface="Times New Roman" pitchFamily="18" charset="0"/>
              </a:defRPr>
            </a:lvl1pPr>
          </a:lstStyle>
          <a:p>
            <a:endParaRPr lang="en-US"/>
          </a:p>
        </p:txBody>
      </p:sp>
      <p:sp>
        <p:nvSpPr>
          <p:cNvPr id="7175" name="Rectangle 7"/>
          <p:cNvSpPr>
            <a:spLocks noGrp="1" noChangeArrowheads="1"/>
          </p:cNvSpPr>
          <p:nvPr>
            <p:ph type="sldNum" sz="quarter" idx="5"/>
          </p:nvPr>
        </p:nvSpPr>
        <p:spPr bwMode="auto">
          <a:xfrm>
            <a:off x="4022725" y="8929688"/>
            <a:ext cx="3076575" cy="468312"/>
          </a:xfrm>
          <a:prstGeom prst="rect">
            <a:avLst/>
          </a:prstGeom>
          <a:noFill/>
          <a:ln w="9525">
            <a:noFill/>
            <a:miter lim="800000"/>
            <a:headEnd/>
            <a:tailEnd/>
          </a:ln>
          <a:effectLst/>
        </p:spPr>
        <p:txBody>
          <a:bodyPr vert="horz" wrap="square" lIns="94180" tIns="47091" rIns="94180" bIns="47091" numCol="1" anchor="b" anchorCtr="0" compatLnSpc="1">
            <a:prstTxWarp prst="textNoShape">
              <a:avLst/>
            </a:prstTxWarp>
          </a:bodyPr>
          <a:lstStyle>
            <a:lvl1pPr algn="r" defTabSz="942975">
              <a:defRPr sz="1200">
                <a:latin typeface="Times New Roman" pitchFamily="18" charset="0"/>
              </a:defRPr>
            </a:lvl1pPr>
          </a:lstStyle>
          <a:p>
            <a:fld id="{0B870DE7-2E90-4664-9CB5-0BB9362D6BDF}" type="slidenum">
              <a:rPr lang="en-US"/>
              <a:pPr/>
              <a:t>‹#›</a:t>
            </a:fld>
            <a:endParaRPr lang="en-US"/>
          </a:p>
        </p:txBody>
      </p:sp>
    </p:spTree>
    <p:extLst>
      <p:ext uri="{BB962C8B-B14F-4D97-AF65-F5344CB8AC3E}">
        <p14:creationId xmlns:p14="http://schemas.microsoft.com/office/powerpoint/2010/main" val="221303826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vmlDrawing" Target="../drawings/vmlDrawing1.v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CD202C"/>
        </a:solidFill>
        <a:effectLst/>
      </p:bgPr>
    </p:bg>
    <p:spTree>
      <p:nvGrpSpPr>
        <p:cNvPr id="1" name=""/>
        <p:cNvGrpSpPr/>
        <p:nvPr/>
      </p:nvGrpSpPr>
      <p:grpSpPr>
        <a:xfrm>
          <a:off x="0" y="0"/>
          <a:ext cx="0" cy="0"/>
          <a:chOff x="0" y="0"/>
          <a:chExt cx="0" cy="0"/>
        </a:xfrm>
      </p:grpSpPr>
      <p:graphicFrame>
        <p:nvGraphicFramePr>
          <p:cNvPr id="6190" name="Base" hidden="1"/>
          <p:cNvGraphicFramePr>
            <a:graphicFrameLocks/>
          </p:cNvGraphicFramePr>
          <p:nvPr/>
        </p:nvGraphicFramePr>
        <p:xfrm>
          <a:off x="1524000" y="1397000"/>
          <a:ext cx="6096000" cy="4064000"/>
        </p:xfrm>
        <a:graphic>
          <a:graphicData uri="http://schemas.openxmlformats.org/presentationml/2006/ole">
            <mc:AlternateContent xmlns:mc="http://schemas.openxmlformats.org/markup-compatibility/2006">
              <mc:Choice xmlns:v="urn:schemas-microsoft-com:vml" Requires="v">
                <p:oleObj spid="_x0000_s6291" r:id="rId3" imgW="0" imgH="0" progId="PowerPoint.Show.8">
                  <p:embed/>
                </p:oleObj>
              </mc:Choice>
              <mc:Fallback>
                <p:oleObj r:id="rId3" imgW="0" imgH="0" progId="PowerPoint.Show.8">
                  <p:embed/>
                  <p:pic>
                    <p:nvPicPr>
                      <p:cNvPr id="0" name="Base"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524000" y="1397000"/>
                        <a:ext cx="6096000" cy="4064000"/>
                      </a:xfrm>
                      <a:prstGeom prst="rect">
                        <a:avLst/>
                      </a:prstGeom>
                      <a:noFill/>
                      <a:ln>
                        <a:noFill/>
                      </a:ln>
                      <a:effectLst/>
                      <a:extLst>
                        <a:ext uri="{909E8E84-426E-40dd-AFC4-6F175D3DCCD1}">
                          <a14:hiddenFill xmlns:a14="http://schemas.microsoft.com/office/drawing/2010/main" xmlns="">
                            <a:solidFill>
                              <a:srgbClr val="FE000C"/>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6296" name="Rectangle 152"/>
          <p:cNvSpPr>
            <a:spLocks noGrp="1" noChangeArrowheads="1"/>
          </p:cNvSpPr>
          <p:nvPr>
            <p:ph type="ctrTitle" sz="quarter"/>
          </p:nvPr>
        </p:nvSpPr>
        <p:spPr>
          <a:xfrm>
            <a:off x="685800" y="1600200"/>
            <a:ext cx="8001000" cy="1143000"/>
          </a:xfrm>
          <a:effectLst>
            <a:outerShdw blurRad="50800" dist="25400" dir="2700000">
              <a:schemeClr val="tx1">
                <a:lumMod val="75000"/>
                <a:alpha val="43000"/>
              </a:schemeClr>
            </a:outerShdw>
          </a:effectLst>
        </p:spPr>
        <p:txBody>
          <a:bodyPr anchor="ctr"/>
          <a:lstStyle>
            <a:lvl1pPr>
              <a:lnSpc>
                <a:spcPct val="80000"/>
              </a:lnSpc>
              <a:defRPr sz="4400">
                <a:solidFill>
                  <a:schemeClr val="bg1"/>
                </a:solidFill>
              </a:defRPr>
            </a:lvl1pPr>
          </a:lstStyle>
          <a:p>
            <a:r>
              <a:rPr lang="en-US" dirty="0"/>
              <a:t>Click to edit Master title style</a:t>
            </a:r>
          </a:p>
        </p:txBody>
      </p:sp>
      <p:sp>
        <p:nvSpPr>
          <p:cNvPr id="6299" name="Rectangle 155"/>
          <p:cNvSpPr>
            <a:spLocks noGrp="1" noChangeArrowheads="1"/>
          </p:cNvSpPr>
          <p:nvPr>
            <p:ph type="subTitle" sz="quarter" idx="1" hasCustomPrompt="1"/>
          </p:nvPr>
        </p:nvSpPr>
        <p:spPr>
          <a:xfrm>
            <a:off x="685800" y="3429000"/>
            <a:ext cx="6400800" cy="1600200"/>
          </a:xfrm>
          <a:effectLst>
            <a:outerShdw blurRad="50800" dist="25400" dir="2700000">
              <a:schemeClr val="tx1">
                <a:lumMod val="75000"/>
                <a:alpha val="43000"/>
              </a:schemeClr>
            </a:outerShdw>
          </a:effectLst>
        </p:spPr>
        <p:txBody>
          <a:bodyPr/>
          <a:lstStyle>
            <a:lvl1pPr marL="0" indent="0">
              <a:buFont typeface="Wingdings" pitchFamily="2" charset="2"/>
              <a:buNone/>
              <a:defRPr sz="1800">
                <a:solidFill>
                  <a:schemeClr val="bg1"/>
                </a:solidFill>
              </a:defRPr>
            </a:lvl1pPr>
          </a:lstStyle>
          <a:p>
            <a:r>
              <a:rPr lang="en-US" dirty="0" smtClean="0"/>
              <a:t>Tab: </a:t>
            </a:r>
          </a:p>
          <a:p>
            <a:endParaRPr lang="en-US" dirty="0" smtClean="0"/>
          </a:p>
          <a:p>
            <a:r>
              <a:rPr lang="en-US" dirty="0" smtClean="0"/>
              <a:t>Presenters:</a:t>
            </a:r>
          </a:p>
          <a:p>
            <a:endParaRPr lang="en-US" dirty="0"/>
          </a:p>
        </p:txBody>
      </p:sp>
      <p:pic>
        <p:nvPicPr>
          <p:cNvPr id="6305" name="Picture 161" descr="Actuaries_rev_2c"/>
          <p:cNvPicPr>
            <a:picLocks noChangeAspect="1" noChangeArrowheads="1"/>
          </p:cNvPicPr>
          <p:nvPr userDrawn="1"/>
        </p:nvPicPr>
        <p:blipFill>
          <a:blip r:embed="rId4" cstate="print"/>
          <a:srcRect/>
          <a:stretch>
            <a:fillRect/>
          </a:stretch>
        </p:blipFill>
        <p:spPr bwMode="auto">
          <a:xfrm>
            <a:off x="741615" y="6019800"/>
            <a:ext cx="1544385" cy="458786"/>
          </a:xfrm>
          <a:prstGeom prst="rect">
            <a:avLst/>
          </a:prstGeom>
          <a:noFill/>
          <a:effectLst>
            <a:outerShdw blurRad="266700" dist="38100" dir="2700000">
              <a:schemeClr val="tx1">
                <a:lumMod val="60000"/>
                <a:lumOff val="40000"/>
                <a:alpha val="30000"/>
              </a:schemeClr>
            </a:outerShdw>
          </a:effectLst>
        </p:spPr>
      </p:pic>
      <p:pic>
        <p:nvPicPr>
          <p:cNvPr id="12" name="Picture 11" descr="SOA-Typelogo.png"/>
          <p:cNvPicPr>
            <a:picLocks noChangeAspect="1"/>
          </p:cNvPicPr>
          <p:nvPr userDrawn="1"/>
        </p:nvPicPr>
        <p:blipFill>
          <a:blip r:embed="rId5"/>
          <a:stretch>
            <a:fillRect/>
          </a:stretch>
        </p:blipFill>
        <p:spPr>
          <a:xfrm>
            <a:off x="5562599" y="333338"/>
            <a:ext cx="3200401" cy="383741"/>
          </a:xfrm>
          <a:prstGeom prst="rect">
            <a:avLst/>
          </a:prstGeom>
          <a:effectLst>
            <a:outerShdw blurRad="50800" dist="12700" dir="2700000">
              <a:schemeClr val="bg2">
                <a:lumMod val="50000"/>
                <a:alpha val="43000"/>
              </a:schemeClr>
            </a:outerShdw>
          </a:effectLst>
        </p:spPr>
      </p:pic>
      <p:pic>
        <p:nvPicPr>
          <p:cNvPr id="13" name="Picture 12" descr="SOA-Seal.png"/>
          <p:cNvPicPr>
            <a:picLocks noChangeAspect="1"/>
          </p:cNvPicPr>
          <p:nvPr userDrawn="1"/>
        </p:nvPicPr>
        <p:blipFill>
          <a:blip r:embed="rId6">
            <a:alphaModFix amt="74000"/>
          </a:blip>
          <a:stretch>
            <a:fillRect/>
          </a:stretch>
        </p:blipFill>
        <p:spPr>
          <a:xfrm>
            <a:off x="6001934" y="-304799"/>
            <a:ext cx="2445693" cy="198120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800"/>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162"/>
          <p:cNvSpPr txBox="1">
            <a:spLocks noChangeArrowheads="1"/>
          </p:cNvSpPr>
          <p:nvPr userDrawn="1"/>
        </p:nvSpPr>
        <p:spPr bwMode="auto">
          <a:xfrm>
            <a:off x="6705600" y="6553200"/>
            <a:ext cx="2133600" cy="3048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solidFill>
                  <a:schemeClr val="bg1"/>
                </a:solidFill>
              </a:defRPr>
            </a:lvl1pPr>
          </a:lstStyle>
          <a:p>
            <a:pPr marL="0" marR="0" lvl="0" indent="0" algn="r" defTabSz="914400" rtl="0" eaLnBrk="0" fontAlgn="base" latinLnBrk="0" hangingPunct="0">
              <a:lnSpc>
                <a:spcPct val="100000"/>
              </a:lnSpc>
              <a:spcBef>
                <a:spcPct val="0"/>
              </a:spcBef>
              <a:spcAft>
                <a:spcPct val="0"/>
              </a:spcAft>
              <a:buClrTx/>
              <a:buSzTx/>
              <a:buFontTx/>
              <a:buNone/>
              <a:tabLst/>
              <a:defRPr/>
            </a:pPr>
            <a:fld id="{0E191445-A357-49CC-AE88-E14D3EF5070A}" type="slidenum">
              <a:rPr lang="en-US" sz="1100" b="1" smtClean="0">
                <a:solidFill>
                  <a:schemeClr val="bg1">
                    <a:lumMod val="95000"/>
                  </a:schemeClr>
                </a:solidFill>
              </a:rPr>
              <a:pPr marL="0" marR="0" lvl="0" indent="0" algn="r" defTabSz="914400" rtl="0" eaLnBrk="0" fontAlgn="base" latinLnBrk="0" hangingPunct="0">
                <a:lnSpc>
                  <a:spcPct val="100000"/>
                </a:lnSpc>
                <a:spcBef>
                  <a:spcPct val="0"/>
                </a:spcBef>
                <a:spcAft>
                  <a:spcPct val="0"/>
                </a:spcAft>
                <a:buClrTx/>
                <a:buSzTx/>
                <a:buFontTx/>
                <a:buNone/>
                <a:tabLst/>
                <a:defRPr/>
              </a:pPr>
              <a:t>‹#›</a:t>
            </a:fld>
            <a:endParaRPr kumimoji="0" lang="en-US" sz="1100" b="1" i="0" u="none" strike="noStrike" kern="1200" cap="none" spc="0" normalizeH="0" baseline="0" noProof="0" dirty="0" smtClean="0">
              <a:ln>
                <a:noFill/>
              </a:ln>
              <a:solidFill>
                <a:schemeClr val="bg1">
                  <a:lumMod val="95000"/>
                </a:schemeClr>
              </a:solidFill>
              <a:effectLst/>
              <a:uLnTx/>
              <a:uFillTx/>
              <a:latin typeface="Times New Roman" pitchFamily="18" charset="0"/>
              <a:ea typeface="+mn-ea"/>
              <a:cs typeface="+mn-c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Slide Number Placeholder 2"/>
          <p:cNvSpPr>
            <a:spLocks noGrp="1"/>
          </p:cNvSpPr>
          <p:nvPr>
            <p:ph type="sldNum" sz="quarter" idx="10"/>
          </p:nvPr>
        </p:nvSpPr>
        <p:spPr>
          <a:xfrm>
            <a:off x="6705600" y="6553200"/>
            <a:ext cx="2133600" cy="304800"/>
          </a:xfrm>
        </p:spPr>
        <p:txBody>
          <a:bodyPr/>
          <a:lstStyle/>
          <a:p>
            <a:fld id="{ED7E3B5C-4945-45EE-95DA-74AF7F2D00E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a:xfrm>
            <a:off x="6705600" y="6553200"/>
            <a:ext cx="2133600" cy="304800"/>
          </a:xfrm>
        </p:spPr>
        <p:txBody>
          <a:bodyPr/>
          <a:lstStyle/>
          <a:p>
            <a:fld id="{ED7E3B5C-4945-45EE-95DA-74AF7F2D00E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a:xfrm>
            <a:off x="6781800" y="6553200"/>
            <a:ext cx="2057400" cy="304800"/>
          </a:xfrm>
        </p:spPr>
        <p:txBody>
          <a:bodyPr anchor="b"/>
          <a:lstStyle>
            <a:lvl1pPr>
              <a:defRPr sz="1100" b="1" i="0">
                <a:latin typeface="Arial"/>
                <a:cs typeface="Arial"/>
              </a:defRPr>
            </a:lvl1pPr>
          </a:lstStyle>
          <a:p>
            <a:fld id="{7BC17221-B60A-49A5-AA73-0EA257603D3F}"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4" name="Rectangle 3"/>
          <p:cNvSpPr/>
          <p:nvPr userDrawn="1"/>
        </p:nvSpPr>
        <p:spPr bwMode="auto">
          <a:xfrm>
            <a:off x="0" y="6553200"/>
            <a:ext cx="9144000" cy="30480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5000" b="0" i="0" u="none" strike="noStrike" cap="none" normalizeH="0" baseline="0" smtClean="0">
              <a:ln>
                <a:noFill/>
              </a:ln>
              <a:solidFill>
                <a:schemeClr val="tx1"/>
              </a:solidFill>
              <a:effectLst/>
              <a:latin typeface="Arial"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81000" y="381000"/>
            <a:ext cx="8305800" cy="762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smtClean="0"/>
              <a:t>Click to edit Master title style</a:t>
            </a:r>
          </a:p>
        </p:txBody>
      </p:sp>
      <p:sp>
        <p:nvSpPr>
          <p:cNvPr id="1027" name="Rectangle 3"/>
          <p:cNvSpPr>
            <a:spLocks noGrp="1" noChangeArrowheads="1"/>
          </p:cNvSpPr>
          <p:nvPr>
            <p:ph type="body" idx="1"/>
          </p:nvPr>
        </p:nvSpPr>
        <p:spPr bwMode="auto">
          <a:xfrm>
            <a:off x="381000" y="1295400"/>
            <a:ext cx="8305800" cy="5105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067" name="Text Box 43"/>
          <p:cNvSpPr txBox="1">
            <a:spLocks noChangeArrowheads="1"/>
          </p:cNvSpPr>
          <p:nvPr/>
        </p:nvSpPr>
        <p:spPr bwMode="auto">
          <a:xfrm>
            <a:off x="1066800" y="6629400"/>
            <a:ext cx="7315200" cy="228600"/>
          </a:xfrm>
          <a:prstGeom prst="rect">
            <a:avLst/>
          </a:prstGeom>
          <a:noFill/>
          <a:ln w="9525">
            <a:noFill/>
            <a:miter lim="800000"/>
            <a:headEnd/>
            <a:tailEnd/>
          </a:ln>
          <a:effectLst/>
        </p:spPr>
        <p:txBody>
          <a:bodyPr>
            <a:spAutoFit/>
          </a:bodyPr>
          <a:lstStyle/>
          <a:p>
            <a:pPr algn="ctr"/>
            <a:fld id="{A7B71349-C298-499D-ADA5-82E1BEABA3A0}" type="slidenum">
              <a:rPr lang="en-US" sz="900">
                <a:latin typeface="Times New Roman" pitchFamily="18" charset="0"/>
              </a:rPr>
              <a:pPr algn="ctr"/>
              <a:t>‹#›</a:t>
            </a:fld>
            <a:endParaRPr lang="en-US" sz="900">
              <a:latin typeface="Times New Roman" pitchFamily="18" charset="0"/>
            </a:endParaRPr>
          </a:p>
        </p:txBody>
      </p:sp>
      <p:sp>
        <p:nvSpPr>
          <p:cNvPr id="1176" name="Rectangle 152"/>
          <p:cNvSpPr>
            <a:spLocks noChangeArrowheads="1"/>
          </p:cNvSpPr>
          <p:nvPr/>
        </p:nvSpPr>
        <p:spPr bwMode="auto">
          <a:xfrm>
            <a:off x="152400" y="0"/>
            <a:ext cx="9144000" cy="0"/>
          </a:xfrm>
          <a:prstGeom prst="rect">
            <a:avLst/>
          </a:prstGeom>
          <a:noFill/>
          <a:ln w="9525">
            <a:noFill/>
            <a:miter lim="800000"/>
            <a:headEnd/>
            <a:tailEnd/>
          </a:ln>
          <a:effectLst/>
        </p:spPr>
        <p:txBody>
          <a:bodyPr wrap="none" anchor="ctr">
            <a:spAutoFit/>
          </a:bodyPr>
          <a:lstStyle/>
          <a:p>
            <a:endParaRPr lang="en-US"/>
          </a:p>
        </p:txBody>
      </p:sp>
      <p:sp>
        <p:nvSpPr>
          <p:cNvPr id="1257" name="Rectangle 233"/>
          <p:cNvSpPr>
            <a:spLocks noGrp="1" noChangeArrowheads="1"/>
          </p:cNvSpPr>
          <p:nvPr>
            <p:ph type="sldNum" sz="quarter" idx="4"/>
          </p:nvPr>
        </p:nvSpPr>
        <p:spPr bwMode="auto">
          <a:xfrm>
            <a:off x="7010400" y="6629400"/>
            <a:ext cx="2133600" cy="2286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100" b="1" i="0">
                <a:solidFill>
                  <a:schemeClr val="bg1"/>
                </a:solidFill>
                <a:latin typeface="Arial"/>
                <a:cs typeface="Arial"/>
              </a:defRPr>
            </a:lvl1pPr>
          </a:lstStyle>
          <a:p>
            <a:fld id="{ED7E3B5C-4945-45EE-95DA-74AF7F2D00EA}" type="slidenum">
              <a:rPr lang="en-US" smtClean="0"/>
              <a:pPr/>
              <a:t>‹#›</a:t>
            </a:fld>
            <a:endParaRPr lang="en-US"/>
          </a:p>
        </p:txBody>
      </p:sp>
      <p:sp>
        <p:nvSpPr>
          <p:cNvPr id="9" name="Rectangle 8"/>
          <p:cNvSpPr/>
          <p:nvPr userDrawn="1"/>
        </p:nvSpPr>
        <p:spPr bwMode="auto">
          <a:xfrm>
            <a:off x="0" y="6629400"/>
            <a:ext cx="9144000" cy="228600"/>
          </a:xfrm>
          <a:prstGeom prst="rect">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5000" b="0" i="0" u="none" strike="noStrike" cap="none" normalizeH="0" baseline="0" dirty="0" smtClean="0">
              <a:ln>
                <a:noFill/>
              </a:ln>
              <a:solidFill>
                <a:schemeClr val="bg1"/>
              </a:solidFill>
              <a:effectLst/>
              <a:latin typeface="Arial" charset="0"/>
            </a:endParaRPr>
          </a:p>
        </p:txBody>
      </p:sp>
      <p:pic>
        <p:nvPicPr>
          <p:cNvPr id="14" name="Picture 13" descr="SOA-Logo.png"/>
          <p:cNvPicPr>
            <a:picLocks noChangeAspect="1"/>
          </p:cNvPicPr>
          <p:nvPr userDrawn="1"/>
        </p:nvPicPr>
        <p:blipFill>
          <a:blip r:embed="rId8"/>
          <a:stretch>
            <a:fillRect/>
          </a:stretch>
        </p:blipFill>
        <p:spPr>
          <a:xfrm>
            <a:off x="381000" y="6679565"/>
            <a:ext cx="1733550" cy="102235"/>
          </a:xfrm>
          <a:prstGeom prst="rect">
            <a:avLst/>
          </a:prstGeom>
        </p:spPr>
      </p:pic>
      <p:sp>
        <p:nvSpPr>
          <p:cNvPr id="15" name="Rectangle 162"/>
          <p:cNvSpPr txBox="1">
            <a:spLocks noChangeArrowheads="1"/>
          </p:cNvSpPr>
          <p:nvPr userDrawn="1"/>
        </p:nvSpPr>
        <p:spPr bwMode="auto">
          <a:xfrm>
            <a:off x="6705600" y="6553200"/>
            <a:ext cx="2133600" cy="3048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solidFill>
                  <a:schemeClr val="bg1"/>
                </a:solidFill>
              </a:defRPr>
            </a:lvl1pPr>
          </a:lstStyle>
          <a:p>
            <a:pPr marL="0" marR="0" lvl="0" indent="0" algn="r" defTabSz="914400" rtl="0" eaLnBrk="0" fontAlgn="base" latinLnBrk="0" hangingPunct="0">
              <a:lnSpc>
                <a:spcPct val="100000"/>
              </a:lnSpc>
              <a:spcBef>
                <a:spcPct val="0"/>
              </a:spcBef>
              <a:spcAft>
                <a:spcPct val="0"/>
              </a:spcAft>
              <a:buClrTx/>
              <a:buSzTx/>
              <a:buFontTx/>
              <a:buNone/>
              <a:tabLst/>
              <a:defRPr/>
            </a:pPr>
            <a:fld id="{0E191445-A357-49CC-AE88-E14D3EF5070A}" type="slidenum">
              <a:rPr lang="en-US" sz="1100" b="1" smtClean="0">
                <a:solidFill>
                  <a:schemeClr val="bg1">
                    <a:lumMod val="95000"/>
                  </a:schemeClr>
                </a:solidFill>
              </a:rPr>
              <a:pPr marL="0" marR="0" lvl="0" indent="0" algn="r" defTabSz="914400" rtl="0" eaLnBrk="0" fontAlgn="base" latinLnBrk="0" hangingPunct="0">
                <a:lnSpc>
                  <a:spcPct val="100000"/>
                </a:lnSpc>
                <a:spcBef>
                  <a:spcPct val="0"/>
                </a:spcBef>
                <a:spcAft>
                  <a:spcPct val="0"/>
                </a:spcAft>
                <a:buClrTx/>
                <a:buSzTx/>
                <a:buFontTx/>
                <a:buNone/>
                <a:tabLst/>
                <a:defRPr/>
              </a:pPr>
              <a:t>‹#›</a:t>
            </a:fld>
            <a:endParaRPr kumimoji="0" lang="en-US" sz="1100" b="1" i="0" u="none" strike="noStrike" kern="1200" cap="none" spc="0" normalizeH="0" baseline="0" noProof="0" dirty="0" smtClean="0">
              <a:ln>
                <a:noFill/>
              </a:ln>
              <a:solidFill>
                <a:schemeClr val="bg1">
                  <a:lumMod val="95000"/>
                </a:schemeClr>
              </a:solidFill>
              <a:effectLst/>
              <a:uLnTx/>
              <a:uFillTx/>
              <a:latin typeface="Times New Roman" pitchFamily="18" charset="0"/>
              <a:ea typeface="+mn-ea"/>
              <a:cs typeface="+mn-cs"/>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62" r:id="rId3"/>
    <p:sldLayoutId id="2147483660" r:id="rId4"/>
    <p:sldLayoutId id="2147483655" r:id="rId5"/>
    <p:sldLayoutId id="2147483663" r:id="rId6"/>
  </p:sldLayoutIdLst>
  <p:hf hdr="0" ftr="0" dt="0"/>
  <p:txStyles>
    <p:titleStyle>
      <a:lvl1pPr algn="l" rtl="0" eaLnBrk="0" fontAlgn="base" hangingPunct="0">
        <a:spcBef>
          <a:spcPct val="0"/>
        </a:spcBef>
        <a:spcAft>
          <a:spcPct val="0"/>
        </a:spcAft>
        <a:defRPr sz="3800" b="1">
          <a:solidFill>
            <a:schemeClr val="accent4"/>
          </a:solidFill>
          <a:latin typeface="+mj-lt"/>
          <a:ea typeface="+mj-ea"/>
          <a:cs typeface="+mj-cs"/>
        </a:defRPr>
      </a:lvl1pPr>
      <a:lvl2pPr algn="l" rtl="0" eaLnBrk="0" fontAlgn="base" hangingPunct="0">
        <a:spcBef>
          <a:spcPct val="0"/>
        </a:spcBef>
        <a:spcAft>
          <a:spcPct val="0"/>
        </a:spcAft>
        <a:defRPr sz="4400" b="1">
          <a:solidFill>
            <a:srgbClr val="494A53"/>
          </a:solidFill>
          <a:latin typeface="Arial" charset="0"/>
        </a:defRPr>
      </a:lvl2pPr>
      <a:lvl3pPr algn="l" rtl="0" eaLnBrk="0" fontAlgn="base" hangingPunct="0">
        <a:spcBef>
          <a:spcPct val="0"/>
        </a:spcBef>
        <a:spcAft>
          <a:spcPct val="0"/>
        </a:spcAft>
        <a:defRPr sz="4400" b="1">
          <a:solidFill>
            <a:srgbClr val="494A53"/>
          </a:solidFill>
          <a:latin typeface="Arial" charset="0"/>
        </a:defRPr>
      </a:lvl3pPr>
      <a:lvl4pPr algn="l" rtl="0" eaLnBrk="0" fontAlgn="base" hangingPunct="0">
        <a:spcBef>
          <a:spcPct val="0"/>
        </a:spcBef>
        <a:spcAft>
          <a:spcPct val="0"/>
        </a:spcAft>
        <a:defRPr sz="4400" b="1">
          <a:solidFill>
            <a:srgbClr val="494A53"/>
          </a:solidFill>
          <a:latin typeface="Arial" charset="0"/>
        </a:defRPr>
      </a:lvl4pPr>
      <a:lvl5pPr algn="l" rtl="0" eaLnBrk="0" fontAlgn="base" hangingPunct="0">
        <a:spcBef>
          <a:spcPct val="0"/>
        </a:spcBef>
        <a:spcAft>
          <a:spcPct val="0"/>
        </a:spcAft>
        <a:defRPr sz="4400" b="1">
          <a:solidFill>
            <a:srgbClr val="494A53"/>
          </a:solidFill>
          <a:latin typeface="Arial" charset="0"/>
        </a:defRPr>
      </a:lvl5pPr>
      <a:lvl6pPr marL="457200" algn="l" rtl="0" eaLnBrk="0" fontAlgn="base" hangingPunct="0">
        <a:spcBef>
          <a:spcPct val="0"/>
        </a:spcBef>
        <a:spcAft>
          <a:spcPct val="0"/>
        </a:spcAft>
        <a:defRPr sz="4400" b="1">
          <a:solidFill>
            <a:srgbClr val="494A53"/>
          </a:solidFill>
          <a:latin typeface="Arial" charset="0"/>
        </a:defRPr>
      </a:lvl6pPr>
      <a:lvl7pPr marL="914400" algn="l" rtl="0" eaLnBrk="0" fontAlgn="base" hangingPunct="0">
        <a:spcBef>
          <a:spcPct val="0"/>
        </a:spcBef>
        <a:spcAft>
          <a:spcPct val="0"/>
        </a:spcAft>
        <a:defRPr sz="4400" b="1">
          <a:solidFill>
            <a:srgbClr val="494A53"/>
          </a:solidFill>
          <a:latin typeface="Arial" charset="0"/>
        </a:defRPr>
      </a:lvl7pPr>
      <a:lvl8pPr marL="1371600" algn="l" rtl="0" eaLnBrk="0" fontAlgn="base" hangingPunct="0">
        <a:spcBef>
          <a:spcPct val="0"/>
        </a:spcBef>
        <a:spcAft>
          <a:spcPct val="0"/>
        </a:spcAft>
        <a:defRPr sz="4400" b="1">
          <a:solidFill>
            <a:srgbClr val="494A53"/>
          </a:solidFill>
          <a:latin typeface="Arial" charset="0"/>
        </a:defRPr>
      </a:lvl8pPr>
      <a:lvl9pPr marL="1828800" algn="l" rtl="0" eaLnBrk="0" fontAlgn="base" hangingPunct="0">
        <a:spcBef>
          <a:spcPct val="0"/>
        </a:spcBef>
        <a:spcAft>
          <a:spcPct val="0"/>
        </a:spcAft>
        <a:defRPr sz="4400" b="1">
          <a:solidFill>
            <a:srgbClr val="494A53"/>
          </a:solidFill>
          <a:latin typeface="Arial" charset="0"/>
        </a:defRPr>
      </a:lvl9pPr>
    </p:titleStyle>
    <p:bodyStyle>
      <a:lvl1pPr marL="342900" indent="-342900" algn="l" rtl="0" eaLnBrk="0" fontAlgn="base" hangingPunct="0">
        <a:spcBef>
          <a:spcPct val="20000"/>
        </a:spcBef>
        <a:spcAft>
          <a:spcPct val="0"/>
        </a:spcAft>
        <a:buClr>
          <a:srgbClr val="FF0000"/>
        </a:buClr>
        <a:buFont typeface="Wingdings" pitchFamily="2" charset="2"/>
        <a:buChar char="§"/>
        <a:defRPr sz="3200">
          <a:solidFill>
            <a:srgbClr val="343434"/>
          </a:solidFill>
          <a:latin typeface="+mn-lt"/>
          <a:ea typeface="+mn-ea"/>
          <a:cs typeface="+mn-cs"/>
        </a:defRPr>
      </a:lvl1pPr>
      <a:lvl2pPr marL="742950" indent="-285750" algn="l" rtl="0" eaLnBrk="0" fontAlgn="base" hangingPunct="0">
        <a:spcBef>
          <a:spcPct val="20000"/>
        </a:spcBef>
        <a:spcAft>
          <a:spcPct val="0"/>
        </a:spcAft>
        <a:buClr>
          <a:srgbClr val="778000"/>
        </a:buClr>
        <a:buFont typeface="Times" pitchFamily="18" charset="0"/>
        <a:buChar char="•"/>
        <a:defRPr sz="2800">
          <a:solidFill>
            <a:srgbClr val="343434"/>
          </a:solidFill>
          <a:latin typeface="+mn-lt"/>
        </a:defRPr>
      </a:lvl2pPr>
      <a:lvl3pPr marL="1143000" indent="-228600" algn="l" rtl="0" eaLnBrk="0" fontAlgn="base" hangingPunct="0">
        <a:spcBef>
          <a:spcPct val="20000"/>
        </a:spcBef>
        <a:spcAft>
          <a:spcPct val="0"/>
        </a:spcAft>
        <a:buClr>
          <a:srgbClr val="307D8E"/>
        </a:buClr>
        <a:buSzPct val="45000"/>
        <a:buFont typeface="Wingdings" pitchFamily="2" charset="2"/>
        <a:buChar char="u"/>
        <a:defRPr sz="2400">
          <a:solidFill>
            <a:srgbClr val="343434"/>
          </a:solidFill>
          <a:latin typeface="+mn-lt"/>
        </a:defRPr>
      </a:lvl3pPr>
      <a:lvl4pPr marL="1600200" indent="-228600" algn="l" rtl="0" eaLnBrk="0" fontAlgn="base" hangingPunct="0">
        <a:spcBef>
          <a:spcPct val="20000"/>
        </a:spcBef>
        <a:spcAft>
          <a:spcPct val="0"/>
        </a:spcAft>
        <a:buClr>
          <a:srgbClr val="CD202C"/>
        </a:buClr>
        <a:buFont typeface="Wingdings" pitchFamily="2" charset="2"/>
        <a:buChar char="§"/>
        <a:defRPr sz="2000">
          <a:solidFill>
            <a:srgbClr val="343434"/>
          </a:solidFill>
          <a:latin typeface="+mn-lt"/>
        </a:defRPr>
      </a:lvl4pPr>
      <a:lvl5pPr marL="2057400" indent="-228600" algn="l" rtl="0" eaLnBrk="0" fontAlgn="base" hangingPunct="0">
        <a:spcBef>
          <a:spcPct val="20000"/>
        </a:spcBef>
        <a:spcAft>
          <a:spcPct val="0"/>
        </a:spcAft>
        <a:buClr>
          <a:srgbClr val="7A8400"/>
        </a:buClr>
        <a:buFont typeface="Times" pitchFamily="18" charset="0"/>
        <a:buChar char="•"/>
        <a:defRPr sz="2000">
          <a:solidFill>
            <a:srgbClr val="343434"/>
          </a:solidFill>
          <a:latin typeface="+mn-lt"/>
        </a:defRPr>
      </a:lvl5pPr>
      <a:lvl6pPr marL="2514600" indent="-228600" algn="l" rtl="0" eaLnBrk="0" fontAlgn="base" hangingPunct="0">
        <a:spcBef>
          <a:spcPct val="20000"/>
        </a:spcBef>
        <a:spcAft>
          <a:spcPct val="0"/>
        </a:spcAft>
        <a:buClr>
          <a:srgbClr val="7A8400"/>
        </a:buClr>
        <a:buFont typeface="Times" pitchFamily="18" charset="0"/>
        <a:buChar char="•"/>
        <a:defRPr sz="2200">
          <a:solidFill>
            <a:srgbClr val="494A53"/>
          </a:solidFill>
          <a:latin typeface="+mn-lt"/>
        </a:defRPr>
      </a:lvl6pPr>
      <a:lvl7pPr marL="2971800" indent="-228600" algn="l" rtl="0" eaLnBrk="0" fontAlgn="base" hangingPunct="0">
        <a:spcBef>
          <a:spcPct val="20000"/>
        </a:spcBef>
        <a:spcAft>
          <a:spcPct val="0"/>
        </a:spcAft>
        <a:buClr>
          <a:srgbClr val="7A8400"/>
        </a:buClr>
        <a:buFont typeface="Times" pitchFamily="18" charset="0"/>
        <a:buChar char="•"/>
        <a:defRPr sz="2200">
          <a:solidFill>
            <a:srgbClr val="494A53"/>
          </a:solidFill>
          <a:latin typeface="+mn-lt"/>
        </a:defRPr>
      </a:lvl7pPr>
      <a:lvl8pPr marL="3429000" indent="-228600" algn="l" rtl="0" eaLnBrk="0" fontAlgn="base" hangingPunct="0">
        <a:spcBef>
          <a:spcPct val="20000"/>
        </a:spcBef>
        <a:spcAft>
          <a:spcPct val="0"/>
        </a:spcAft>
        <a:buClr>
          <a:srgbClr val="7A8400"/>
        </a:buClr>
        <a:buFont typeface="Times" pitchFamily="18" charset="0"/>
        <a:buChar char="•"/>
        <a:defRPr sz="2200">
          <a:solidFill>
            <a:srgbClr val="494A53"/>
          </a:solidFill>
          <a:latin typeface="+mn-lt"/>
        </a:defRPr>
      </a:lvl8pPr>
      <a:lvl9pPr marL="3886200" indent="-228600" algn="l" rtl="0" eaLnBrk="0" fontAlgn="base" hangingPunct="0">
        <a:spcBef>
          <a:spcPct val="20000"/>
        </a:spcBef>
        <a:spcAft>
          <a:spcPct val="0"/>
        </a:spcAft>
        <a:buClr>
          <a:srgbClr val="7A8400"/>
        </a:buClr>
        <a:buFont typeface="Times" pitchFamily="18" charset="0"/>
        <a:buChar char="•"/>
        <a:defRPr sz="2200">
          <a:solidFill>
            <a:srgbClr val="494A53"/>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p:txBody>
          <a:bodyPr/>
          <a:lstStyle/>
          <a:p>
            <a:r>
              <a:rPr lang="en-GB" sz="4000" dirty="0"/>
              <a:t>UCS Calculator – 2014 </a:t>
            </a:r>
            <a:r>
              <a:rPr lang="en-GB" sz="4000" dirty="0" smtClean="0"/>
              <a:t>Version</a:t>
            </a:r>
            <a:r>
              <a:rPr lang="en-GB" sz="4000" dirty="0"/>
              <a:t/>
            </a:r>
            <a:br>
              <a:rPr lang="en-GB" sz="4000" dirty="0"/>
            </a:br>
            <a:r>
              <a:rPr lang="en-GB" sz="4000" dirty="0"/>
              <a:t>User </a:t>
            </a:r>
            <a:r>
              <a:rPr lang="en-GB" sz="4000" dirty="0" smtClean="0"/>
              <a:t>Instructions</a:t>
            </a:r>
            <a:endParaRPr lang="en-US" sz="4000" dirty="0"/>
          </a:p>
        </p:txBody>
      </p:sp>
      <p:sp>
        <p:nvSpPr>
          <p:cNvPr id="3" name="Subtitle 2"/>
          <p:cNvSpPr>
            <a:spLocks noGrp="1"/>
          </p:cNvSpPr>
          <p:nvPr>
            <p:ph type="subTitle" sz="quarter" idx="1"/>
          </p:nvPr>
        </p:nvSpPr>
        <p:spPr/>
        <p:txBody>
          <a:bodyPr/>
          <a:lstStyle/>
          <a:p>
            <a:r>
              <a:rPr lang="en-GB" dirty="0" smtClean="0"/>
              <a:t>January </a:t>
            </a:r>
            <a:r>
              <a:rPr lang="en-GB" dirty="0"/>
              <a:t>30, 2015</a:t>
            </a:r>
          </a:p>
          <a:p>
            <a:pPr>
              <a:spcBef>
                <a:spcPts val="0"/>
              </a:spcBef>
            </a:pPr>
            <a:endParaRPr lang="en-GB" dirty="0" smtClean="0"/>
          </a:p>
          <a:p>
            <a:pPr>
              <a:spcBef>
                <a:spcPts val="0"/>
              </a:spcBef>
            </a:pPr>
            <a:endParaRPr lang="en-GB" dirty="0"/>
          </a:p>
          <a:p>
            <a:pPr>
              <a:spcBef>
                <a:spcPts val="0"/>
              </a:spcBef>
            </a:pPr>
            <a:r>
              <a:rPr lang="en-GB" dirty="0" smtClean="0"/>
              <a:t>Dieter </a:t>
            </a:r>
            <a:r>
              <a:rPr lang="en-GB" dirty="0"/>
              <a:t>Gaubatz</a:t>
            </a:r>
          </a:p>
          <a:p>
            <a:pPr>
              <a:spcBef>
                <a:spcPts val="0"/>
              </a:spcBef>
            </a:pPr>
            <a:r>
              <a:rPr lang="en-GB" dirty="0"/>
              <a:t>Chair – Underwriting Criteria Team</a:t>
            </a:r>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dirty="0"/>
              <a:t>NT/TB </a:t>
            </a:r>
            <a:r>
              <a:rPr lang="en-GB" sz="2400" dirty="0" smtClean="0"/>
              <a:t>Input Worksheets</a:t>
            </a:r>
            <a:r>
              <a:rPr lang="en-GB" sz="2400" dirty="0"/>
              <a:t/>
            </a:r>
            <a:br>
              <a:rPr lang="en-GB" sz="2400" dirty="0"/>
            </a:br>
            <a:r>
              <a:rPr lang="en-GB" sz="2400" dirty="0"/>
              <a:t>Risk </a:t>
            </a:r>
            <a:r>
              <a:rPr lang="en-GB" sz="2400" dirty="0" smtClean="0"/>
              <a:t>Class Structure Definition </a:t>
            </a:r>
            <a:r>
              <a:rPr lang="en-GB" sz="2400" dirty="0"/>
              <a:t>- </a:t>
            </a:r>
            <a:r>
              <a:rPr lang="en-GB" sz="2400" dirty="0" smtClean="0"/>
              <a:t>Cells </a:t>
            </a:r>
            <a:r>
              <a:rPr lang="en-GB" sz="2400" dirty="0"/>
              <a:t>A18:D33</a:t>
            </a:r>
            <a:endParaRPr lang="en-US" sz="2400" dirty="0"/>
          </a:p>
        </p:txBody>
      </p:sp>
      <p:pic>
        <p:nvPicPr>
          <p:cNvPr id="4" name="Content Placeholder 3"/>
          <p:cNvPicPr>
            <a:picLocks noGrp="1" noChangeAspect="1"/>
          </p:cNvPicPr>
          <p:nvPr>
            <p:ph idx="1"/>
          </p:nvPr>
        </p:nvPicPr>
        <p:blipFill>
          <a:blip r:embed="rId2"/>
          <a:stretch>
            <a:fillRect/>
          </a:stretch>
        </p:blipFill>
        <p:spPr>
          <a:xfrm>
            <a:off x="813885" y="1295400"/>
            <a:ext cx="7440030" cy="5105400"/>
          </a:xfrm>
          <a:prstGeom prst="rect">
            <a:avLst/>
          </a:prstGeom>
        </p:spPr>
      </p:pic>
    </p:spTree>
    <p:extLst>
      <p:ext uri="{BB962C8B-B14F-4D97-AF65-F5344CB8AC3E}">
        <p14:creationId xmlns:p14="http://schemas.microsoft.com/office/powerpoint/2010/main" val="24606698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dirty="0"/>
              <a:t>NT/TB </a:t>
            </a:r>
            <a:r>
              <a:rPr lang="en-GB" sz="2400" dirty="0" smtClean="0"/>
              <a:t>Input Worksheets</a:t>
            </a:r>
            <a:r>
              <a:rPr lang="en-GB" sz="2400" dirty="0"/>
              <a:t/>
            </a:r>
            <a:br>
              <a:rPr lang="en-GB" sz="2400" dirty="0"/>
            </a:br>
            <a:r>
              <a:rPr lang="en-GB" sz="2400" dirty="0"/>
              <a:t>Risk </a:t>
            </a:r>
            <a:r>
              <a:rPr lang="en-GB" sz="2400" dirty="0" smtClean="0"/>
              <a:t>Class Structure Definition </a:t>
            </a:r>
            <a:r>
              <a:rPr lang="en-GB" sz="2400" dirty="0"/>
              <a:t>#1</a:t>
            </a:r>
            <a:endParaRPr lang="en-US" sz="2400" dirty="0"/>
          </a:p>
        </p:txBody>
      </p:sp>
      <p:sp>
        <p:nvSpPr>
          <p:cNvPr id="3" name="Content Placeholder 2"/>
          <p:cNvSpPr>
            <a:spLocks noGrp="1"/>
          </p:cNvSpPr>
          <p:nvPr>
            <p:ph idx="1"/>
          </p:nvPr>
        </p:nvSpPr>
        <p:spPr/>
        <p:txBody>
          <a:bodyPr/>
          <a:lstStyle/>
          <a:p>
            <a:pPr>
              <a:lnSpc>
                <a:spcPct val="150000"/>
              </a:lnSpc>
              <a:spcBef>
                <a:spcPts val="0"/>
              </a:spcBef>
            </a:pPr>
            <a:r>
              <a:rPr lang="en-US" sz="1400" dirty="0"/>
              <a:t>No. of non-tobacco and tobacco risk classes</a:t>
            </a:r>
          </a:p>
          <a:p>
            <a:pPr lvl="1">
              <a:spcBef>
                <a:spcPts val="0"/>
              </a:spcBef>
            </a:pPr>
            <a:r>
              <a:rPr lang="en-US" sz="1400" dirty="0"/>
              <a:t>Include the standard/residual class in this count</a:t>
            </a:r>
          </a:p>
          <a:p>
            <a:pPr>
              <a:lnSpc>
                <a:spcPct val="150000"/>
              </a:lnSpc>
              <a:spcBef>
                <a:spcPts val="0"/>
              </a:spcBef>
            </a:pPr>
            <a:r>
              <a:rPr lang="en-US" sz="1400" dirty="0"/>
              <a:t>Internal names of non-tobacco and tobacco risk classes used in this program</a:t>
            </a:r>
          </a:p>
          <a:p>
            <a:pPr lvl="1">
              <a:spcBef>
                <a:spcPts val="0"/>
              </a:spcBef>
            </a:pPr>
            <a:r>
              <a:rPr lang="en-US" sz="1400" dirty="0"/>
              <a:t>List class names in order of expected mortality, with lowest mortality at the top and standard/residual class at the bottom</a:t>
            </a:r>
          </a:p>
          <a:p>
            <a:pPr lvl="1">
              <a:spcBef>
                <a:spcPts val="0"/>
              </a:spcBef>
            </a:pPr>
            <a:r>
              <a:rPr lang="en-US" sz="1400" dirty="0"/>
              <a:t>These manually inputted names will be used to define the risk classes in the remainder of the program</a:t>
            </a:r>
          </a:p>
          <a:p>
            <a:pPr lvl="1">
              <a:spcBef>
                <a:spcPts val="0"/>
              </a:spcBef>
            </a:pPr>
            <a:r>
              <a:rPr lang="en-US" sz="1400" dirty="0"/>
              <a:t>Ensure that the number of risk class names is the same as the number of risk classes indicated in cells B20 and C20</a:t>
            </a:r>
          </a:p>
          <a:p>
            <a:pPr marL="0" indent="0">
              <a:buNone/>
            </a:pPr>
            <a:endParaRPr lang="en-US" dirty="0"/>
          </a:p>
        </p:txBody>
      </p:sp>
    </p:spTree>
    <p:extLst>
      <p:ext uri="{BB962C8B-B14F-4D97-AF65-F5344CB8AC3E}">
        <p14:creationId xmlns:p14="http://schemas.microsoft.com/office/powerpoint/2010/main" val="36472174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dirty="0"/>
              <a:t>NT/TB </a:t>
            </a:r>
            <a:r>
              <a:rPr lang="en-GB" sz="2400" dirty="0" smtClean="0"/>
              <a:t>Input Worksheets</a:t>
            </a:r>
            <a:r>
              <a:rPr lang="en-GB" sz="2400" dirty="0"/>
              <a:t/>
            </a:r>
            <a:br>
              <a:rPr lang="en-GB" sz="2400" dirty="0"/>
            </a:br>
            <a:r>
              <a:rPr lang="en-GB" sz="2400" dirty="0"/>
              <a:t>Risk </a:t>
            </a:r>
            <a:r>
              <a:rPr lang="en-GB" sz="2400" dirty="0" smtClean="0"/>
              <a:t>Class Structure Definition </a:t>
            </a:r>
            <a:r>
              <a:rPr lang="en-GB" sz="2400" dirty="0"/>
              <a:t>#2</a:t>
            </a:r>
            <a:endParaRPr lang="en-US" sz="2400" dirty="0"/>
          </a:p>
        </p:txBody>
      </p:sp>
      <p:sp>
        <p:nvSpPr>
          <p:cNvPr id="3" name="Content Placeholder 2"/>
          <p:cNvSpPr>
            <a:spLocks noGrp="1"/>
          </p:cNvSpPr>
          <p:nvPr>
            <p:ph idx="1"/>
          </p:nvPr>
        </p:nvSpPr>
        <p:spPr/>
        <p:txBody>
          <a:bodyPr/>
          <a:lstStyle/>
          <a:p>
            <a:pPr>
              <a:lnSpc>
                <a:spcPct val="150000"/>
              </a:lnSpc>
              <a:spcBef>
                <a:spcPts val="0"/>
              </a:spcBef>
            </a:pPr>
            <a:r>
              <a:rPr lang="en-US" sz="1600" dirty="0"/>
              <a:t>Qualification type formula method</a:t>
            </a:r>
          </a:p>
          <a:p>
            <a:pPr lvl="1">
              <a:spcBef>
                <a:spcPts val="0"/>
              </a:spcBef>
            </a:pPr>
            <a:r>
              <a:rPr lang="en-US" sz="1600" dirty="0"/>
              <a:t>The type chosen is for the overall program, each preferred  </a:t>
            </a:r>
          </a:p>
          <a:p>
            <a:pPr lvl="1">
              <a:spcBef>
                <a:spcPts val="0"/>
              </a:spcBef>
            </a:pPr>
            <a:r>
              <a:rPr lang="en-US" sz="1600" dirty="0"/>
              <a:t>If “Knock-out” is chosen</a:t>
            </a:r>
          </a:p>
          <a:p>
            <a:pPr lvl="2">
              <a:spcBef>
                <a:spcPts val="0"/>
              </a:spcBef>
            </a:pPr>
            <a:r>
              <a:rPr lang="en-US" sz="1600" dirty="0"/>
              <a:t>“Knock-out” must be chosen as the formula type for all individual risk criteria sections</a:t>
            </a:r>
          </a:p>
          <a:p>
            <a:pPr lvl="2">
              <a:spcBef>
                <a:spcPts val="0"/>
              </a:spcBef>
            </a:pPr>
            <a:r>
              <a:rPr lang="en-US" sz="1600" dirty="0"/>
              <a:t>Cells A35:F43 are grayed out</a:t>
            </a:r>
          </a:p>
          <a:p>
            <a:pPr lvl="1">
              <a:spcBef>
                <a:spcPts val="0"/>
              </a:spcBef>
            </a:pPr>
            <a:r>
              <a:rPr lang="en-US" sz="1600" dirty="0"/>
              <a:t>If “Debit-Credit” is chosen</a:t>
            </a:r>
          </a:p>
          <a:p>
            <a:pPr lvl="2">
              <a:spcBef>
                <a:spcPts val="0"/>
              </a:spcBef>
            </a:pPr>
            <a:r>
              <a:rPr lang="en-US" sz="1600" dirty="0"/>
              <a:t>“Knock-out” or “Debit-Credit” can be chosen as the formula method for each of the risk class criteria sections independently</a:t>
            </a:r>
          </a:p>
          <a:p>
            <a:pPr lvl="2">
              <a:spcBef>
                <a:spcPts val="0"/>
              </a:spcBef>
            </a:pPr>
            <a:r>
              <a:rPr lang="en-US" sz="1600" dirty="0"/>
              <a:t>Cells A35:F43 must be filled out</a:t>
            </a:r>
          </a:p>
          <a:p>
            <a:pPr lvl="1">
              <a:spcBef>
                <a:spcPts val="0"/>
              </a:spcBef>
            </a:pPr>
            <a:r>
              <a:rPr lang="en-US" sz="1600" dirty="0"/>
              <a:t>Combo DC/KO programs are defined as DC, and are acceptable.</a:t>
            </a:r>
          </a:p>
          <a:p>
            <a:pPr lvl="2">
              <a:spcBef>
                <a:spcPts val="0"/>
              </a:spcBef>
              <a:buNone/>
            </a:pPr>
            <a:endParaRPr lang="en-US" sz="1400" b="1" i="1" dirty="0" smtClean="0"/>
          </a:p>
          <a:p>
            <a:pPr lvl="2">
              <a:spcBef>
                <a:spcPts val="0"/>
              </a:spcBef>
              <a:buNone/>
            </a:pPr>
            <a:r>
              <a:rPr lang="en-US" sz="1400" b="1" i="1" dirty="0" smtClean="0"/>
              <a:t>Note</a:t>
            </a:r>
            <a:r>
              <a:rPr lang="en-US" sz="1400" b="1" i="1" dirty="0"/>
              <a:t>: Any inputted values still left in a section which is grayed out will be ignored in the calculation. This is the case for all grayed out sections in this program, not only this </a:t>
            </a:r>
            <a:r>
              <a:rPr lang="en-US" sz="1400" b="1" i="1" dirty="0" smtClean="0"/>
              <a:t>one.</a:t>
            </a:r>
            <a:endParaRPr lang="en-US" sz="1400" b="1" i="1" dirty="0"/>
          </a:p>
          <a:p>
            <a:pPr marL="0" indent="0">
              <a:buNone/>
            </a:pPr>
            <a:endParaRPr lang="en-US" dirty="0"/>
          </a:p>
        </p:txBody>
      </p:sp>
    </p:spTree>
    <p:extLst>
      <p:ext uri="{BB962C8B-B14F-4D97-AF65-F5344CB8AC3E}">
        <p14:creationId xmlns:p14="http://schemas.microsoft.com/office/powerpoint/2010/main" val="40711427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dirty="0"/>
              <a:t>NT/TB </a:t>
            </a:r>
            <a:r>
              <a:rPr lang="en-GB" sz="2400" dirty="0" smtClean="0"/>
              <a:t>Input Worksheets</a:t>
            </a:r>
            <a:r>
              <a:rPr lang="en-GB" sz="2400" dirty="0"/>
              <a:t/>
            </a:r>
            <a:br>
              <a:rPr lang="en-GB" sz="2400" dirty="0"/>
            </a:br>
            <a:r>
              <a:rPr lang="en-GB" sz="2400" dirty="0" smtClean="0"/>
              <a:t>Debit-Credit Qualification Values </a:t>
            </a:r>
            <a:r>
              <a:rPr lang="en-GB" sz="2400" dirty="0"/>
              <a:t>- </a:t>
            </a:r>
            <a:r>
              <a:rPr lang="en-GB" sz="2400" dirty="0" smtClean="0"/>
              <a:t>Cells </a:t>
            </a:r>
            <a:r>
              <a:rPr lang="en-GB" sz="2400" dirty="0"/>
              <a:t>A35:D43</a:t>
            </a:r>
            <a:endParaRPr lang="en-US" sz="2400" dirty="0"/>
          </a:p>
        </p:txBody>
      </p:sp>
      <p:sp>
        <p:nvSpPr>
          <p:cNvPr id="3" name="Content Placeholder 2"/>
          <p:cNvSpPr>
            <a:spLocks noGrp="1"/>
          </p:cNvSpPr>
          <p:nvPr>
            <p:ph idx="1"/>
          </p:nvPr>
        </p:nvSpPr>
        <p:spPr/>
        <p:txBody>
          <a:bodyPr/>
          <a:lstStyle/>
          <a:p>
            <a:pPr>
              <a:lnSpc>
                <a:spcPct val="150000"/>
              </a:lnSpc>
              <a:spcBef>
                <a:spcPts val="0"/>
              </a:spcBef>
            </a:pPr>
            <a:r>
              <a:rPr lang="en-US" sz="1400" dirty="0"/>
              <a:t>This section is needed only if the program structure uses a “debit-credit” approach</a:t>
            </a:r>
          </a:p>
          <a:p>
            <a:pPr lvl="1">
              <a:spcBef>
                <a:spcPts val="0"/>
              </a:spcBef>
            </a:pPr>
            <a:r>
              <a:rPr lang="en-US" sz="1400" dirty="0"/>
              <a:t>If not D/C, the whole area is grayed out, not visible, and will be ignored</a:t>
            </a:r>
          </a:p>
          <a:p>
            <a:pPr>
              <a:lnSpc>
                <a:spcPct val="150000"/>
              </a:lnSpc>
              <a:spcBef>
                <a:spcPts val="0"/>
              </a:spcBef>
            </a:pPr>
            <a:r>
              <a:rPr lang="en-US" sz="1400" dirty="0"/>
              <a:t>The number of DC points needed to qualify for a specific risk class are inputted in columns C and D</a:t>
            </a:r>
          </a:p>
          <a:p>
            <a:pPr lvl="1">
              <a:spcBef>
                <a:spcPts val="0"/>
              </a:spcBef>
            </a:pPr>
            <a:r>
              <a:rPr lang="en-US" sz="1400" dirty="0"/>
              <a:t>The value in column C is the minimum number of points that would result in a risk being included in the particular class</a:t>
            </a:r>
          </a:p>
          <a:p>
            <a:pPr lvl="1">
              <a:spcBef>
                <a:spcPts val="0"/>
              </a:spcBef>
            </a:pPr>
            <a:r>
              <a:rPr lang="en-US" sz="1400" dirty="0"/>
              <a:t>The value in column D is the maximum number of points that would result in a risk no longer being included in the particular class. It is acceptable to have this value being the same value as that shown as the minimum in the next class</a:t>
            </a:r>
          </a:p>
          <a:p>
            <a:pPr>
              <a:lnSpc>
                <a:spcPct val="150000"/>
              </a:lnSpc>
              <a:spcBef>
                <a:spcPts val="0"/>
              </a:spcBef>
            </a:pPr>
            <a:r>
              <a:rPr lang="en-US" sz="1400" dirty="0"/>
              <a:t>The structure can handle both possibilities where more points means better or worse mortality </a:t>
            </a:r>
          </a:p>
          <a:p>
            <a:pPr>
              <a:lnSpc>
                <a:spcPct val="150000"/>
              </a:lnSpc>
              <a:spcBef>
                <a:spcPts val="0"/>
              </a:spcBef>
            </a:pPr>
            <a:r>
              <a:rPr lang="en-US" sz="1400" dirty="0"/>
              <a:t>Negative and decimal numbers are both acceptable</a:t>
            </a:r>
          </a:p>
          <a:p>
            <a:pPr>
              <a:lnSpc>
                <a:spcPct val="150000"/>
              </a:lnSpc>
              <a:spcBef>
                <a:spcPts val="0"/>
              </a:spcBef>
            </a:pPr>
            <a:r>
              <a:rPr lang="en-US" sz="1400" dirty="0"/>
              <a:t>A value needs to be included for the outer edge value of the standard residual class. It can be an extreme value which cannot be reached </a:t>
            </a:r>
          </a:p>
          <a:p>
            <a:pPr>
              <a:lnSpc>
                <a:spcPct val="150000"/>
              </a:lnSpc>
              <a:spcBef>
                <a:spcPts val="0"/>
              </a:spcBef>
            </a:pPr>
            <a:r>
              <a:rPr lang="en-US" sz="1400" dirty="0"/>
              <a:t>This calculator can only handle a DC program which has up to 500 value combinations. This is only likely to happen if the DC system uses decimal numbers in its definition. If this is exceeded, an error message will appear in cells E38:F43. </a:t>
            </a:r>
          </a:p>
          <a:p>
            <a:pPr marL="0" indent="0">
              <a:buNone/>
            </a:pPr>
            <a:endParaRPr lang="en-US" dirty="0"/>
          </a:p>
        </p:txBody>
      </p:sp>
    </p:spTree>
    <p:extLst>
      <p:ext uri="{BB962C8B-B14F-4D97-AF65-F5344CB8AC3E}">
        <p14:creationId xmlns:p14="http://schemas.microsoft.com/office/powerpoint/2010/main" val="412111399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dirty="0"/>
              <a:t>NT/TB </a:t>
            </a:r>
            <a:r>
              <a:rPr lang="en-GB" sz="2400" dirty="0" smtClean="0"/>
              <a:t>Input Worksheets</a:t>
            </a:r>
            <a:r>
              <a:rPr lang="en-GB" sz="2400" dirty="0"/>
              <a:t/>
            </a:r>
            <a:br>
              <a:rPr lang="en-GB" sz="2400" dirty="0"/>
            </a:br>
            <a:r>
              <a:rPr lang="en-GB" sz="2400" dirty="0"/>
              <a:t>Age </a:t>
            </a:r>
            <a:r>
              <a:rPr lang="en-GB" sz="2400" dirty="0" smtClean="0"/>
              <a:t>Ranges</a:t>
            </a:r>
            <a:endParaRPr lang="en-US" sz="2400" dirty="0"/>
          </a:p>
        </p:txBody>
      </p:sp>
      <p:sp>
        <p:nvSpPr>
          <p:cNvPr id="3" name="Content Placeholder 2"/>
          <p:cNvSpPr>
            <a:spLocks noGrp="1"/>
          </p:cNvSpPr>
          <p:nvPr>
            <p:ph idx="1"/>
          </p:nvPr>
        </p:nvSpPr>
        <p:spPr/>
        <p:txBody>
          <a:bodyPr/>
          <a:lstStyle/>
          <a:p>
            <a:pPr>
              <a:lnSpc>
                <a:spcPct val="150000"/>
              </a:lnSpc>
              <a:spcBef>
                <a:spcPts val="0"/>
              </a:spcBef>
            </a:pPr>
            <a:r>
              <a:rPr lang="en-US" sz="1400" dirty="0"/>
              <a:t>Input data allows for up to three age range sets</a:t>
            </a:r>
          </a:p>
          <a:p>
            <a:pPr lvl="1">
              <a:spcBef>
                <a:spcPts val="0"/>
              </a:spcBef>
            </a:pPr>
            <a:r>
              <a:rPr lang="en-US" sz="1400" dirty="0"/>
              <a:t>Overall total no. of ranges defined in cell F49</a:t>
            </a:r>
          </a:p>
          <a:p>
            <a:pPr lvl="1">
              <a:spcBef>
                <a:spcPts val="0"/>
              </a:spcBef>
            </a:pPr>
            <a:r>
              <a:rPr lang="en-US" sz="1400" dirty="0"/>
              <a:t>Total no. of ranges defined in each risk criterion section, can be 1 or the value in cell F49</a:t>
            </a:r>
          </a:p>
          <a:p>
            <a:pPr>
              <a:lnSpc>
                <a:spcPct val="150000"/>
              </a:lnSpc>
              <a:spcBef>
                <a:spcPts val="0"/>
              </a:spcBef>
            </a:pPr>
            <a:r>
              <a:rPr lang="en-US" sz="1400" dirty="0"/>
              <a:t>Input data locations </a:t>
            </a:r>
          </a:p>
          <a:p>
            <a:pPr lvl="1">
              <a:spcBef>
                <a:spcPts val="0"/>
              </a:spcBef>
            </a:pPr>
            <a:r>
              <a:rPr lang="en-US" sz="1400" dirty="0"/>
              <a:t>Age Range 1 – Columns A:H</a:t>
            </a:r>
          </a:p>
          <a:p>
            <a:pPr lvl="1">
              <a:spcBef>
                <a:spcPts val="0"/>
              </a:spcBef>
            </a:pPr>
            <a:r>
              <a:rPr lang="en-US" sz="1400" dirty="0"/>
              <a:t>Age Range 2 – Columns J:Q</a:t>
            </a:r>
          </a:p>
          <a:p>
            <a:pPr lvl="2">
              <a:spcBef>
                <a:spcPts val="0"/>
              </a:spcBef>
            </a:pPr>
            <a:r>
              <a:rPr lang="en-US" sz="1400" dirty="0"/>
              <a:t>Unhidden only if two or three age ranges are used in the definition</a:t>
            </a:r>
          </a:p>
          <a:p>
            <a:pPr lvl="1">
              <a:spcBef>
                <a:spcPts val="0"/>
              </a:spcBef>
            </a:pPr>
            <a:r>
              <a:rPr lang="en-US" sz="1400" dirty="0"/>
              <a:t>Age Range 3 – Columns S:Z</a:t>
            </a:r>
          </a:p>
          <a:p>
            <a:pPr lvl="2">
              <a:spcBef>
                <a:spcPts val="0"/>
              </a:spcBef>
            </a:pPr>
            <a:r>
              <a:rPr lang="en-US" sz="1400" dirty="0"/>
              <a:t>Unhidden only if three age ranges are used in the definition</a:t>
            </a:r>
          </a:p>
          <a:p>
            <a:pPr lvl="1">
              <a:spcBef>
                <a:spcPts val="0"/>
              </a:spcBef>
            </a:pPr>
            <a:r>
              <a:rPr lang="en-US" sz="1400" dirty="0"/>
              <a:t>The actual minimum and maximum ages for each age range are inputted in rows 48:51</a:t>
            </a:r>
          </a:p>
          <a:p>
            <a:pPr marL="0" indent="0">
              <a:buNone/>
            </a:pPr>
            <a:endParaRPr lang="en-US" dirty="0"/>
          </a:p>
        </p:txBody>
      </p:sp>
    </p:spTree>
    <p:extLst>
      <p:ext uri="{BB962C8B-B14F-4D97-AF65-F5344CB8AC3E}">
        <p14:creationId xmlns:p14="http://schemas.microsoft.com/office/powerpoint/2010/main" val="33273342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dirty="0"/>
              <a:t>NT/TB </a:t>
            </a:r>
            <a:r>
              <a:rPr lang="en-GB" sz="2400" dirty="0" smtClean="0"/>
              <a:t>Input Worksheets</a:t>
            </a:r>
            <a:r>
              <a:rPr lang="en-GB" sz="2400" dirty="0"/>
              <a:t/>
            </a:r>
            <a:br>
              <a:rPr lang="en-GB" sz="2400" dirty="0"/>
            </a:br>
            <a:r>
              <a:rPr lang="en-GB" sz="2400" dirty="0"/>
              <a:t>Age </a:t>
            </a:r>
            <a:r>
              <a:rPr lang="en-GB" sz="2400" dirty="0" smtClean="0"/>
              <a:t>Range Definition </a:t>
            </a:r>
            <a:r>
              <a:rPr lang="en-GB" sz="2400" dirty="0"/>
              <a:t>- </a:t>
            </a:r>
            <a:r>
              <a:rPr lang="en-GB" sz="2400" dirty="0" smtClean="0"/>
              <a:t>Cells </a:t>
            </a:r>
            <a:r>
              <a:rPr lang="en-GB" sz="2400" dirty="0"/>
              <a:t>A48:F51</a:t>
            </a:r>
            <a:endParaRPr lang="en-US" sz="2400" dirty="0"/>
          </a:p>
        </p:txBody>
      </p:sp>
      <p:sp>
        <p:nvSpPr>
          <p:cNvPr id="3" name="Content Placeholder 2"/>
          <p:cNvSpPr>
            <a:spLocks noGrp="1"/>
          </p:cNvSpPr>
          <p:nvPr>
            <p:ph idx="1"/>
          </p:nvPr>
        </p:nvSpPr>
        <p:spPr/>
        <p:txBody>
          <a:bodyPr/>
          <a:lstStyle/>
          <a:p>
            <a:pPr>
              <a:lnSpc>
                <a:spcPct val="150000"/>
              </a:lnSpc>
              <a:spcBef>
                <a:spcPts val="0"/>
              </a:spcBef>
            </a:pPr>
            <a:r>
              <a:rPr lang="en-US" sz="1400" dirty="0"/>
              <a:t>At times, the qualification standards will differ by age range</a:t>
            </a:r>
          </a:p>
          <a:p>
            <a:pPr>
              <a:lnSpc>
                <a:spcPct val="100000"/>
              </a:lnSpc>
            </a:pPr>
            <a:endParaRPr lang="en-US" sz="1400" dirty="0"/>
          </a:p>
          <a:p>
            <a:pPr>
              <a:lnSpc>
                <a:spcPct val="100000"/>
              </a:lnSpc>
            </a:pPr>
            <a:endParaRPr lang="en-US" sz="1400" dirty="0"/>
          </a:p>
          <a:p>
            <a:pPr>
              <a:lnSpc>
                <a:spcPct val="100000"/>
              </a:lnSpc>
            </a:pPr>
            <a:endParaRPr lang="en-US" sz="1400" dirty="0"/>
          </a:p>
          <a:p>
            <a:pPr>
              <a:lnSpc>
                <a:spcPct val="100000"/>
              </a:lnSpc>
            </a:pPr>
            <a:endParaRPr lang="en-US" sz="1400" dirty="0"/>
          </a:p>
          <a:p>
            <a:pPr>
              <a:lnSpc>
                <a:spcPct val="100000"/>
              </a:lnSpc>
            </a:pPr>
            <a:endParaRPr lang="en-US" sz="1400" dirty="0"/>
          </a:p>
          <a:p>
            <a:pPr>
              <a:lnSpc>
                <a:spcPct val="100000"/>
              </a:lnSpc>
            </a:pPr>
            <a:endParaRPr lang="en-US" sz="1400" dirty="0"/>
          </a:p>
          <a:p>
            <a:pPr>
              <a:lnSpc>
                <a:spcPct val="100000"/>
              </a:lnSpc>
            </a:pPr>
            <a:endParaRPr lang="en-US" sz="1400" dirty="0"/>
          </a:p>
          <a:p>
            <a:pPr>
              <a:lnSpc>
                <a:spcPct val="100000"/>
              </a:lnSpc>
            </a:pPr>
            <a:endParaRPr lang="en-US" sz="1400" dirty="0" smtClean="0"/>
          </a:p>
          <a:p>
            <a:pPr>
              <a:lnSpc>
                <a:spcPct val="100000"/>
              </a:lnSpc>
            </a:pPr>
            <a:endParaRPr lang="en-US" sz="1400" dirty="0"/>
          </a:p>
          <a:p>
            <a:pPr>
              <a:lnSpc>
                <a:spcPct val="100000"/>
              </a:lnSpc>
            </a:pPr>
            <a:endParaRPr lang="en-US" sz="1400" dirty="0" smtClean="0"/>
          </a:p>
          <a:p>
            <a:pPr>
              <a:lnSpc>
                <a:spcPct val="150000"/>
              </a:lnSpc>
              <a:spcBef>
                <a:spcPts val="0"/>
              </a:spcBef>
            </a:pPr>
            <a:r>
              <a:rPr lang="en-US" sz="1400" dirty="0" smtClean="0"/>
              <a:t>No</a:t>
            </a:r>
            <a:r>
              <a:rPr lang="en-US" sz="1400" dirty="0"/>
              <a:t>. of age ranges = 2 (cell F49=2)</a:t>
            </a:r>
          </a:p>
          <a:p>
            <a:pPr lvl="1">
              <a:spcBef>
                <a:spcPts val="0"/>
              </a:spcBef>
            </a:pPr>
            <a:r>
              <a:rPr lang="en-US" sz="1400" dirty="0"/>
              <a:t>Cells J48:O51 are unhidden</a:t>
            </a:r>
          </a:p>
          <a:p>
            <a:pPr>
              <a:lnSpc>
                <a:spcPct val="150000"/>
              </a:lnSpc>
              <a:spcBef>
                <a:spcPts val="0"/>
              </a:spcBef>
            </a:pPr>
            <a:r>
              <a:rPr lang="en-US" sz="1400" dirty="0"/>
              <a:t>No. of age ranges = 3 (cell F49=3)</a:t>
            </a:r>
          </a:p>
          <a:p>
            <a:pPr>
              <a:lnSpc>
                <a:spcPct val="150000"/>
              </a:lnSpc>
              <a:spcBef>
                <a:spcPts val="0"/>
              </a:spcBef>
            </a:pPr>
            <a:r>
              <a:rPr lang="en-US" sz="1400" dirty="0"/>
              <a:t>Cells J48:O51, S48:X51 are unhidden</a:t>
            </a:r>
          </a:p>
          <a:p>
            <a:pPr marL="0" indent="0">
              <a:buNone/>
            </a:pPr>
            <a:endParaRPr lang="en-US" dirty="0"/>
          </a:p>
        </p:txBody>
      </p:sp>
      <p:pic>
        <p:nvPicPr>
          <p:cNvPr id="4" name="Picture 3"/>
          <p:cNvPicPr>
            <a:picLocks noChangeAspect="1"/>
          </p:cNvPicPr>
          <p:nvPr/>
        </p:nvPicPr>
        <p:blipFill>
          <a:blip r:embed="rId2"/>
          <a:stretch>
            <a:fillRect/>
          </a:stretch>
        </p:blipFill>
        <p:spPr>
          <a:xfrm>
            <a:off x="761999" y="1728916"/>
            <a:ext cx="6853503" cy="2309684"/>
          </a:xfrm>
          <a:prstGeom prst="rect">
            <a:avLst/>
          </a:prstGeom>
        </p:spPr>
      </p:pic>
    </p:spTree>
    <p:extLst>
      <p:ext uri="{BB962C8B-B14F-4D97-AF65-F5344CB8AC3E}">
        <p14:creationId xmlns:p14="http://schemas.microsoft.com/office/powerpoint/2010/main" val="195069241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dirty="0"/>
              <a:t>NT/TB </a:t>
            </a:r>
            <a:r>
              <a:rPr lang="en-GB" sz="2400" dirty="0" smtClean="0"/>
              <a:t>Input Worksheets</a:t>
            </a:r>
            <a:r>
              <a:rPr lang="en-GB" sz="2400" dirty="0"/>
              <a:t/>
            </a:r>
            <a:br>
              <a:rPr lang="en-GB" sz="2400" dirty="0"/>
            </a:br>
            <a:r>
              <a:rPr lang="en-GB" sz="2400" dirty="0"/>
              <a:t>Tobacco </a:t>
            </a:r>
            <a:r>
              <a:rPr lang="en-GB" sz="2400" dirty="0" smtClean="0"/>
              <a:t>Definition </a:t>
            </a:r>
            <a:r>
              <a:rPr lang="en-GB" sz="2400" dirty="0"/>
              <a:t>- </a:t>
            </a:r>
            <a:r>
              <a:rPr lang="en-GB" sz="2400" dirty="0" smtClean="0"/>
              <a:t>Cells </a:t>
            </a:r>
            <a:r>
              <a:rPr lang="en-GB" sz="2400" dirty="0"/>
              <a:t>A54:H62</a:t>
            </a:r>
            <a:endParaRPr lang="en-US" sz="2400" dirty="0"/>
          </a:p>
        </p:txBody>
      </p:sp>
      <p:sp>
        <p:nvSpPr>
          <p:cNvPr id="3" name="Content Placeholder 2"/>
          <p:cNvSpPr>
            <a:spLocks noGrp="1"/>
          </p:cNvSpPr>
          <p:nvPr>
            <p:ph idx="1"/>
          </p:nvPr>
        </p:nvSpPr>
        <p:spPr/>
        <p:txBody>
          <a:bodyPr/>
          <a:lstStyle/>
          <a:p>
            <a:pPr>
              <a:lnSpc>
                <a:spcPct val="150000"/>
              </a:lnSpc>
              <a:spcBef>
                <a:spcPts val="0"/>
              </a:spcBef>
            </a:pPr>
            <a:r>
              <a:rPr lang="en-US" sz="1400" dirty="0"/>
              <a:t>This section provides the tobacco definition used in the program</a:t>
            </a:r>
          </a:p>
          <a:p>
            <a:pPr>
              <a:lnSpc>
                <a:spcPct val="150000"/>
              </a:lnSpc>
              <a:spcBef>
                <a:spcPts val="0"/>
              </a:spcBef>
            </a:pPr>
            <a:r>
              <a:rPr lang="en-US" sz="1400" dirty="0"/>
              <a:t>Data is collected for a future upgrade only </a:t>
            </a:r>
          </a:p>
          <a:p>
            <a:pPr lvl="1">
              <a:spcBef>
                <a:spcPts val="0"/>
              </a:spcBef>
            </a:pPr>
            <a:r>
              <a:rPr lang="en-US" sz="1400" b="1" i="1" dirty="0">
                <a:solidFill>
                  <a:srgbClr val="FF0000"/>
                </a:solidFill>
              </a:rPr>
              <a:t>Information is not reflected in current calculation (i.e. – does not impact results)</a:t>
            </a:r>
          </a:p>
          <a:p>
            <a:pPr>
              <a:lnSpc>
                <a:spcPct val="150000"/>
              </a:lnSpc>
              <a:spcBef>
                <a:spcPts val="0"/>
              </a:spcBef>
            </a:pPr>
            <a:r>
              <a:rPr lang="en-US" sz="1400" dirty="0"/>
              <a:t>No. of tobacco definition age ranges</a:t>
            </a:r>
          </a:p>
          <a:p>
            <a:pPr lvl="1">
              <a:spcBef>
                <a:spcPts val="0"/>
              </a:spcBef>
            </a:pPr>
            <a:r>
              <a:rPr lang="en-US" sz="1400" dirty="0"/>
              <a:t>Choices are 1 or the value in cell F49 (overall program no. of age ranges</a:t>
            </a:r>
            <a:r>
              <a:rPr lang="en-US" sz="1400" dirty="0" smtClean="0"/>
              <a:t>)</a:t>
            </a:r>
            <a:endParaRPr lang="en-US" sz="1400" dirty="0"/>
          </a:p>
          <a:p>
            <a:pPr lvl="1">
              <a:spcBef>
                <a:spcPts val="0"/>
              </a:spcBef>
            </a:pPr>
            <a:r>
              <a:rPr lang="en-US" sz="1400" dirty="0"/>
              <a:t>If tobacco definition is same across all age ranges, insert 1 in cell F55</a:t>
            </a:r>
          </a:p>
          <a:p>
            <a:pPr lvl="2">
              <a:spcBef>
                <a:spcPts val="0"/>
              </a:spcBef>
            </a:pPr>
            <a:r>
              <a:rPr lang="en-US" sz="1400" dirty="0"/>
              <a:t>Definition needs to be input only once even if multiple age ranges used in other criteria</a:t>
            </a:r>
          </a:p>
          <a:p>
            <a:pPr>
              <a:lnSpc>
                <a:spcPct val="150000"/>
              </a:lnSpc>
              <a:spcBef>
                <a:spcPts val="0"/>
              </a:spcBef>
            </a:pPr>
            <a:r>
              <a:rPr lang="en-US" sz="1400" dirty="0"/>
              <a:t>Tobacco definition has two aspects</a:t>
            </a:r>
          </a:p>
          <a:p>
            <a:pPr lvl="1">
              <a:spcBef>
                <a:spcPts val="0"/>
              </a:spcBef>
            </a:pPr>
            <a:r>
              <a:rPr lang="en-US" sz="1400" dirty="0"/>
              <a:t>Usage definition: choices ={No nicotine usage, No nicotine except minor cigars, No cigarette usage}</a:t>
            </a:r>
          </a:p>
          <a:p>
            <a:pPr lvl="1">
              <a:spcBef>
                <a:spcPts val="0"/>
              </a:spcBef>
            </a:pPr>
            <a:r>
              <a:rPr lang="en-US" sz="1400" dirty="0"/>
              <a:t>Period since quit smoking: Choices are most recent {1, 2, 3, 4, 5, 6+} years</a:t>
            </a:r>
          </a:p>
          <a:p>
            <a:pPr>
              <a:lnSpc>
                <a:spcPct val="150000"/>
              </a:lnSpc>
              <a:spcBef>
                <a:spcPts val="0"/>
              </a:spcBef>
            </a:pPr>
            <a:r>
              <a:rPr lang="en-US" sz="1400" dirty="0"/>
              <a:t>Definitions may vary by risk class</a:t>
            </a:r>
          </a:p>
          <a:p>
            <a:pPr>
              <a:lnSpc>
                <a:spcPct val="150000"/>
              </a:lnSpc>
              <a:spcBef>
                <a:spcPts val="0"/>
              </a:spcBef>
            </a:pPr>
            <a:r>
              <a:rPr lang="en-US" sz="1400" dirty="0"/>
              <a:t>Definitions are inputted on non-tobacco worksheet only</a:t>
            </a:r>
          </a:p>
          <a:p>
            <a:pPr marL="0" indent="0">
              <a:buNone/>
            </a:pPr>
            <a:endParaRPr lang="en-US" dirty="0"/>
          </a:p>
        </p:txBody>
      </p:sp>
    </p:spTree>
    <p:extLst>
      <p:ext uri="{BB962C8B-B14F-4D97-AF65-F5344CB8AC3E}">
        <p14:creationId xmlns:p14="http://schemas.microsoft.com/office/powerpoint/2010/main" val="286335853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dirty="0"/>
              <a:t>NT/TB </a:t>
            </a:r>
            <a:r>
              <a:rPr lang="en-GB" sz="2400" dirty="0" smtClean="0"/>
              <a:t>Input Worksheets</a:t>
            </a:r>
            <a:r>
              <a:rPr lang="en-GB" sz="2400" dirty="0"/>
              <a:t/>
            </a:r>
            <a:br>
              <a:rPr lang="en-GB" sz="2400" dirty="0"/>
            </a:br>
            <a:r>
              <a:rPr lang="en-GB" sz="2400" dirty="0"/>
              <a:t>Blood Pressure </a:t>
            </a:r>
            <a:r>
              <a:rPr lang="en-GB" sz="2400" dirty="0" smtClean="0"/>
              <a:t>Criterion </a:t>
            </a:r>
            <a:r>
              <a:rPr lang="en-GB" sz="2400" dirty="0"/>
              <a:t>- Rows 64:196</a:t>
            </a:r>
            <a:endParaRPr lang="en-US" sz="2400" dirty="0"/>
          </a:p>
        </p:txBody>
      </p:sp>
      <p:sp>
        <p:nvSpPr>
          <p:cNvPr id="3" name="Content Placeholder 2"/>
          <p:cNvSpPr>
            <a:spLocks noGrp="1"/>
          </p:cNvSpPr>
          <p:nvPr>
            <p:ph idx="1"/>
          </p:nvPr>
        </p:nvSpPr>
        <p:spPr/>
        <p:txBody>
          <a:bodyPr/>
          <a:lstStyle/>
          <a:p>
            <a:pPr>
              <a:spcBef>
                <a:spcPts val="0"/>
              </a:spcBef>
            </a:pPr>
            <a:r>
              <a:rPr lang="en-US" sz="1400" dirty="0"/>
              <a:t>Seven sections within each age range</a:t>
            </a:r>
          </a:p>
          <a:p>
            <a:pPr>
              <a:lnSpc>
                <a:spcPct val="110000"/>
              </a:lnSpc>
            </a:pPr>
            <a:endParaRPr lang="en-US" sz="1400" dirty="0"/>
          </a:p>
          <a:p>
            <a:pPr>
              <a:lnSpc>
                <a:spcPct val="110000"/>
              </a:lnSpc>
            </a:pPr>
            <a:endParaRPr lang="en-US" sz="1400" dirty="0"/>
          </a:p>
          <a:p>
            <a:pPr>
              <a:lnSpc>
                <a:spcPct val="110000"/>
              </a:lnSpc>
            </a:pPr>
            <a:endParaRPr lang="en-US" sz="1400" dirty="0"/>
          </a:p>
          <a:p>
            <a:pPr>
              <a:lnSpc>
                <a:spcPct val="110000"/>
              </a:lnSpc>
            </a:pPr>
            <a:endParaRPr lang="en-US" sz="1400" dirty="0"/>
          </a:p>
          <a:p>
            <a:pPr>
              <a:lnSpc>
                <a:spcPct val="110000"/>
              </a:lnSpc>
            </a:pPr>
            <a:endParaRPr lang="en-US" sz="1400" dirty="0"/>
          </a:p>
          <a:p>
            <a:pPr>
              <a:lnSpc>
                <a:spcPct val="110000"/>
              </a:lnSpc>
            </a:pPr>
            <a:endParaRPr lang="en-US" sz="1400" dirty="0"/>
          </a:p>
          <a:p>
            <a:pPr>
              <a:lnSpc>
                <a:spcPct val="110000"/>
              </a:lnSpc>
            </a:pPr>
            <a:endParaRPr lang="en-US" sz="1400" dirty="0"/>
          </a:p>
          <a:p>
            <a:pPr>
              <a:lnSpc>
                <a:spcPct val="110000"/>
              </a:lnSpc>
            </a:pPr>
            <a:endParaRPr lang="en-US" sz="1400" dirty="0"/>
          </a:p>
          <a:p>
            <a:pPr>
              <a:lnSpc>
                <a:spcPct val="110000"/>
              </a:lnSpc>
              <a:buNone/>
            </a:pPr>
            <a:endParaRPr lang="en-US" sz="1400" dirty="0"/>
          </a:p>
          <a:p>
            <a:pPr>
              <a:lnSpc>
                <a:spcPct val="110000"/>
              </a:lnSpc>
            </a:pPr>
            <a:endParaRPr lang="en-US" sz="1400" dirty="0"/>
          </a:p>
          <a:p>
            <a:pPr>
              <a:lnSpc>
                <a:spcPct val="110000"/>
              </a:lnSpc>
            </a:pPr>
            <a:endParaRPr lang="en-US" sz="1400" dirty="0"/>
          </a:p>
          <a:p>
            <a:pPr>
              <a:lnSpc>
                <a:spcPct val="110000"/>
              </a:lnSpc>
            </a:pPr>
            <a:endParaRPr lang="en-US" sz="1400" dirty="0" smtClean="0"/>
          </a:p>
          <a:p>
            <a:pPr>
              <a:lnSpc>
                <a:spcPct val="110000"/>
              </a:lnSpc>
            </a:pPr>
            <a:endParaRPr lang="en-US" sz="1400" dirty="0"/>
          </a:p>
          <a:p>
            <a:pPr>
              <a:lnSpc>
                <a:spcPct val="110000"/>
              </a:lnSpc>
            </a:pPr>
            <a:endParaRPr lang="en-US" sz="1400" dirty="0" smtClean="0"/>
          </a:p>
          <a:p>
            <a:pPr>
              <a:spcBef>
                <a:spcPts val="0"/>
              </a:spcBef>
            </a:pPr>
            <a:r>
              <a:rPr lang="en-US" sz="1400" dirty="0" smtClean="0"/>
              <a:t>The </a:t>
            </a:r>
            <a:r>
              <a:rPr lang="en-US" sz="1400" dirty="0"/>
              <a:t>“</a:t>
            </a:r>
            <a:r>
              <a:rPr lang="en-US" sz="1400" dirty="0" err="1"/>
              <a:t>unhiding</a:t>
            </a:r>
            <a:r>
              <a:rPr lang="en-US" sz="1400" dirty="0"/>
              <a:t>” criteria for each section shown in the above table indicate the locations in age range 1</a:t>
            </a:r>
          </a:p>
          <a:p>
            <a:pPr>
              <a:spcBef>
                <a:spcPts val="0"/>
              </a:spcBef>
            </a:pPr>
            <a:r>
              <a:rPr lang="en-US" sz="1400" dirty="0"/>
              <a:t>Criteria for age ranges 2 and 3 are in similar rows in their respective columns</a:t>
            </a:r>
          </a:p>
          <a:p>
            <a:pPr marL="0" indent="0">
              <a:buNone/>
            </a:pPr>
            <a:endParaRPr lang="en-US" sz="1400" dirty="0"/>
          </a:p>
        </p:txBody>
      </p:sp>
      <p:pic>
        <p:nvPicPr>
          <p:cNvPr id="4" name="Picture 3"/>
          <p:cNvPicPr>
            <a:picLocks noChangeAspect="1"/>
          </p:cNvPicPr>
          <p:nvPr/>
        </p:nvPicPr>
        <p:blipFill>
          <a:blip r:embed="rId2"/>
          <a:stretch>
            <a:fillRect/>
          </a:stretch>
        </p:blipFill>
        <p:spPr>
          <a:xfrm>
            <a:off x="761999" y="1676400"/>
            <a:ext cx="7359059" cy="3733800"/>
          </a:xfrm>
          <a:prstGeom prst="rect">
            <a:avLst/>
          </a:prstGeom>
        </p:spPr>
      </p:pic>
    </p:spTree>
    <p:extLst>
      <p:ext uri="{BB962C8B-B14F-4D97-AF65-F5344CB8AC3E}">
        <p14:creationId xmlns:p14="http://schemas.microsoft.com/office/powerpoint/2010/main" val="151354287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dirty="0"/>
              <a:t>NT/TB </a:t>
            </a:r>
            <a:r>
              <a:rPr lang="en-GB" sz="2400" dirty="0" smtClean="0"/>
              <a:t>Input Worksheets</a:t>
            </a:r>
            <a:r>
              <a:rPr lang="en-GB" sz="2400" dirty="0"/>
              <a:t/>
            </a:r>
            <a:br>
              <a:rPr lang="en-GB" sz="2400" dirty="0"/>
            </a:br>
            <a:r>
              <a:rPr lang="en-GB" sz="2400" dirty="0"/>
              <a:t>Blood Pressure </a:t>
            </a:r>
            <a:r>
              <a:rPr lang="en-GB" sz="2400" dirty="0" smtClean="0"/>
              <a:t>Criterion </a:t>
            </a:r>
            <a:r>
              <a:rPr lang="en-GB" sz="2400" dirty="0"/>
              <a:t>- </a:t>
            </a:r>
            <a:r>
              <a:rPr lang="en-GB" sz="2400" dirty="0" smtClean="0"/>
              <a:t>Cells </a:t>
            </a:r>
            <a:r>
              <a:rPr lang="en-GB" sz="2400" dirty="0"/>
              <a:t>A64:H68, </a:t>
            </a:r>
            <a:r>
              <a:rPr lang="en-GB" sz="2400" dirty="0" smtClean="0"/>
              <a:t>Section </a:t>
            </a:r>
            <a:r>
              <a:rPr lang="en-GB" sz="2400" dirty="0"/>
              <a:t>1 </a:t>
            </a:r>
            <a:r>
              <a:rPr lang="en-GB" sz="2400" dirty="0" smtClean="0"/>
              <a:t> #</a:t>
            </a:r>
            <a:r>
              <a:rPr lang="en-GB" sz="2400" dirty="0"/>
              <a:t>1</a:t>
            </a:r>
            <a:endParaRPr lang="en-US" sz="2400" dirty="0"/>
          </a:p>
        </p:txBody>
      </p:sp>
      <p:sp>
        <p:nvSpPr>
          <p:cNvPr id="3" name="Content Placeholder 2"/>
          <p:cNvSpPr>
            <a:spLocks noGrp="1"/>
          </p:cNvSpPr>
          <p:nvPr>
            <p:ph idx="1"/>
          </p:nvPr>
        </p:nvSpPr>
        <p:spPr/>
        <p:txBody>
          <a:bodyPr/>
          <a:lstStyle/>
          <a:p>
            <a:pPr>
              <a:lnSpc>
                <a:spcPct val="150000"/>
              </a:lnSpc>
              <a:spcBef>
                <a:spcPts val="0"/>
              </a:spcBef>
            </a:pPr>
            <a:r>
              <a:rPr lang="en-US" sz="1400" b="1" u="sng" dirty="0"/>
              <a:t>Restriction Criteria Type</a:t>
            </a:r>
            <a:r>
              <a:rPr lang="en-US" sz="1400" dirty="0"/>
              <a:t>: (input: cell F65, description: cell C65)</a:t>
            </a:r>
          </a:p>
          <a:p>
            <a:pPr lvl="1">
              <a:spcBef>
                <a:spcPts val="0"/>
              </a:spcBef>
            </a:pPr>
            <a:r>
              <a:rPr lang="en-US" sz="1400" dirty="0"/>
              <a:t>No restriction in program – Blood pressure not used as preferred criterion</a:t>
            </a:r>
          </a:p>
          <a:p>
            <a:pPr lvl="1">
              <a:spcBef>
                <a:spcPts val="0"/>
              </a:spcBef>
            </a:pPr>
            <a:r>
              <a:rPr lang="en-US" sz="1400" dirty="0"/>
              <a:t>Alt 1 – separate (and independent) diastolic and systolic blood pressure qualification values</a:t>
            </a:r>
          </a:p>
          <a:p>
            <a:pPr lvl="1">
              <a:spcBef>
                <a:spcPts val="0"/>
              </a:spcBef>
            </a:pPr>
            <a:r>
              <a:rPr lang="en-US" sz="1400" dirty="0"/>
              <a:t>Alt 2 (DBP/SBP combo) – coordinated diastolic and systolic blood pressure qualification values</a:t>
            </a:r>
          </a:p>
          <a:p>
            <a:pPr>
              <a:lnSpc>
                <a:spcPct val="150000"/>
              </a:lnSpc>
              <a:spcBef>
                <a:spcPts val="0"/>
              </a:spcBef>
            </a:pPr>
            <a:r>
              <a:rPr lang="en-US" sz="1400" b="1" u="sng" dirty="0"/>
              <a:t>Formula </a:t>
            </a:r>
            <a:r>
              <a:rPr lang="en-US" sz="1400" b="1" u="sng" dirty="0" smtClean="0"/>
              <a:t>Method</a:t>
            </a:r>
            <a:r>
              <a:rPr lang="en-US" sz="1400" dirty="0" smtClean="0"/>
              <a:t>: </a:t>
            </a:r>
            <a:r>
              <a:rPr lang="en-US" sz="1400" dirty="0"/>
              <a:t>(input: cell F66)</a:t>
            </a:r>
          </a:p>
          <a:p>
            <a:pPr lvl="1">
              <a:spcBef>
                <a:spcPts val="0"/>
              </a:spcBef>
            </a:pPr>
            <a:r>
              <a:rPr lang="en-US" sz="1400" dirty="0"/>
              <a:t>Knock-out – blood pressure impacts risk class qualification on a knock-out basis</a:t>
            </a:r>
          </a:p>
          <a:p>
            <a:pPr lvl="2">
              <a:spcBef>
                <a:spcPts val="0"/>
              </a:spcBef>
            </a:pPr>
            <a:r>
              <a:rPr lang="en-US" sz="1400" dirty="0"/>
              <a:t>If overall program is debit-credit, this criterion can still have a knock-out impact</a:t>
            </a:r>
          </a:p>
          <a:p>
            <a:pPr lvl="1">
              <a:spcBef>
                <a:spcPts val="0"/>
              </a:spcBef>
            </a:pPr>
            <a:r>
              <a:rPr lang="en-US" sz="1400" dirty="0"/>
              <a:t>Debit-credit – blood pressure impacts risk class qualification on a debit-credit basis</a:t>
            </a:r>
          </a:p>
          <a:p>
            <a:pPr>
              <a:lnSpc>
                <a:spcPct val="150000"/>
              </a:lnSpc>
              <a:spcBef>
                <a:spcPts val="0"/>
              </a:spcBef>
            </a:pPr>
            <a:r>
              <a:rPr lang="en-US" sz="1400" b="1" u="sng" dirty="0"/>
              <a:t>No of Age </a:t>
            </a:r>
            <a:r>
              <a:rPr lang="en-US" sz="1400" b="1" u="sng" dirty="0" smtClean="0"/>
              <a:t>Ranges</a:t>
            </a:r>
            <a:r>
              <a:rPr lang="en-US" sz="1400" dirty="0" smtClean="0"/>
              <a:t>: </a:t>
            </a:r>
            <a:r>
              <a:rPr lang="en-US" sz="1400" dirty="0"/>
              <a:t>(input: cell F67)</a:t>
            </a:r>
          </a:p>
          <a:p>
            <a:pPr lvl="1">
              <a:spcBef>
                <a:spcPts val="0"/>
              </a:spcBef>
            </a:pPr>
            <a:r>
              <a:rPr lang="en-US" sz="1400" dirty="0"/>
              <a:t>Does criterion vary by age, and if so how many sets are used (1 or value in cell F49)</a:t>
            </a:r>
          </a:p>
          <a:p>
            <a:pPr marL="0" indent="0">
              <a:lnSpc>
                <a:spcPct val="150000"/>
              </a:lnSpc>
              <a:spcBef>
                <a:spcPts val="0"/>
              </a:spcBef>
              <a:buNone/>
            </a:pPr>
            <a:endParaRPr lang="en-US" dirty="0"/>
          </a:p>
        </p:txBody>
      </p:sp>
    </p:spTree>
    <p:extLst>
      <p:ext uri="{BB962C8B-B14F-4D97-AF65-F5344CB8AC3E}">
        <p14:creationId xmlns:p14="http://schemas.microsoft.com/office/powerpoint/2010/main" val="343470575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000" dirty="0"/>
              <a:t>NT/TB </a:t>
            </a:r>
            <a:r>
              <a:rPr lang="en-GB" sz="2000" dirty="0" smtClean="0"/>
              <a:t>Input Worksheets</a:t>
            </a:r>
            <a:r>
              <a:rPr lang="en-GB" sz="2000" dirty="0"/>
              <a:t/>
            </a:r>
            <a:br>
              <a:rPr lang="en-GB" sz="2000" dirty="0"/>
            </a:br>
            <a:r>
              <a:rPr lang="en-GB" sz="2000" dirty="0"/>
              <a:t>Blood Pressure </a:t>
            </a:r>
            <a:r>
              <a:rPr lang="en-GB" sz="2000" dirty="0" smtClean="0"/>
              <a:t>Criterion </a:t>
            </a:r>
            <a:r>
              <a:rPr lang="en-GB" sz="2000" dirty="0"/>
              <a:t>- </a:t>
            </a:r>
            <a:r>
              <a:rPr lang="en-GB" sz="2000" dirty="0" smtClean="0"/>
              <a:t>Cells </a:t>
            </a:r>
            <a:r>
              <a:rPr lang="en-GB" sz="2000" dirty="0"/>
              <a:t>A64:H68, </a:t>
            </a:r>
            <a:r>
              <a:rPr lang="en-GB" sz="2000" dirty="0" smtClean="0"/>
              <a:t>Section 1  #2</a:t>
            </a:r>
            <a:endParaRPr lang="en-US" sz="2000" dirty="0"/>
          </a:p>
        </p:txBody>
      </p:sp>
      <p:sp>
        <p:nvSpPr>
          <p:cNvPr id="3" name="Content Placeholder 2"/>
          <p:cNvSpPr>
            <a:spLocks noGrp="1"/>
          </p:cNvSpPr>
          <p:nvPr>
            <p:ph idx="1"/>
          </p:nvPr>
        </p:nvSpPr>
        <p:spPr/>
        <p:txBody>
          <a:bodyPr/>
          <a:lstStyle/>
          <a:p>
            <a:pPr>
              <a:lnSpc>
                <a:spcPct val="150000"/>
              </a:lnSpc>
              <a:spcBef>
                <a:spcPts val="0"/>
              </a:spcBef>
            </a:pPr>
            <a:r>
              <a:rPr lang="en-US" sz="1400" b="1" u="sng" dirty="0"/>
              <a:t>Treated BP qualification</a:t>
            </a:r>
            <a:r>
              <a:rPr lang="en-US" sz="1400" dirty="0"/>
              <a:t>: (input: cell F68)</a:t>
            </a:r>
          </a:p>
          <a:p>
            <a:pPr lvl="1">
              <a:spcBef>
                <a:spcPts val="0"/>
              </a:spcBef>
            </a:pPr>
            <a:r>
              <a:rPr lang="en-US" sz="1400" i="1" dirty="0"/>
              <a:t>Treatment disallowed </a:t>
            </a:r>
            <a:r>
              <a:rPr lang="en-US" sz="1400" dirty="0"/>
              <a:t>– Applicants being treated for BP qualify for only standard/residual risk class</a:t>
            </a:r>
          </a:p>
          <a:p>
            <a:pPr lvl="1">
              <a:spcBef>
                <a:spcPts val="0"/>
              </a:spcBef>
            </a:pPr>
            <a:r>
              <a:rPr lang="en-US" sz="1400" i="1" dirty="0"/>
              <a:t>No treatment restriction differences </a:t>
            </a:r>
            <a:r>
              <a:rPr lang="en-US" sz="1400" dirty="0"/>
              <a:t>– Whether an applicant is being treated or not is ignored in the qualification requirement for the risk class,  using the same min and max BP qualification values</a:t>
            </a:r>
          </a:p>
          <a:p>
            <a:pPr lvl="1">
              <a:spcBef>
                <a:spcPts val="0"/>
              </a:spcBef>
            </a:pPr>
            <a:r>
              <a:rPr lang="en-US" sz="1400" i="1" dirty="0"/>
              <a:t>Treatment restriction values differ from untreated </a:t>
            </a:r>
            <a:r>
              <a:rPr lang="en-US" sz="1400" dirty="0"/>
              <a:t>– Applicants treated for BP can qualify for various preferred classes, but with different qualification standards. Therefore, standards for treated applicants need to be inputted. </a:t>
            </a:r>
          </a:p>
          <a:p>
            <a:pPr marL="0" indent="0">
              <a:buNone/>
            </a:pPr>
            <a:endParaRPr lang="en-US" dirty="0"/>
          </a:p>
        </p:txBody>
      </p:sp>
    </p:spTree>
    <p:extLst>
      <p:ext uri="{BB962C8B-B14F-4D97-AF65-F5344CB8AC3E}">
        <p14:creationId xmlns:p14="http://schemas.microsoft.com/office/powerpoint/2010/main" val="5476556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Table of </a:t>
            </a:r>
            <a:r>
              <a:rPr lang="en-GB" dirty="0" smtClean="0"/>
              <a:t>Contents</a:t>
            </a:r>
            <a:endParaRPr lang="en-US" dirty="0"/>
          </a:p>
        </p:txBody>
      </p:sp>
      <p:pic>
        <p:nvPicPr>
          <p:cNvPr id="4" name="Content Placeholder 3"/>
          <p:cNvPicPr>
            <a:picLocks noGrp="1" noChangeAspect="1"/>
          </p:cNvPicPr>
          <p:nvPr>
            <p:ph idx="1"/>
          </p:nvPr>
        </p:nvPicPr>
        <p:blipFill>
          <a:blip r:embed="rId2"/>
          <a:stretch>
            <a:fillRect/>
          </a:stretch>
        </p:blipFill>
        <p:spPr>
          <a:xfrm>
            <a:off x="381000" y="1345183"/>
            <a:ext cx="8305800" cy="5005833"/>
          </a:xfrm>
          <a:prstGeom prst="rect">
            <a:avLst/>
          </a:prstGeom>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dirty="0"/>
              <a:t>NT/TB </a:t>
            </a:r>
            <a:r>
              <a:rPr lang="en-GB" sz="2400" dirty="0" smtClean="0"/>
              <a:t>Input Worksheets</a:t>
            </a:r>
            <a:r>
              <a:rPr lang="en-GB" sz="2400" dirty="0"/>
              <a:t/>
            </a:r>
            <a:br>
              <a:rPr lang="en-GB" sz="2400" dirty="0"/>
            </a:br>
            <a:r>
              <a:rPr lang="en-GB" sz="2400" dirty="0"/>
              <a:t>Blood Pressure </a:t>
            </a:r>
            <a:r>
              <a:rPr lang="en-GB" sz="2400" dirty="0" smtClean="0"/>
              <a:t>Qualification Values </a:t>
            </a:r>
            <a:r>
              <a:rPr lang="en-GB" sz="2400" dirty="0"/>
              <a:t>- </a:t>
            </a:r>
            <a:r>
              <a:rPr lang="en-GB" sz="2400" dirty="0" smtClean="0"/>
              <a:t>Sections </a:t>
            </a:r>
            <a:r>
              <a:rPr lang="en-GB" sz="2400" dirty="0"/>
              <a:t>2 </a:t>
            </a:r>
            <a:r>
              <a:rPr lang="en-GB" sz="2400" dirty="0" smtClean="0"/>
              <a:t>– 7  #1</a:t>
            </a:r>
            <a:endParaRPr lang="en-US" sz="2400" dirty="0"/>
          </a:p>
        </p:txBody>
      </p:sp>
      <p:sp>
        <p:nvSpPr>
          <p:cNvPr id="3" name="Content Placeholder 2"/>
          <p:cNvSpPr>
            <a:spLocks noGrp="1"/>
          </p:cNvSpPr>
          <p:nvPr>
            <p:ph idx="1"/>
          </p:nvPr>
        </p:nvSpPr>
        <p:spPr/>
        <p:txBody>
          <a:bodyPr/>
          <a:lstStyle/>
          <a:p>
            <a:pPr>
              <a:lnSpc>
                <a:spcPct val="150000"/>
              </a:lnSpc>
              <a:spcBef>
                <a:spcPts val="0"/>
              </a:spcBef>
            </a:pPr>
            <a:r>
              <a:rPr lang="en-US" sz="1400" b="1" u="sng" dirty="0"/>
              <a:t>Section 2</a:t>
            </a:r>
            <a:r>
              <a:rPr lang="en-US" sz="1400" dirty="0"/>
              <a:t> (rows 69:84)</a:t>
            </a:r>
          </a:p>
          <a:p>
            <a:pPr lvl="1">
              <a:lnSpc>
                <a:spcPct val="100000"/>
              </a:lnSpc>
              <a:spcBef>
                <a:spcPts val="0"/>
              </a:spcBef>
            </a:pPr>
            <a:r>
              <a:rPr lang="en-US" sz="1400" b="1" u="sng" dirty="0"/>
              <a:t>Program minimum value (&gt;=)</a:t>
            </a:r>
            <a:r>
              <a:rPr lang="en-US" sz="1400" dirty="0"/>
              <a:t> – Defines the minimum diastolic blood pressure need for an individual without other serious health issues to qualify as a standard (vs. substandard) risk</a:t>
            </a:r>
          </a:p>
          <a:p>
            <a:pPr lvl="1">
              <a:lnSpc>
                <a:spcPct val="100000"/>
              </a:lnSpc>
              <a:spcBef>
                <a:spcPts val="0"/>
              </a:spcBef>
            </a:pPr>
            <a:r>
              <a:rPr lang="en-US" sz="1400" b="1" u="sng" dirty="0"/>
              <a:t>Program maximum value (&lt;=)</a:t>
            </a:r>
            <a:r>
              <a:rPr lang="en-US" sz="1400" dirty="0"/>
              <a:t> – Defines the maximum diastolic blood pressure need for an individual without other serious health issues to qualify as a standard (vs. substandard) risk</a:t>
            </a:r>
          </a:p>
          <a:p>
            <a:pPr lvl="1">
              <a:lnSpc>
                <a:spcPct val="100000"/>
              </a:lnSpc>
              <a:spcBef>
                <a:spcPts val="0"/>
              </a:spcBef>
            </a:pPr>
            <a:r>
              <a:rPr lang="en-US" sz="1400" b="1" dirty="0"/>
              <a:t>Comments</a:t>
            </a:r>
          </a:p>
          <a:p>
            <a:pPr lvl="2">
              <a:lnSpc>
                <a:spcPct val="100000"/>
              </a:lnSpc>
              <a:spcBef>
                <a:spcPts val="0"/>
              </a:spcBef>
            </a:pPr>
            <a:r>
              <a:rPr lang="en-US" sz="1400" dirty="0"/>
              <a:t>This is designed to indicate whether the </a:t>
            </a:r>
            <a:r>
              <a:rPr lang="en-US" sz="1400" dirty="0" err="1"/>
              <a:t>std</a:t>
            </a:r>
            <a:r>
              <a:rPr lang="en-US" sz="1400" dirty="0"/>
              <a:t>/sub-</a:t>
            </a:r>
            <a:r>
              <a:rPr lang="en-US" sz="1400" dirty="0" err="1"/>
              <a:t>std</a:t>
            </a:r>
            <a:r>
              <a:rPr lang="en-US" sz="1400" dirty="0"/>
              <a:t> underwriting is liberal or conservative</a:t>
            </a:r>
          </a:p>
          <a:p>
            <a:pPr lvl="2">
              <a:lnSpc>
                <a:spcPct val="100000"/>
              </a:lnSpc>
              <a:spcBef>
                <a:spcPts val="0"/>
              </a:spcBef>
            </a:pPr>
            <a:r>
              <a:rPr lang="en-US" sz="1400" dirty="0"/>
              <a:t>Underwriters may be able to assist in deciding on reasonable numbers</a:t>
            </a:r>
          </a:p>
          <a:p>
            <a:pPr lvl="2">
              <a:lnSpc>
                <a:spcPct val="100000"/>
              </a:lnSpc>
              <a:spcBef>
                <a:spcPts val="0"/>
              </a:spcBef>
            </a:pPr>
            <a:r>
              <a:rPr lang="en-US" sz="1400" dirty="0"/>
              <a:t>Numbers may not always be directly specified or exactly known </a:t>
            </a:r>
          </a:p>
          <a:p>
            <a:pPr lvl="3">
              <a:lnSpc>
                <a:spcPct val="100000"/>
              </a:lnSpc>
              <a:spcBef>
                <a:spcPts val="0"/>
              </a:spcBef>
            </a:pPr>
            <a:r>
              <a:rPr lang="en-US" sz="1400" dirty="0"/>
              <a:t>Make best estimate; industry standard values are provided in cells E70:E71</a:t>
            </a:r>
          </a:p>
          <a:p>
            <a:pPr lvl="2">
              <a:lnSpc>
                <a:spcPct val="100000"/>
              </a:lnSpc>
              <a:spcBef>
                <a:spcPts val="0"/>
              </a:spcBef>
            </a:pPr>
            <a:r>
              <a:rPr lang="en-US" sz="1400" dirty="0"/>
              <a:t>“Table” minimum and maximum values are the extreme values reflected in this algorithm. Underlying assumptions beyond these boundaries do not impact the calculations.</a:t>
            </a:r>
          </a:p>
          <a:p>
            <a:pPr lvl="2">
              <a:lnSpc>
                <a:spcPct val="100000"/>
              </a:lnSpc>
              <a:spcBef>
                <a:spcPts val="0"/>
              </a:spcBef>
            </a:pPr>
            <a:r>
              <a:rPr lang="en-US" sz="1400" dirty="0"/>
              <a:t>“Standard” values produce overall program mortality of 100%, using other min/max will impact program’s overall mortality (creating total portfolio mortality &gt; or &lt; than 100%)</a:t>
            </a:r>
          </a:p>
          <a:p>
            <a:pPr lvl="3">
              <a:lnSpc>
                <a:spcPct val="100000"/>
              </a:lnSpc>
              <a:spcBef>
                <a:spcPts val="0"/>
              </a:spcBef>
            </a:pPr>
            <a:r>
              <a:rPr lang="en-US" sz="1400" dirty="0"/>
              <a:t>Values are reasonable average industry values based on committee discussions</a:t>
            </a:r>
          </a:p>
          <a:p>
            <a:pPr marL="0" indent="0">
              <a:buNone/>
            </a:pPr>
            <a:endParaRPr lang="en-US" dirty="0"/>
          </a:p>
        </p:txBody>
      </p:sp>
    </p:spTree>
    <p:extLst>
      <p:ext uri="{BB962C8B-B14F-4D97-AF65-F5344CB8AC3E}">
        <p14:creationId xmlns:p14="http://schemas.microsoft.com/office/powerpoint/2010/main" val="373211295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dirty="0"/>
              <a:t>NT/TB </a:t>
            </a:r>
            <a:r>
              <a:rPr lang="en-GB" sz="2400" dirty="0" smtClean="0"/>
              <a:t>Input Worksheets</a:t>
            </a:r>
            <a:r>
              <a:rPr lang="en-GB" sz="2400" dirty="0"/>
              <a:t/>
            </a:r>
            <a:br>
              <a:rPr lang="en-GB" sz="2400" dirty="0"/>
            </a:br>
            <a:r>
              <a:rPr lang="en-GB" sz="2400" dirty="0"/>
              <a:t>Blood Pressure </a:t>
            </a:r>
            <a:r>
              <a:rPr lang="en-GB" sz="2400" dirty="0" smtClean="0"/>
              <a:t>Qualification Values </a:t>
            </a:r>
            <a:r>
              <a:rPr lang="en-GB" sz="2400" dirty="0"/>
              <a:t>- </a:t>
            </a:r>
            <a:r>
              <a:rPr lang="en-GB" sz="2400" dirty="0" smtClean="0"/>
              <a:t>Sections </a:t>
            </a:r>
            <a:r>
              <a:rPr lang="en-GB" sz="2400" dirty="0"/>
              <a:t>2 </a:t>
            </a:r>
            <a:r>
              <a:rPr lang="en-GB" sz="2400" dirty="0" smtClean="0"/>
              <a:t>– 7  #2</a:t>
            </a:r>
            <a:endParaRPr lang="en-US" sz="2400" dirty="0"/>
          </a:p>
        </p:txBody>
      </p:sp>
      <p:sp>
        <p:nvSpPr>
          <p:cNvPr id="3" name="Content Placeholder 2"/>
          <p:cNvSpPr>
            <a:spLocks noGrp="1"/>
          </p:cNvSpPr>
          <p:nvPr>
            <p:ph idx="1"/>
          </p:nvPr>
        </p:nvSpPr>
        <p:spPr/>
        <p:txBody>
          <a:bodyPr/>
          <a:lstStyle/>
          <a:p>
            <a:pPr>
              <a:lnSpc>
                <a:spcPct val="150000"/>
              </a:lnSpc>
              <a:spcBef>
                <a:spcPts val="0"/>
              </a:spcBef>
            </a:pPr>
            <a:r>
              <a:rPr lang="en-US" sz="1400" b="1" u="sng" dirty="0"/>
              <a:t>Section 2 continued</a:t>
            </a:r>
          </a:p>
          <a:p>
            <a:pPr>
              <a:lnSpc>
                <a:spcPct val="150000"/>
              </a:lnSpc>
              <a:spcBef>
                <a:spcPts val="0"/>
              </a:spcBef>
            </a:pPr>
            <a:r>
              <a:rPr lang="en-US" sz="1400" b="1" u="sng" dirty="0"/>
              <a:t>Risk Class</a:t>
            </a:r>
            <a:r>
              <a:rPr lang="en-US" sz="1400" dirty="0"/>
              <a:t> (cells A72:A84) – Defines the risk value to which that row’s value is assigned</a:t>
            </a:r>
          </a:p>
          <a:p>
            <a:pPr lvl="1">
              <a:spcBef>
                <a:spcPts val="0"/>
              </a:spcBef>
            </a:pPr>
            <a:r>
              <a:rPr lang="en-US" sz="1400" dirty="0"/>
              <a:t>Pick from a drop-down box of risk class names as defined in cells C28:C33 (NT) and D28:D33 (TB)</a:t>
            </a:r>
          </a:p>
          <a:p>
            <a:pPr lvl="1">
              <a:spcBef>
                <a:spcPts val="0"/>
              </a:spcBef>
            </a:pPr>
            <a:r>
              <a:rPr lang="en-US" sz="1400" dirty="0"/>
              <a:t>Hidden if blood pressure formula method = Debit-Credit (cell F66)</a:t>
            </a:r>
          </a:p>
          <a:p>
            <a:pPr lvl="1">
              <a:spcBef>
                <a:spcPts val="0"/>
              </a:spcBef>
            </a:pPr>
            <a:r>
              <a:rPr lang="en-US" sz="1400" dirty="0"/>
              <a:t>The same risk class can be used in more than one row (e.g.- J/U curve standards)</a:t>
            </a:r>
          </a:p>
          <a:p>
            <a:pPr>
              <a:lnSpc>
                <a:spcPct val="150000"/>
              </a:lnSpc>
              <a:spcBef>
                <a:spcPts val="0"/>
              </a:spcBef>
            </a:pPr>
            <a:r>
              <a:rPr lang="en-US" sz="1400" b="1" u="sng" dirty="0"/>
              <a:t>DC Points</a:t>
            </a:r>
            <a:r>
              <a:rPr lang="en-US" sz="1400" dirty="0"/>
              <a:t> (cells B72:B84) – Defines the number of D/C points assigned to the range defined in that row</a:t>
            </a:r>
          </a:p>
          <a:p>
            <a:pPr lvl="1">
              <a:spcBef>
                <a:spcPts val="0"/>
              </a:spcBef>
            </a:pPr>
            <a:r>
              <a:rPr lang="en-US" sz="1400" dirty="0"/>
              <a:t>All integer, decimal and positive/negative numbers are acceptable</a:t>
            </a:r>
          </a:p>
          <a:p>
            <a:pPr lvl="1">
              <a:spcBef>
                <a:spcPts val="0"/>
              </a:spcBef>
            </a:pPr>
            <a:r>
              <a:rPr lang="en-US" sz="1400" dirty="0"/>
              <a:t>Caution: Use of decimal numbers may overflow calculation capacity, if too many number combinations (max of 500 combinations allowed in program)</a:t>
            </a:r>
          </a:p>
          <a:p>
            <a:pPr lvl="2">
              <a:spcBef>
                <a:spcPts val="0"/>
              </a:spcBef>
            </a:pPr>
            <a:r>
              <a:rPr lang="en-US" sz="1400" dirty="0"/>
              <a:t>Error message will show up in cells E37:F43) </a:t>
            </a:r>
          </a:p>
          <a:p>
            <a:pPr lvl="1">
              <a:spcBef>
                <a:spcPts val="0"/>
              </a:spcBef>
            </a:pPr>
            <a:r>
              <a:rPr lang="en-US" sz="1400" dirty="0"/>
              <a:t>Hidden if blood pressure formula method = Knock-out (cell F66), or if program formula method = Knock-out (cell B22)</a:t>
            </a:r>
          </a:p>
          <a:p>
            <a:pPr>
              <a:lnSpc>
                <a:spcPct val="150000"/>
              </a:lnSpc>
              <a:spcBef>
                <a:spcPts val="0"/>
              </a:spcBef>
            </a:pPr>
            <a:r>
              <a:rPr lang="en-US" sz="1400" b="1" u="sng" dirty="0"/>
              <a:t>Segment high value</a:t>
            </a:r>
            <a:r>
              <a:rPr lang="en-US" sz="1400" dirty="0"/>
              <a:t> (cells C72:C84)</a:t>
            </a:r>
          </a:p>
          <a:p>
            <a:pPr lvl="1">
              <a:spcBef>
                <a:spcPts val="0"/>
              </a:spcBef>
            </a:pPr>
            <a:r>
              <a:rPr lang="en-US" sz="1400" dirty="0"/>
              <a:t>Insert the maximum diastolic blood pressure value (upper bound) allowed for corresponding risk class/debit points.</a:t>
            </a:r>
          </a:p>
          <a:p>
            <a:pPr lvl="1">
              <a:spcBef>
                <a:spcPts val="0"/>
              </a:spcBef>
            </a:pPr>
            <a:r>
              <a:rPr lang="en-US" sz="1400" dirty="0"/>
              <a:t>Implied lower bound of range is highest value of all range maximums less than this one plus the minimum incremental value (for BP, the incremental value is 1.0)</a:t>
            </a:r>
          </a:p>
          <a:p>
            <a:pPr lvl="2">
              <a:spcBef>
                <a:spcPts val="0"/>
              </a:spcBef>
            </a:pPr>
            <a:r>
              <a:rPr lang="en-US" sz="1400" dirty="0"/>
              <a:t>Lower bound for lowest range is program minimum value defined in cell C70</a:t>
            </a:r>
          </a:p>
          <a:p>
            <a:pPr marL="0" indent="0">
              <a:buNone/>
            </a:pPr>
            <a:endParaRPr lang="en-US" dirty="0"/>
          </a:p>
        </p:txBody>
      </p:sp>
    </p:spTree>
    <p:extLst>
      <p:ext uri="{BB962C8B-B14F-4D97-AF65-F5344CB8AC3E}">
        <p14:creationId xmlns:p14="http://schemas.microsoft.com/office/powerpoint/2010/main" val="384179716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dirty="0"/>
              <a:t>NT/TB </a:t>
            </a:r>
            <a:r>
              <a:rPr lang="en-GB" sz="2400" dirty="0" smtClean="0"/>
              <a:t>Input Worksheets</a:t>
            </a:r>
            <a:r>
              <a:rPr lang="en-GB" sz="2400" dirty="0"/>
              <a:t/>
            </a:r>
            <a:br>
              <a:rPr lang="en-GB" sz="2400" dirty="0"/>
            </a:br>
            <a:r>
              <a:rPr lang="en-GB" sz="2400" dirty="0"/>
              <a:t>Blood Pressure </a:t>
            </a:r>
            <a:r>
              <a:rPr lang="en-GB" sz="2400" dirty="0" smtClean="0"/>
              <a:t>Qualification Values </a:t>
            </a:r>
            <a:r>
              <a:rPr lang="en-GB" sz="2400" dirty="0"/>
              <a:t>- </a:t>
            </a:r>
            <a:r>
              <a:rPr lang="en-GB" sz="2400" dirty="0" smtClean="0"/>
              <a:t>Sections </a:t>
            </a:r>
            <a:r>
              <a:rPr lang="en-GB" sz="2400" dirty="0"/>
              <a:t>2 </a:t>
            </a:r>
            <a:r>
              <a:rPr lang="en-GB" sz="2400" dirty="0" smtClean="0"/>
              <a:t>– 7  #3</a:t>
            </a:r>
            <a:endParaRPr lang="en-US" sz="2400" dirty="0"/>
          </a:p>
        </p:txBody>
      </p:sp>
      <p:sp>
        <p:nvSpPr>
          <p:cNvPr id="3" name="Content Placeholder 2"/>
          <p:cNvSpPr>
            <a:spLocks noGrp="1"/>
          </p:cNvSpPr>
          <p:nvPr>
            <p:ph idx="1"/>
          </p:nvPr>
        </p:nvSpPr>
        <p:spPr/>
        <p:txBody>
          <a:bodyPr/>
          <a:lstStyle/>
          <a:p>
            <a:pPr>
              <a:lnSpc>
                <a:spcPct val="150000"/>
              </a:lnSpc>
              <a:spcBef>
                <a:spcPts val="0"/>
              </a:spcBef>
            </a:pPr>
            <a:r>
              <a:rPr lang="en-US" sz="1400" b="1" u="sng" dirty="0"/>
              <a:t>Sections 3 – 7</a:t>
            </a:r>
          </a:p>
          <a:p>
            <a:pPr lvl="1">
              <a:lnSpc>
                <a:spcPct val="100000"/>
              </a:lnSpc>
              <a:spcBef>
                <a:spcPts val="0"/>
              </a:spcBef>
            </a:pPr>
            <a:r>
              <a:rPr lang="en-US" sz="1400" dirty="0"/>
              <a:t>Consistent with descriptions for section 2: except</a:t>
            </a:r>
          </a:p>
          <a:p>
            <a:pPr lvl="2">
              <a:lnSpc>
                <a:spcPct val="100000"/>
              </a:lnSpc>
              <a:spcBef>
                <a:spcPts val="0"/>
              </a:spcBef>
            </a:pPr>
            <a:r>
              <a:rPr lang="en-US" sz="1400" dirty="0"/>
              <a:t>Columns for both systolic and diastolic maximum qualification values need to be input in each row</a:t>
            </a:r>
          </a:p>
          <a:p>
            <a:pPr lvl="2">
              <a:lnSpc>
                <a:spcPct val="100000"/>
              </a:lnSpc>
              <a:spcBef>
                <a:spcPts val="0"/>
              </a:spcBef>
            </a:pPr>
            <a:r>
              <a:rPr lang="en-US" sz="1400" dirty="0"/>
              <a:t>There are also columns for SBP and DBP minimums</a:t>
            </a:r>
          </a:p>
          <a:p>
            <a:pPr lvl="3">
              <a:lnSpc>
                <a:spcPct val="100000"/>
              </a:lnSpc>
              <a:spcBef>
                <a:spcPts val="0"/>
              </a:spcBef>
            </a:pPr>
            <a:r>
              <a:rPr lang="en-US" sz="1400" dirty="0"/>
              <a:t>Program limit minimum/maximum values in cells C141:F141 (untreated) and C172:F172 (</a:t>
            </a:r>
            <a:r>
              <a:rPr lang="en-US" sz="1400" dirty="0" smtClean="0"/>
              <a:t>treated) </a:t>
            </a:r>
            <a:r>
              <a:rPr lang="en-US" sz="1400" dirty="0"/>
              <a:t>are still needed</a:t>
            </a:r>
          </a:p>
          <a:p>
            <a:pPr lvl="3">
              <a:lnSpc>
                <a:spcPct val="100000"/>
              </a:lnSpc>
              <a:spcBef>
                <a:spcPts val="0"/>
              </a:spcBef>
            </a:pPr>
            <a:r>
              <a:rPr lang="en-US" sz="1400" dirty="0"/>
              <a:t>Specific risk class qualification min values are calculated and therefore columns C and E inputs are not used/needed and can be ignored.</a:t>
            </a:r>
          </a:p>
          <a:p>
            <a:pPr marL="0" indent="0">
              <a:buNone/>
            </a:pPr>
            <a:endParaRPr lang="en-US" dirty="0"/>
          </a:p>
        </p:txBody>
      </p:sp>
    </p:spTree>
    <p:extLst>
      <p:ext uri="{BB962C8B-B14F-4D97-AF65-F5344CB8AC3E}">
        <p14:creationId xmlns:p14="http://schemas.microsoft.com/office/powerpoint/2010/main" val="256253034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dirty="0"/>
              <a:t>NT/TB </a:t>
            </a:r>
            <a:r>
              <a:rPr lang="en-GB" sz="2400" dirty="0" smtClean="0"/>
              <a:t>Input Worksheets</a:t>
            </a:r>
            <a:r>
              <a:rPr lang="en-GB" sz="2400" dirty="0"/>
              <a:t/>
            </a:r>
            <a:br>
              <a:rPr lang="en-GB" sz="2400" dirty="0"/>
            </a:br>
            <a:r>
              <a:rPr lang="en-GB" sz="2400" dirty="0"/>
              <a:t>Build </a:t>
            </a:r>
            <a:r>
              <a:rPr lang="en-GB" sz="2400" dirty="0" smtClean="0"/>
              <a:t>Criterion </a:t>
            </a:r>
            <a:r>
              <a:rPr lang="en-GB" sz="2400" dirty="0"/>
              <a:t>- </a:t>
            </a:r>
            <a:r>
              <a:rPr lang="en-GB" sz="2400" dirty="0" smtClean="0"/>
              <a:t>Rows </a:t>
            </a:r>
            <a:r>
              <a:rPr lang="en-GB" sz="2400" dirty="0"/>
              <a:t>199:283</a:t>
            </a:r>
            <a:endParaRPr lang="en-US" sz="2400" dirty="0"/>
          </a:p>
        </p:txBody>
      </p:sp>
      <p:sp>
        <p:nvSpPr>
          <p:cNvPr id="3" name="Content Placeholder 2"/>
          <p:cNvSpPr>
            <a:spLocks noGrp="1"/>
          </p:cNvSpPr>
          <p:nvPr>
            <p:ph idx="1"/>
          </p:nvPr>
        </p:nvSpPr>
        <p:spPr/>
        <p:txBody>
          <a:bodyPr/>
          <a:lstStyle/>
          <a:p>
            <a:pPr>
              <a:lnSpc>
                <a:spcPct val="150000"/>
              </a:lnSpc>
              <a:spcBef>
                <a:spcPts val="0"/>
              </a:spcBef>
            </a:pPr>
            <a:r>
              <a:rPr lang="en-US" sz="1400" dirty="0"/>
              <a:t>Five sections within each age range</a:t>
            </a:r>
          </a:p>
          <a:p>
            <a:pPr marL="0" indent="0">
              <a:buNone/>
            </a:pPr>
            <a:endParaRPr lang="en-US" dirty="0"/>
          </a:p>
        </p:txBody>
      </p:sp>
      <p:pic>
        <p:nvPicPr>
          <p:cNvPr id="4" name="Picture 3"/>
          <p:cNvPicPr>
            <a:picLocks noChangeAspect="1"/>
          </p:cNvPicPr>
          <p:nvPr/>
        </p:nvPicPr>
        <p:blipFill>
          <a:blip r:embed="rId2"/>
          <a:stretch>
            <a:fillRect/>
          </a:stretch>
        </p:blipFill>
        <p:spPr>
          <a:xfrm>
            <a:off x="415789" y="1752600"/>
            <a:ext cx="8266892" cy="2554445"/>
          </a:xfrm>
          <a:prstGeom prst="rect">
            <a:avLst/>
          </a:prstGeom>
        </p:spPr>
      </p:pic>
    </p:spTree>
    <p:extLst>
      <p:ext uri="{BB962C8B-B14F-4D97-AF65-F5344CB8AC3E}">
        <p14:creationId xmlns:p14="http://schemas.microsoft.com/office/powerpoint/2010/main" val="269458641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dirty="0"/>
              <a:t>NT/TB </a:t>
            </a:r>
            <a:r>
              <a:rPr lang="en-GB" sz="2400" dirty="0" smtClean="0"/>
              <a:t>Input Worksheets</a:t>
            </a:r>
            <a:r>
              <a:rPr lang="en-GB" sz="2400" dirty="0"/>
              <a:t/>
            </a:r>
            <a:br>
              <a:rPr lang="en-GB" sz="2400" dirty="0"/>
            </a:br>
            <a:r>
              <a:rPr lang="en-GB" sz="2400" dirty="0"/>
              <a:t>Build </a:t>
            </a:r>
            <a:r>
              <a:rPr lang="en-GB" sz="2400" dirty="0" smtClean="0"/>
              <a:t>Criterion - Cells </a:t>
            </a:r>
            <a:r>
              <a:rPr lang="en-GB" sz="2400" dirty="0"/>
              <a:t>A199:F203</a:t>
            </a:r>
            <a:endParaRPr lang="en-US" sz="2400" dirty="0"/>
          </a:p>
        </p:txBody>
      </p:sp>
      <p:sp>
        <p:nvSpPr>
          <p:cNvPr id="3" name="Content Placeholder 2"/>
          <p:cNvSpPr>
            <a:spLocks noGrp="1"/>
          </p:cNvSpPr>
          <p:nvPr>
            <p:ph idx="1"/>
          </p:nvPr>
        </p:nvSpPr>
        <p:spPr/>
        <p:txBody>
          <a:bodyPr/>
          <a:lstStyle/>
          <a:p>
            <a:pPr>
              <a:lnSpc>
                <a:spcPct val="150000"/>
              </a:lnSpc>
              <a:spcBef>
                <a:spcPts val="0"/>
              </a:spcBef>
            </a:pPr>
            <a:r>
              <a:rPr lang="en-US" sz="1400" b="1" u="sng" dirty="0"/>
              <a:t>Section 1</a:t>
            </a:r>
          </a:p>
          <a:p>
            <a:pPr lvl="2">
              <a:spcBef>
                <a:spcPts val="0"/>
              </a:spcBef>
            </a:pPr>
            <a:r>
              <a:rPr lang="en-US" sz="1400" b="1" u="sng" dirty="0"/>
              <a:t>Restriction Criteria Type</a:t>
            </a:r>
            <a:r>
              <a:rPr lang="en-US" sz="1400" dirty="0"/>
              <a:t>: (input: cell F200, description: cell C200)</a:t>
            </a:r>
          </a:p>
          <a:p>
            <a:pPr lvl="2">
              <a:spcBef>
                <a:spcPts val="0"/>
              </a:spcBef>
            </a:pPr>
            <a:r>
              <a:rPr lang="en-US" sz="1400" dirty="0"/>
              <a:t>No restriction in program – Build is not used as preferred criterion</a:t>
            </a:r>
          </a:p>
          <a:p>
            <a:pPr lvl="2">
              <a:spcBef>
                <a:spcPts val="0"/>
              </a:spcBef>
            </a:pPr>
            <a:r>
              <a:rPr lang="en-US" sz="1400" dirty="0"/>
              <a:t>Alt 1 (BMI) – restriction values are in the form of body mass index (BMI)</a:t>
            </a:r>
          </a:p>
          <a:p>
            <a:pPr lvl="2">
              <a:spcBef>
                <a:spcPts val="0"/>
              </a:spcBef>
            </a:pPr>
            <a:r>
              <a:rPr lang="en-US" sz="1400" dirty="0"/>
              <a:t>Alt 2 (Height-Weight) – restriction values are in the form of height-weight measures</a:t>
            </a:r>
          </a:p>
          <a:p>
            <a:pPr lvl="1">
              <a:spcBef>
                <a:spcPts val="0"/>
              </a:spcBef>
            </a:pPr>
            <a:r>
              <a:rPr lang="en-US" sz="1400" b="1" u="sng" dirty="0"/>
              <a:t>Formula Method</a:t>
            </a:r>
            <a:r>
              <a:rPr lang="en-US" sz="1400" dirty="0"/>
              <a:t>: (input: cell F201)</a:t>
            </a:r>
          </a:p>
          <a:p>
            <a:pPr lvl="2">
              <a:spcBef>
                <a:spcPts val="0"/>
              </a:spcBef>
            </a:pPr>
            <a:r>
              <a:rPr lang="en-US" sz="1400" dirty="0"/>
              <a:t>Similar description as used for Blood Pressure </a:t>
            </a:r>
          </a:p>
          <a:p>
            <a:pPr lvl="1">
              <a:spcBef>
                <a:spcPts val="0"/>
              </a:spcBef>
            </a:pPr>
            <a:r>
              <a:rPr lang="en-US" sz="1400" b="1" u="sng" dirty="0"/>
              <a:t>Values differ by gender?</a:t>
            </a:r>
            <a:r>
              <a:rPr lang="en-US" sz="1400" dirty="0"/>
              <a:t>: (input cell F202)</a:t>
            </a:r>
          </a:p>
          <a:p>
            <a:pPr lvl="3">
              <a:spcBef>
                <a:spcPts val="0"/>
              </a:spcBef>
            </a:pPr>
            <a:r>
              <a:rPr lang="en-US" sz="1400" i="1" dirty="0"/>
              <a:t>No</a:t>
            </a:r>
            <a:r>
              <a:rPr lang="en-US" sz="1400" dirty="0"/>
              <a:t> – Inputted male values are also used for females, no need to input female values</a:t>
            </a:r>
          </a:p>
          <a:p>
            <a:pPr lvl="3">
              <a:spcBef>
                <a:spcPts val="0"/>
              </a:spcBef>
            </a:pPr>
            <a:r>
              <a:rPr lang="en-US" sz="1400" i="1" dirty="0"/>
              <a:t>Yes</a:t>
            </a:r>
            <a:r>
              <a:rPr lang="en-US" sz="1400" dirty="0"/>
              <a:t> – Input separate female values</a:t>
            </a:r>
          </a:p>
          <a:p>
            <a:pPr lvl="3">
              <a:spcBef>
                <a:spcPts val="0"/>
              </a:spcBef>
            </a:pPr>
            <a:r>
              <a:rPr lang="en-US" sz="1400" dirty="0"/>
              <a:t>Note: “Yes” should always be used for Restriction Criteria Type: Alt 2 (Height-weight). (cell F200)</a:t>
            </a:r>
          </a:p>
          <a:p>
            <a:pPr lvl="4">
              <a:spcBef>
                <a:spcPts val="0"/>
              </a:spcBef>
            </a:pPr>
            <a:r>
              <a:rPr lang="en-US" sz="1400" dirty="0"/>
              <a:t>Representative heights used in the height-weight values are different for males and females</a:t>
            </a:r>
          </a:p>
          <a:p>
            <a:pPr lvl="1">
              <a:spcBef>
                <a:spcPts val="0"/>
              </a:spcBef>
            </a:pPr>
            <a:r>
              <a:rPr lang="en-US" sz="1400" b="1" u="sng" dirty="0"/>
              <a:t>No of Age Ranges</a:t>
            </a:r>
            <a:r>
              <a:rPr lang="en-US" sz="1400" dirty="0"/>
              <a:t>: (input: cell F67)</a:t>
            </a:r>
          </a:p>
          <a:p>
            <a:pPr lvl="2">
              <a:spcBef>
                <a:spcPts val="0"/>
              </a:spcBef>
            </a:pPr>
            <a:r>
              <a:rPr lang="en-US" sz="1400" dirty="0"/>
              <a:t>Similar description as used for Blood Pressure</a:t>
            </a:r>
          </a:p>
          <a:p>
            <a:pPr marL="0" indent="0">
              <a:buNone/>
            </a:pPr>
            <a:endParaRPr lang="en-US" dirty="0"/>
          </a:p>
        </p:txBody>
      </p:sp>
    </p:spTree>
    <p:extLst>
      <p:ext uri="{BB962C8B-B14F-4D97-AF65-F5344CB8AC3E}">
        <p14:creationId xmlns:p14="http://schemas.microsoft.com/office/powerpoint/2010/main" val="119427460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dirty="0"/>
              <a:t>NT/TB </a:t>
            </a:r>
            <a:r>
              <a:rPr lang="en-GB" sz="2400" dirty="0" smtClean="0"/>
              <a:t>Input Worksheets</a:t>
            </a:r>
            <a:r>
              <a:rPr lang="en-GB" sz="2400" dirty="0"/>
              <a:t/>
            </a:r>
            <a:br>
              <a:rPr lang="en-GB" sz="2400" dirty="0"/>
            </a:br>
            <a:r>
              <a:rPr lang="en-GB" sz="2400" dirty="0"/>
              <a:t>Build </a:t>
            </a:r>
            <a:r>
              <a:rPr lang="en-GB" sz="2400" dirty="0" smtClean="0"/>
              <a:t>Qualification Values </a:t>
            </a:r>
            <a:r>
              <a:rPr lang="en-GB" sz="2400" dirty="0"/>
              <a:t>- </a:t>
            </a:r>
            <a:r>
              <a:rPr lang="en-GB" sz="2400" dirty="0" smtClean="0"/>
              <a:t>Sections </a:t>
            </a:r>
            <a:r>
              <a:rPr lang="en-GB" sz="2400" dirty="0"/>
              <a:t>2 </a:t>
            </a:r>
            <a:r>
              <a:rPr lang="en-GB" sz="2400" dirty="0" smtClean="0"/>
              <a:t>– 5  #1</a:t>
            </a:r>
            <a:endParaRPr lang="en-US" sz="2400" dirty="0"/>
          </a:p>
        </p:txBody>
      </p:sp>
      <p:sp>
        <p:nvSpPr>
          <p:cNvPr id="3" name="Content Placeholder 2"/>
          <p:cNvSpPr>
            <a:spLocks noGrp="1"/>
          </p:cNvSpPr>
          <p:nvPr>
            <p:ph idx="1"/>
          </p:nvPr>
        </p:nvSpPr>
        <p:spPr/>
        <p:txBody>
          <a:bodyPr/>
          <a:lstStyle/>
          <a:p>
            <a:pPr>
              <a:lnSpc>
                <a:spcPct val="150000"/>
              </a:lnSpc>
              <a:spcBef>
                <a:spcPts val="0"/>
              </a:spcBef>
            </a:pPr>
            <a:r>
              <a:rPr lang="en-US" sz="1400" b="1" u="sng" dirty="0"/>
              <a:t>Section 2</a:t>
            </a:r>
            <a:r>
              <a:rPr lang="en-US" sz="1400" dirty="0"/>
              <a:t> (rows 205:220)</a:t>
            </a:r>
          </a:p>
          <a:p>
            <a:pPr lvl="1">
              <a:lnSpc>
                <a:spcPct val="100000"/>
              </a:lnSpc>
              <a:spcBef>
                <a:spcPts val="0"/>
              </a:spcBef>
            </a:pPr>
            <a:r>
              <a:rPr lang="en-US" sz="1400" b="1" u="sng" dirty="0"/>
              <a:t>Program minimum value (&gt;=)</a:t>
            </a:r>
            <a:r>
              <a:rPr lang="en-US" sz="1400" dirty="0"/>
              <a:t> – Comments similar to Blood Pressure (cell C206)</a:t>
            </a:r>
          </a:p>
          <a:p>
            <a:pPr lvl="1">
              <a:lnSpc>
                <a:spcPct val="100000"/>
              </a:lnSpc>
              <a:spcBef>
                <a:spcPts val="0"/>
              </a:spcBef>
            </a:pPr>
            <a:r>
              <a:rPr lang="en-US" sz="1400" b="1" u="sng" dirty="0"/>
              <a:t>Program maximum value (&lt;=)</a:t>
            </a:r>
            <a:r>
              <a:rPr lang="en-US" sz="1400" dirty="0"/>
              <a:t> – Comments similar to Blood Pressure (cell C207)</a:t>
            </a:r>
          </a:p>
          <a:p>
            <a:pPr lvl="1">
              <a:lnSpc>
                <a:spcPct val="100000"/>
              </a:lnSpc>
              <a:spcBef>
                <a:spcPts val="0"/>
              </a:spcBef>
            </a:pPr>
            <a:r>
              <a:rPr lang="en-US" sz="1400" b="1" u="sng" dirty="0"/>
              <a:t>Risk Class</a:t>
            </a:r>
            <a:r>
              <a:rPr lang="en-US" sz="1400" dirty="0"/>
              <a:t> (cells A208:A220) – Defines the risk value to which that row’s value is assigned</a:t>
            </a:r>
          </a:p>
          <a:p>
            <a:pPr lvl="2">
              <a:lnSpc>
                <a:spcPct val="100000"/>
              </a:lnSpc>
              <a:spcBef>
                <a:spcPts val="0"/>
              </a:spcBef>
            </a:pPr>
            <a:r>
              <a:rPr lang="en-US" sz="1400" dirty="0"/>
              <a:t>Comments similar to Blood Pressure</a:t>
            </a:r>
          </a:p>
          <a:p>
            <a:pPr lvl="1">
              <a:lnSpc>
                <a:spcPct val="100000"/>
              </a:lnSpc>
              <a:spcBef>
                <a:spcPts val="0"/>
              </a:spcBef>
            </a:pPr>
            <a:r>
              <a:rPr lang="en-US" sz="1400" b="1" u="sng" dirty="0"/>
              <a:t>DC Points</a:t>
            </a:r>
            <a:r>
              <a:rPr lang="en-US" sz="1400" dirty="0"/>
              <a:t> (cells B208:B220) – Defines the number of D/C points assigned to the range defined in that row</a:t>
            </a:r>
          </a:p>
          <a:p>
            <a:pPr lvl="2">
              <a:lnSpc>
                <a:spcPct val="100000"/>
              </a:lnSpc>
              <a:spcBef>
                <a:spcPts val="0"/>
              </a:spcBef>
            </a:pPr>
            <a:r>
              <a:rPr lang="en-US" sz="1400" dirty="0"/>
              <a:t>Comments similar to Blood Pressure</a:t>
            </a:r>
          </a:p>
          <a:p>
            <a:pPr lvl="1">
              <a:lnSpc>
                <a:spcPct val="100000"/>
              </a:lnSpc>
              <a:spcBef>
                <a:spcPts val="0"/>
              </a:spcBef>
            </a:pPr>
            <a:r>
              <a:rPr lang="en-US" sz="1400" b="1" u="sng" dirty="0"/>
              <a:t>Segment high value</a:t>
            </a:r>
            <a:r>
              <a:rPr lang="en-US" sz="1400" dirty="0"/>
              <a:t> (cells C208:C220)</a:t>
            </a:r>
          </a:p>
          <a:p>
            <a:pPr lvl="2">
              <a:lnSpc>
                <a:spcPct val="100000"/>
              </a:lnSpc>
              <a:spcBef>
                <a:spcPts val="0"/>
              </a:spcBef>
            </a:pPr>
            <a:r>
              <a:rPr lang="en-US" sz="1400" dirty="0"/>
              <a:t>Comments similar to Blood Pressure</a:t>
            </a:r>
          </a:p>
          <a:p>
            <a:pPr lvl="2">
              <a:lnSpc>
                <a:spcPct val="100000"/>
              </a:lnSpc>
              <a:spcBef>
                <a:spcPts val="0"/>
              </a:spcBef>
            </a:pPr>
            <a:r>
              <a:rPr lang="en-US" sz="1400" dirty="0"/>
              <a:t>BMI section comments similar to Blood Pressure</a:t>
            </a:r>
          </a:p>
          <a:p>
            <a:pPr marL="0" indent="0">
              <a:buNone/>
            </a:pPr>
            <a:endParaRPr lang="en-US" dirty="0"/>
          </a:p>
        </p:txBody>
      </p:sp>
    </p:spTree>
    <p:extLst>
      <p:ext uri="{BB962C8B-B14F-4D97-AF65-F5344CB8AC3E}">
        <p14:creationId xmlns:p14="http://schemas.microsoft.com/office/powerpoint/2010/main" val="378475881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dirty="0"/>
              <a:t>NT/TB </a:t>
            </a:r>
            <a:r>
              <a:rPr lang="en-GB" sz="2400" dirty="0" smtClean="0"/>
              <a:t>Input Worksheets</a:t>
            </a:r>
            <a:r>
              <a:rPr lang="en-GB" sz="2400" dirty="0"/>
              <a:t/>
            </a:r>
            <a:br>
              <a:rPr lang="en-GB" sz="2400" dirty="0"/>
            </a:br>
            <a:r>
              <a:rPr lang="en-GB" sz="2400" dirty="0"/>
              <a:t>Build </a:t>
            </a:r>
            <a:r>
              <a:rPr lang="en-GB" sz="2400" dirty="0" smtClean="0"/>
              <a:t>Qualification Values </a:t>
            </a:r>
            <a:r>
              <a:rPr lang="en-GB" sz="2400" dirty="0"/>
              <a:t>- </a:t>
            </a:r>
            <a:r>
              <a:rPr lang="en-GB" sz="2400" dirty="0" smtClean="0"/>
              <a:t>Sections </a:t>
            </a:r>
            <a:r>
              <a:rPr lang="en-GB" sz="2400" dirty="0"/>
              <a:t>2 </a:t>
            </a:r>
            <a:r>
              <a:rPr lang="en-GB" sz="2400" dirty="0" smtClean="0"/>
              <a:t>– 5  #2</a:t>
            </a:r>
            <a:endParaRPr lang="en-US" sz="2400" dirty="0"/>
          </a:p>
        </p:txBody>
      </p:sp>
      <p:sp>
        <p:nvSpPr>
          <p:cNvPr id="3" name="Content Placeholder 2"/>
          <p:cNvSpPr>
            <a:spLocks noGrp="1"/>
          </p:cNvSpPr>
          <p:nvPr>
            <p:ph idx="1"/>
          </p:nvPr>
        </p:nvSpPr>
        <p:spPr/>
        <p:txBody>
          <a:bodyPr/>
          <a:lstStyle/>
          <a:p>
            <a:pPr>
              <a:lnSpc>
                <a:spcPct val="150000"/>
              </a:lnSpc>
              <a:spcBef>
                <a:spcPts val="0"/>
              </a:spcBef>
            </a:pPr>
            <a:r>
              <a:rPr lang="en-US" sz="1400" b="1" u="sng" dirty="0"/>
              <a:t>Sections 3 – 5</a:t>
            </a:r>
            <a:r>
              <a:rPr lang="en-US" sz="1400" dirty="0"/>
              <a:t> (rows </a:t>
            </a:r>
            <a:r>
              <a:rPr lang="en-US" sz="1400" dirty="0" smtClean="0"/>
              <a:t>222:283)</a:t>
            </a:r>
            <a:endParaRPr lang="en-US" sz="1400" dirty="0"/>
          </a:p>
          <a:p>
            <a:pPr lvl="1">
              <a:lnSpc>
                <a:spcPct val="100000"/>
              </a:lnSpc>
              <a:spcBef>
                <a:spcPts val="0"/>
              </a:spcBef>
            </a:pPr>
            <a:r>
              <a:rPr lang="en-US" sz="1400" dirty="0"/>
              <a:t>Comments same as for section 2; except</a:t>
            </a:r>
          </a:p>
          <a:p>
            <a:pPr lvl="1">
              <a:lnSpc>
                <a:spcPct val="100000"/>
              </a:lnSpc>
              <a:spcBef>
                <a:spcPts val="0"/>
              </a:spcBef>
            </a:pPr>
            <a:r>
              <a:rPr lang="en-US" sz="1400" b="1" u="sng" dirty="0"/>
              <a:t>Sections 4 – 5 (Height / Weight)</a:t>
            </a:r>
          </a:p>
          <a:p>
            <a:pPr lvl="2">
              <a:lnSpc>
                <a:spcPct val="100000"/>
              </a:lnSpc>
              <a:spcBef>
                <a:spcPts val="0"/>
              </a:spcBef>
            </a:pPr>
            <a:r>
              <a:rPr lang="en-US" sz="1400" dirty="0"/>
              <a:t>Height-weight sections 4 – 5 have three sets of “segment high value” to insert maximum weights</a:t>
            </a:r>
          </a:p>
          <a:p>
            <a:pPr lvl="3">
              <a:lnSpc>
                <a:spcPct val="100000"/>
              </a:lnSpc>
              <a:spcBef>
                <a:spcPts val="0"/>
              </a:spcBef>
            </a:pPr>
            <a:r>
              <a:rPr lang="en-US" sz="1400" dirty="0"/>
              <a:t>Males, one for each of heights 5’6”, 5’10” and 6’2”.</a:t>
            </a:r>
          </a:p>
          <a:p>
            <a:pPr lvl="3">
              <a:lnSpc>
                <a:spcPct val="100000"/>
              </a:lnSpc>
              <a:spcBef>
                <a:spcPts val="0"/>
              </a:spcBef>
            </a:pPr>
            <a:r>
              <a:rPr lang="en-US" sz="1400" dirty="0"/>
              <a:t>Females, one for each of heights 5’2”, 5’6” and 5’10””.</a:t>
            </a:r>
          </a:p>
          <a:p>
            <a:pPr lvl="2">
              <a:lnSpc>
                <a:spcPct val="100000"/>
              </a:lnSpc>
              <a:spcBef>
                <a:spcPts val="0"/>
              </a:spcBef>
            </a:pPr>
            <a:r>
              <a:rPr lang="en-US" sz="1400" dirty="0"/>
              <a:t>If this alternative is used, ensure that cell F202 (Values differ by gender) = “Yes”</a:t>
            </a:r>
          </a:p>
          <a:p>
            <a:pPr marL="0" indent="0">
              <a:buNone/>
            </a:pPr>
            <a:endParaRPr lang="en-US" dirty="0"/>
          </a:p>
        </p:txBody>
      </p:sp>
    </p:spTree>
    <p:extLst>
      <p:ext uri="{BB962C8B-B14F-4D97-AF65-F5344CB8AC3E}">
        <p14:creationId xmlns:p14="http://schemas.microsoft.com/office/powerpoint/2010/main" val="298320807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dirty="0"/>
              <a:t>NT/TB </a:t>
            </a:r>
            <a:r>
              <a:rPr lang="en-GB" sz="2400" dirty="0" smtClean="0"/>
              <a:t>Input Worksheets</a:t>
            </a:r>
            <a:r>
              <a:rPr lang="en-GB" sz="2400" dirty="0"/>
              <a:t/>
            </a:r>
            <a:br>
              <a:rPr lang="en-GB" sz="2400" dirty="0"/>
            </a:br>
            <a:r>
              <a:rPr lang="en-GB" sz="2400" dirty="0"/>
              <a:t>Cholesterol </a:t>
            </a:r>
            <a:r>
              <a:rPr lang="en-GB" sz="2400" dirty="0" smtClean="0"/>
              <a:t>Criterion </a:t>
            </a:r>
            <a:r>
              <a:rPr lang="en-GB" sz="2400" dirty="0"/>
              <a:t>- Rows 285:418</a:t>
            </a:r>
            <a:endParaRPr lang="en-US" sz="2400" dirty="0"/>
          </a:p>
        </p:txBody>
      </p:sp>
      <p:sp>
        <p:nvSpPr>
          <p:cNvPr id="3" name="Content Placeholder 2"/>
          <p:cNvSpPr>
            <a:spLocks noGrp="1"/>
          </p:cNvSpPr>
          <p:nvPr>
            <p:ph idx="1"/>
          </p:nvPr>
        </p:nvSpPr>
        <p:spPr/>
        <p:txBody>
          <a:bodyPr/>
          <a:lstStyle/>
          <a:p>
            <a:pPr>
              <a:lnSpc>
                <a:spcPct val="150000"/>
              </a:lnSpc>
              <a:spcBef>
                <a:spcPts val="0"/>
              </a:spcBef>
            </a:pPr>
            <a:r>
              <a:rPr lang="en-US" sz="1400" dirty="0"/>
              <a:t>Seven sections within each age range</a:t>
            </a:r>
          </a:p>
          <a:p>
            <a:pPr marL="0" indent="0">
              <a:buNone/>
            </a:pPr>
            <a:endParaRPr lang="en-US" sz="1400" dirty="0"/>
          </a:p>
        </p:txBody>
      </p:sp>
      <p:pic>
        <p:nvPicPr>
          <p:cNvPr id="4" name="Picture 3"/>
          <p:cNvPicPr>
            <a:picLocks noChangeAspect="1"/>
          </p:cNvPicPr>
          <p:nvPr/>
        </p:nvPicPr>
        <p:blipFill>
          <a:blip r:embed="rId2"/>
          <a:stretch>
            <a:fillRect/>
          </a:stretch>
        </p:blipFill>
        <p:spPr>
          <a:xfrm>
            <a:off x="419908" y="1662494"/>
            <a:ext cx="8266892" cy="4371211"/>
          </a:xfrm>
          <a:prstGeom prst="rect">
            <a:avLst/>
          </a:prstGeom>
        </p:spPr>
      </p:pic>
    </p:spTree>
    <p:extLst>
      <p:ext uri="{BB962C8B-B14F-4D97-AF65-F5344CB8AC3E}">
        <p14:creationId xmlns:p14="http://schemas.microsoft.com/office/powerpoint/2010/main" val="203241513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dirty="0"/>
              <a:t>NT/TB </a:t>
            </a:r>
            <a:r>
              <a:rPr lang="en-GB" sz="2400" dirty="0" smtClean="0"/>
              <a:t>Input Worksheets</a:t>
            </a:r>
            <a:r>
              <a:rPr lang="en-GB" sz="2400" dirty="0"/>
              <a:t/>
            </a:r>
            <a:br>
              <a:rPr lang="en-GB" sz="2400" dirty="0"/>
            </a:br>
            <a:r>
              <a:rPr lang="en-GB" sz="2400" dirty="0"/>
              <a:t>Cholesterol </a:t>
            </a:r>
            <a:r>
              <a:rPr lang="en-GB" sz="2400" dirty="0" smtClean="0"/>
              <a:t>Criterion</a:t>
            </a:r>
            <a:endParaRPr lang="en-US" sz="2400" dirty="0"/>
          </a:p>
        </p:txBody>
      </p:sp>
      <p:sp>
        <p:nvSpPr>
          <p:cNvPr id="3" name="Content Placeholder 2"/>
          <p:cNvSpPr>
            <a:spLocks noGrp="1"/>
          </p:cNvSpPr>
          <p:nvPr>
            <p:ph idx="1"/>
          </p:nvPr>
        </p:nvSpPr>
        <p:spPr/>
        <p:txBody>
          <a:bodyPr/>
          <a:lstStyle/>
          <a:p>
            <a:pPr>
              <a:lnSpc>
                <a:spcPct val="150000"/>
              </a:lnSpc>
              <a:spcBef>
                <a:spcPts val="0"/>
              </a:spcBef>
            </a:pPr>
            <a:r>
              <a:rPr lang="en-US" sz="1400" b="1" u="sng" dirty="0"/>
              <a:t>Section 1</a:t>
            </a:r>
            <a:r>
              <a:rPr lang="en-US" sz="1400" dirty="0"/>
              <a:t> (rows 285:289)</a:t>
            </a:r>
          </a:p>
          <a:p>
            <a:pPr lvl="1">
              <a:spcBef>
                <a:spcPts val="0"/>
              </a:spcBef>
            </a:pPr>
            <a:r>
              <a:rPr lang="en-US" sz="1400" dirty="0"/>
              <a:t>Comments same as Blood Pressure section 1; except</a:t>
            </a:r>
            <a:endParaRPr lang="en-US" sz="1400" b="1" u="sng" dirty="0"/>
          </a:p>
          <a:p>
            <a:pPr lvl="1">
              <a:spcBef>
                <a:spcPts val="0"/>
              </a:spcBef>
            </a:pPr>
            <a:r>
              <a:rPr lang="en-US" sz="1400" b="1" u="sng" dirty="0"/>
              <a:t>Restriction Criteria Type</a:t>
            </a:r>
            <a:r>
              <a:rPr lang="en-US" sz="1400" dirty="0"/>
              <a:t>: (input: cell F86, description: cell C286) – Define qualification structure used</a:t>
            </a:r>
          </a:p>
          <a:p>
            <a:pPr lvl="2">
              <a:spcBef>
                <a:spcPts val="0"/>
              </a:spcBef>
            </a:pPr>
            <a:r>
              <a:rPr lang="en-US" sz="1400" dirty="0"/>
              <a:t>No restriction in program – Cholesterol not used as preferred criterion</a:t>
            </a:r>
          </a:p>
          <a:p>
            <a:pPr lvl="2">
              <a:spcBef>
                <a:spcPts val="0"/>
              </a:spcBef>
            </a:pPr>
            <a:r>
              <a:rPr lang="en-US" sz="1400" dirty="0"/>
              <a:t>Alt 1 (</a:t>
            </a:r>
            <a:r>
              <a:rPr lang="en-US" sz="1400" dirty="0" err="1"/>
              <a:t>Chol</a:t>
            </a:r>
            <a:r>
              <a:rPr lang="en-US" sz="1400" dirty="0"/>
              <a:t> Ratio) – Cholesterol ratio qualification values only</a:t>
            </a:r>
          </a:p>
          <a:p>
            <a:pPr lvl="2">
              <a:spcBef>
                <a:spcPts val="0"/>
              </a:spcBef>
            </a:pPr>
            <a:r>
              <a:rPr lang="en-US" sz="1400" dirty="0"/>
              <a:t>Alt 2 (Total </a:t>
            </a:r>
            <a:r>
              <a:rPr lang="en-US" sz="1400" dirty="0" err="1"/>
              <a:t>Chol</a:t>
            </a:r>
            <a:r>
              <a:rPr lang="en-US" sz="1400" dirty="0"/>
              <a:t>) – Total cholesterol qualification values only</a:t>
            </a:r>
          </a:p>
          <a:p>
            <a:pPr lvl="2">
              <a:spcBef>
                <a:spcPts val="0"/>
              </a:spcBef>
            </a:pPr>
            <a:r>
              <a:rPr lang="en-US" sz="1400" dirty="0"/>
              <a:t>Alt 3 (Independ CR &amp; TC) – Cholesterol ratio and total cholesterol independent qualification values </a:t>
            </a:r>
          </a:p>
          <a:p>
            <a:pPr lvl="2">
              <a:spcBef>
                <a:spcPts val="0"/>
              </a:spcBef>
            </a:pPr>
            <a:r>
              <a:rPr lang="en-US" sz="1400" dirty="0"/>
              <a:t>Alt 4 (Combo CR &amp; TC) – Cholesterol ratio and total cholesterol coordinated qualification values </a:t>
            </a:r>
          </a:p>
          <a:p>
            <a:pPr>
              <a:lnSpc>
                <a:spcPct val="150000"/>
              </a:lnSpc>
              <a:spcBef>
                <a:spcPts val="0"/>
              </a:spcBef>
            </a:pPr>
            <a:r>
              <a:rPr lang="en-US" sz="1400" b="1" u="sng" dirty="0"/>
              <a:t>Sections 2 – 7</a:t>
            </a:r>
            <a:r>
              <a:rPr lang="en-US" sz="1400" dirty="0"/>
              <a:t> (rows 290:418)</a:t>
            </a:r>
          </a:p>
          <a:p>
            <a:pPr lvl="1">
              <a:spcBef>
                <a:spcPts val="0"/>
              </a:spcBef>
            </a:pPr>
            <a:r>
              <a:rPr lang="en-US" sz="1400" dirty="0"/>
              <a:t>Comments same as Blood Pressure sections 2 - 7</a:t>
            </a:r>
          </a:p>
          <a:p>
            <a:pPr marL="0" indent="0">
              <a:buNone/>
            </a:pPr>
            <a:endParaRPr lang="en-US" dirty="0"/>
          </a:p>
        </p:txBody>
      </p:sp>
    </p:spTree>
    <p:extLst>
      <p:ext uri="{BB962C8B-B14F-4D97-AF65-F5344CB8AC3E}">
        <p14:creationId xmlns:p14="http://schemas.microsoft.com/office/powerpoint/2010/main" val="88124997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dirty="0"/>
              <a:t>NT/TB </a:t>
            </a:r>
            <a:r>
              <a:rPr lang="en-GB" sz="2400" dirty="0" smtClean="0"/>
              <a:t>Input Worksheets</a:t>
            </a:r>
            <a:r>
              <a:rPr lang="en-GB" sz="2400" dirty="0"/>
              <a:t/>
            </a:r>
            <a:br>
              <a:rPr lang="en-GB" sz="2400" dirty="0"/>
            </a:br>
            <a:r>
              <a:rPr lang="en-GB" sz="2400" dirty="0"/>
              <a:t>Driving </a:t>
            </a:r>
            <a:r>
              <a:rPr lang="en-GB" sz="2400" dirty="0" smtClean="0"/>
              <a:t>Record </a:t>
            </a:r>
            <a:r>
              <a:rPr lang="en-GB" sz="2400" dirty="0"/>
              <a:t>– Rows 420:443</a:t>
            </a:r>
            <a:endParaRPr lang="en-US" sz="2400" dirty="0"/>
          </a:p>
        </p:txBody>
      </p:sp>
      <p:sp>
        <p:nvSpPr>
          <p:cNvPr id="3" name="Content Placeholder 2"/>
          <p:cNvSpPr>
            <a:spLocks noGrp="1"/>
          </p:cNvSpPr>
          <p:nvPr>
            <p:ph idx="1"/>
          </p:nvPr>
        </p:nvSpPr>
        <p:spPr/>
        <p:txBody>
          <a:bodyPr/>
          <a:lstStyle/>
          <a:p>
            <a:pPr>
              <a:lnSpc>
                <a:spcPct val="150000"/>
              </a:lnSpc>
              <a:spcBef>
                <a:spcPts val="0"/>
              </a:spcBef>
            </a:pPr>
            <a:r>
              <a:rPr lang="en-US" sz="1400" dirty="0"/>
              <a:t>Three sections within each age range</a:t>
            </a:r>
          </a:p>
          <a:p>
            <a:pPr marL="0" indent="0">
              <a:buNone/>
            </a:pPr>
            <a:endParaRPr lang="en-US" dirty="0"/>
          </a:p>
        </p:txBody>
      </p:sp>
      <p:pic>
        <p:nvPicPr>
          <p:cNvPr id="4" name="Picture 3"/>
          <p:cNvPicPr>
            <a:picLocks noChangeAspect="1"/>
          </p:cNvPicPr>
          <p:nvPr/>
        </p:nvPicPr>
        <p:blipFill>
          <a:blip r:embed="rId2"/>
          <a:stretch>
            <a:fillRect/>
          </a:stretch>
        </p:blipFill>
        <p:spPr>
          <a:xfrm>
            <a:off x="533400" y="1752600"/>
            <a:ext cx="8266892" cy="2828789"/>
          </a:xfrm>
          <a:prstGeom prst="rect">
            <a:avLst/>
          </a:prstGeom>
        </p:spPr>
      </p:pic>
    </p:spTree>
    <p:extLst>
      <p:ext uri="{BB962C8B-B14F-4D97-AF65-F5344CB8AC3E}">
        <p14:creationId xmlns:p14="http://schemas.microsoft.com/office/powerpoint/2010/main" val="22539750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Purpose</a:t>
            </a:r>
            <a:endParaRPr lang="en-US" dirty="0"/>
          </a:p>
        </p:txBody>
      </p:sp>
      <p:sp>
        <p:nvSpPr>
          <p:cNvPr id="3" name="Content Placeholder 2"/>
          <p:cNvSpPr>
            <a:spLocks noGrp="1"/>
          </p:cNvSpPr>
          <p:nvPr>
            <p:ph idx="1"/>
          </p:nvPr>
        </p:nvSpPr>
        <p:spPr/>
        <p:txBody>
          <a:bodyPr/>
          <a:lstStyle/>
          <a:p>
            <a:pPr>
              <a:lnSpc>
                <a:spcPct val="150000"/>
              </a:lnSpc>
              <a:spcBef>
                <a:spcPts val="0"/>
              </a:spcBef>
            </a:pPr>
            <a:r>
              <a:rPr lang="en-US" sz="1400" dirty="0"/>
              <a:t>Instructions for using 2014 Underwriting Criteria Score (UCS) calculator</a:t>
            </a:r>
          </a:p>
          <a:p>
            <a:pPr>
              <a:lnSpc>
                <a:spcPct val="150000"/>
              </a:lnSpc>
              <a:spcBef>
                <a:spcPts val="0"/>
              </a:spcBef>
            </a:pPr>
            <a:r>
              <a:rPr lang="en-US" sz="1400" dirty="0"/>
              <a:t>All references to worksheets and cells are for an excel spreadsheet</a:t>
            </a:r>
          </a:p>
          <a:p>
            <a:pPr lvl="1">
              <a:spcBef>
                <a:spcPts val="0"/>
              </a:spcBef>
            </a:pPr>
            <a:r>
              <a:rPr lang="en-US" sz="1400" dirty="0"/>
              <a:t>“UCS Calculator 2015-01-30.zip”</a:t>
            </a:r>
          </a:p>
          <a:p>
            <a:pPr>
              <a:lnSpc>
                <a:spcPct val="150000"/>
              </a:lnSpc>
              <a:spcBef>
                <a:spcPts val="0"/>
              </a:spcBef>
            </a:pPr>
            <a:r>
              <a:rPr lang="en-US" sz="1400" dirty="0"/>
              <a:t>Algorithm is a prototype focusing on the calculation principles and the feasibility of the calculation</a:t>
            </a:r>
          </a:p>
          <a:p>
            <a:pPr>
              <a:lnSpc>
                <a:spcPct val="150000"/>
              </a:lnSpc>
              <a:spcBef>
                <a:spcPts val="0"/>
              </a:spcBef>
            </a:pPr>
            <a:r>
              <a:rPr lang="en-US" sz="1400" dirty="0"/>
              <a:t>Documentation of the principles, formulas and assumption parameters of algorithm are in scope here, and will be provided separately</a:t>
            </a:r>
          </a:p>
          <a:p>
            <a:pPr>
              <a:lnSpc>
                <a:spcPct val="150000"/>
              </a:lnSpc>
              <a:spcBef>
                <a:spcPts val="0"/>
              </a:spcBef>
            </a:pPr>
            <a:r>
              <a:rPr lang="en-US" sz="1400" dirty="0"/>
              <a:t>The program has insufficient functionality for optimal user friendliness</a:t>
            </a:r>
          </a:p>
          <a:p>
            <a:pPr>
              <a:lnSpc>
                <a:spcPct val="150000"/>
              </a:lnSpc>
              <a:spcBef>
                <a:spcPts val="0"/>
              </a:spcBef>
            </a:pPr>
            <a:r>
              <a:rPr lang="en-US" sz="1400" dirty="0"/>
              <a:t>SOA will produce a more efficient version in 2015</a:t>
            </a:r>
          </a:p>
          <a:p>
            <a:pPr lvl="1"/>
            <a:endParaRPr lang="en-US" dirty="0"/>
          </a:p>
          <a:p>
            <a:pPr marL="0" indent="0">
              <a:buNone/>
            </a:pPr>
            <a:endParaRPr lang="en-US" dirty="0"/>
          </a:p>
        </p:txBody>
      </p:sp>
    </p:spTree>
    <p:extLst>
      <p:ext uri="{BB962C8B-B14F-4D97-AF65-F5344CB8AC3E}">
        <p14:creationId xmlns:p14="http://schemas.microsoft.com/office/powerpoint/2010/main" val="263044686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000" dirty="0"/>
              <a:t>“Input – {NT/TB}” </a:t>
            </a:r>
            <a:r>
              <a:rPr lang="en-GB" sz="2000" dirty="0" smtClean="0"/>
              <a:t>Worksheets</a:t>
            </a:r>
            <a:r>
              <a:rPr lang="en-GB" sz="2000" dirty="0"/>
              <a:t/>
            </a:r>
            <a:br>
              <a:rPr lang="en-GB" sz="2000" dirty="0"/>
            </a:br>
            <a:r>
              <a:rPr lang="en-GB" sz="2000" dirty="0"/>
              <a:t>Driving Record </a:t>
            </a:r>
            <a:r>
              <a:rPr lang="en-GB" sz="2000" dirty="0" smtClean="0"/>
              <a:t>Qualification Values </a:t>
            </a:r>
            <a:r>
              <a:rPr lang="en-GB" sz="2000" dirty="0"/>
              <a:t>- </a:t>
            </a:r>
            <a:r>
              <a:rPr lang="en-GB" sz="2000" dirty="0" smtClean="0"/>
              <a:t>Sections </a:t>
            </a:r>
            <a:r>
              <a:rPr lang="en-GB" sz="2000" dirty="0"/>
              <a:t>2 </a:t>
            </a:r>
            <a:r>
              <a:rPr lang="en-GB" sz="2000" dirty="0" smtClean="0"/>
              <a:t>– 3  #1</a:t>
            </a:r>
            <a:endParaRPr lang="en-US" sz="2000" dirty="0"/>
          </a:p>
        </p:txBody>
      </p:sp>
      <p:sp>
        <p:nvSpPr>
          <p:cNvPr id="3" name="Content Placeholder 2"/>
          <p:cNvSpPr>
            <a:spLocks noGrp="1"/>
          </p:cNvSpPr>
          <p:nvPr>
            <p:ph idx="1"/>
          </p:nvPr>
        </p:nvSpPr>
        <p:spPr/>
        <p:txBody>
          <a:bodyPr/>
          <a:lstStyle/>
          <a:p>
            <a:pPr>
              <a:lnSpc>
                <a:spcPct val="150000"/>
              </a:lnSpc>
              <a:spcBef>
                <a:spcPts val="0"/>
              </a:spcBef>
            </a:pPr>
            <a:r>
              <a:rPr lang="en-US" sz="1400" b="1" u="sng" dirty="0"/>
              <a:t>Section 2</a:t>
            </a:r>
            <a:r>
              <a:rPr lang="en-US" sz="1400" dirty="0"/>
              <a:t> (rows 425:433)</a:t>
            </a:r>
          </a:p>
          <a:p>
            <a:pPr lvl="1">
              <a:lnSpc>
                <a:spcPct val="100000"/>
              </a:lnSpc>
              <a:spcBef>
                <a:spcPts val="0"/>
              </a:spcBef>
            </a:pPr>
            <a:r>
              <a:rPr lang="en-US" sz="1400" b="1" u="sng" dirty="0"/>
              <a:t>Risk Class</a:t>
            </a:r>
            <a:r>
              <a:rPr lang="en-US" sz="1400" dirty="0"/>
              <a:t> (cells A427:A433) – Defines the risk value to which that row’s value is assigned, if knock-out</a:t>
            </a:r>
          </a:p>
          <a:p>
            <a:pPr lvl="2">
              <a:lnSpc>
                <a:spcPct val="100000"/>
              </a:lnSpc>
              <a:spcBef>
                <a:spcPts val="0"/>
              </a:spcBef>
            </a:pPr>
            <a:r>
              <a:rPr lang="en-US" sz="1400" dirty="0"/>
              <a:t>Similar comments as in Blood Pressure section</a:t>
            </a:r>
          </a:p>
          <a:p>
            <a:pPr lvl="1">
              <a:lnSpc>
                <a:spcPct val="100000"/>
              </a:lnSpc>
              <a:spcBef>
                <a:spcPts val="0"/>
              </a:spcBef>
            </a:pPr>
            <a:r>
              <a:rPr lang="en-US" sz="1400" b="1" u="sng" dirty="0"/>
              <a:t>DC Points</a:t>
            </a:r>
            <a:r>
              <a:rPr lang="en-US" sz="1400" dirty="0"/>
              <a:t> (cells B427:B433) – Defines the number of D/C points assigned to the range defined in that row, if debit-credit</a:t>
            </a:r>
          </a:p>
          <a:p>
            <a:pPr lvl="2">
              <a:lnSpc>
                <a:spcPct val="100000"/>
              </a:lnSpc>
              <a:spcBef>
                <a:spcPts val="0"/>
              </a:spcBef>
            </a:pPr>
            <a:r>
              <a:rPr lang="en-US" sz="1400" dirty="0"/>
              <a:t>Similar comments as in Blood Pressure section</a:t>
            </a:r>
          </a:p>
          <a:p>
            <a:pPr lvl="1">
              <a:lnSpc>
                <a:spcPct val="100000"/>
              </a:lnSpc>
              <a:spcBef>
                <a:spcPts val="0"/>
              </a:spcBef>
            </a:pPr>
            <a:r>
              <a:rPr lang="en-US" sz="1400" b="1" u="sng" dirty="0"/>
              <a:t>Measure period (</a:t>
            </a:r>
            <a:r>
              <a:rPr lang="en-US" sz="1400" b="1" u="sng" dirty="0" err="1"/>
              <a:t>Yrs</a:t>
            </a:r>
            <a:r>
              <a:rPr lang="en-US" sz="1400" b="1" u="sng" dirty="0"/>
              <a:t>)</a:t>
            </a:r>
            <a:r>
              <a:rPr lang="en-US" sz="1400" dirty="0"/>
              <a:t> (cells C427:C433) – Defines the number of most recent years in which the driving record is considered</a:t>
            </a:r>
          </a:p>
          <a:p>
            <a:pPr lvl="2">
              <a:lnSpc>
                <a:spcPct val="100000"/>
              </a:lnSpc>
              <a:spcBef>
                <a:spcPts val="0"/>
              </a:spcBef>
            </a:pPr>
            <a:r>
              <a:rPr lang="en-US" sz="1400" dirty="0"/>
              <a:t>The drop-down list provides the number of years recognized in the program</a:t>
            </a:r>
          </a:p>
          <a:p>
            <a:pPr lvl="1">
              <a:lnSpc>
                <a:spcPct val="100000"/>
              </a:lnSpc>
              <a:spcBef>
                <a:spcPts val="0"/>
              </a:spcBef>
            </a:pPr>
            <a:r>
              <a:rPr lang="en-US" sz="1400" b="1" u="sng" dirty="0"/>
              <a:t>Max. no. of allowed events</a:t>
            </a:r>
            <a:r>
              <a:rPr lang="en-US" sz="1400" dirty="0"/>
              <a:t> (cells D427:D433) – Defines the maximum number of events which do not disqualify the individual risk for the defined risk class</a:t>
            </a:r>
          </a:p>
          <a:p>
            <a:pPr lvl="2">
              <a:lnSpc>
                <a:spcPct val="100000"/>
              </a:lnSpc>
              <a:spcBef>
                <a:spcPts val="0"/>
              </a:spcBef>
            </a:pPr>
            <a:r>
              <a:rPr lang="en-US" sz="1400" dirty="0"/>
              <a:t>Qualification wordings here can be misinterpreted. If the restriction is that 2 or more events will disqualify the risk for this category, then the maximum number of allowed events is one (1).</a:t>
            </a:r>
          </a:p>
          <a:p>
            <a:pPr lvl="1">
              <a:lnSpc>
                <a:spcPct val="100000"/>
              </a:lnSpc>
              <a:spcBef>
                <a:spcPts val="0"/>
              </a:spcBef>
            </a:pPr>
            <a:r>
              <a:rPr lang="en-US" sz="1400" b="1" u="sng" dirty="0"/>
              <a:t>Flat Extra Rating</a:t>
            </a:r>
            <a:r>
              <a:rPr lang="en-US" sz="1400" dirty="0"/>
              <a:t> (cells E427:E433) – Indicates whether a “Flat Extra Rating” would disqualify a risk for this category</a:t>
            </a:r>
          </a:p>
          <a:p>
            <a:pPr marL="0" indent="0">
              <a:buNone/>
            </a:pPr>
            <a:endParaRPr lang="en-US" dirty="0"/>
          </a:p>
        </p:txBody>
      </p:sp>
    </p:spTree>
    <p:extLst>
      <p:ext uri="{BB962C8B-B14F-4D97-AF65-F5344CB8AC3E}">
        <p14:creationId xmlns:p14="http://schemas.microsoft.com/office/powerpoint/2010/main" val="354710883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000" dirty="0"/>
              <a:t>“Input – {NT/TB}” </a:t>
            </a:r>
            <a:r>
              <a:rPr lang="en-GB" sz="2000" dirty="0" smtClean="0"/>
              <a:t>Worksheets</a:t>
            </a:r>
            <a:r>
              <a:rPr lang="en-GB" sz="2000" dirty="0"/>
              <a:t/>
            </a:r>
            <a:br>
              <a:rPr lang="en-GB" sz="2000" dirty="0"/>
            </a:br>
            <a:r>
              <a:rPr lang="en-GB" sz="2000" dirty="0"/>
              <a:t>Driving Record </a:t>
            </a:r>
            <a:r>
              <a:rPr lang="en-GB" sz="2000" dirty="0" smtClean="0"/>
              <a:t>Qualification Values </a:t>
            </a:r>
            <a:r>
              <a:rPr lang="en-GB" sz="2000" dirty="0"/>
              <a:t>- </a:t>
            </a:r>
            <a:r>
              <a:rPr lang="en-GB" sz="2000" dirty="0" smtClean="0"/>
              <a:t>Sections </a:t>
            </a:r>
            <a:r>
              <a:rPr lang="en-GB" sz="2000" dirty="0"/>
              <a:t>2 </a:t>
            </a:r>
            <a:r>
              <a:rPr lang="en-GB" sz="2000" dirty="0" smtClean="0"/>
              <a:t>– 3  #2</a:t>
            </a:r>
            <a:endParaRPr lang="en-US" sz="2000" dirty="0"/>
          </a:p>
        </p:txBody>
      </p:sp>
      <p:sp>
        <p:nvSpPr>
          <p:cNvPr id="3" name="Content Placeholder 2"/>
          <p:cNvSpPr>
            <a:spLocks noGrp="1"/>
          </p:cNvSpPr>
          <p:nvPr>
            <p:ph idx="1"/>
          </p:nvPr>
        </p:nvSpPr>
        <p:spPr/>
        <p:txBody>
          <a:bodyPr/>
          <a:lstStyle/>
          <a:p>
            <a:pPr>
              <a:lnSpc>
                <a:spcPct val="150000"/>
              </a:lnSpc>
              <a:spcBef>
                <a:spcPts val="0"/>
              </a:spcBef>
            </a:pPr>
            <a:r>
              <a:rPr lang="en-US" sz="1400" b="1" u="sng" dirty="0" smtClean="0"/>
              <a:t>Section 3</a:t>
            </a:r>
            <a:r>
              <a:rPr lang="en-US" sz="1400" dirty="0" smtClean="0"/>
              <a:t> (rows 435:443) </a:t>
            </a:r>
            <a:endParaRPr lang="en-US" sz="1400" dirty="0"/>
          </a:p>
          <a:p>
            <a:pPr lvl="1">
              <a:lnSpc>
                <a:spcPct val="100000"/>
              </a:lnSpc>
              <a:spcBef>
                <a:spcPts val="0"/>
              </a:spcBef>
            </a:pPr>
            <a:r>
              <a:rPr lang="en-US" sz="1400" dirty="0"/>
              <a:t>Comments are similar to those for section 2; except</a:t>
            </a:r>
          </a:p>
          <a:p>
            <a:pPr lvl="1">
              <a:lnSpc>
                <a:spcPct val="100000"/>
              </a:lnSpc>
              <a:spcBef>
                <a:spcPts val="0"/>
              </a:spcBef>
            </a:pPr>
            <a:r>
              <a:rPr lang="en-US" sz="1400" b="1" u="sng" dirty="0"/>
              <a:t>“Industry definition of </a:t>
            </a:r>
            <a:r>
              <a:rPr lang="en-US" sz="1400" b="1" u="sng" dirty="0" err="1"/>
              <a:t>std</a:t>
            </a:r>
            <a:r>
              <a:rPr lang="en-US" sz="1400" b="1" u="sng" dirty="0"/>
              <a:t>”</a:t>
            </a:r>
            <a:r>
              <a:rPr lang="en-US" sz="1400" dirty="0"/>
              <a:t> (cells F437:G441)</a:t>
            </a:r>
          </a:p>
          <a:p>
            <a:pPr lvl="2">
              <a:lnSpc>
                <a:spcPct val="100000"/>
              </a:lnSpc>
              <a:spcBef>
                <a:spcPts val="0"/>
              </a:spcBef>
            </a:pPr>
            <a:r>
              <a:rPr lang="en-US" sz="1400" dirty="0"/>
              <a:t>If the number of years reviewed is five (5) or less, the overall mortality will be increased as this is more liberal than the industry standard implied in the baseline assumptions. Similarly, </a:t>
            </a:r>
            <a:r>
              <a:rPr lang="en-US" sz="1400" dirty="0" smtClean="0"/>
              <a:t>if </a:t>
            </a:r>
            <a:r>
              <a:rPr lang="en-US" sz="1400" dirty="0"/>
              <a:t>six – nine years are </a:t>
            </a:r>
            <a:r>
              <a:rPr lang="en-US" sz="1400" dirty="0" smtClean="0"/>
              <a:t>reviewed, </a:t>
            </a:r>
            <a:r>
              <a:rPr lang="en-US" sz="1400" dirty="0"/>
              <a:t>allowing any events will increase the overall </a:t>
            </a:r>
            <a:r>
              <a:rPr lang="en-US" sz="1400" dirty="0" smtClean="0"/>
              <a:t>mortality. </a:t>
            </a:r>
            <a:r>
              <a:rPr lang="en-US" sz="1400" dirty="0"/>
              <a:t>For 10+ years, two or more allowed events will have </a:t>
            </a:r>
            <a:r>
              <a:rPr lang="en-US" sz="1400" dirty="0" smtClean="0"/>
              <a:t>a similar </a:t>
            </a:r>
            <a:r>
              <a:rPr lang="en-US" sz="1400" dirty="0"/>
              <a:t>impact.</a:t>
            </a:r>
          </a:p>
          <a:p>
            <a:pPr marL="0" indent="0">
              <a:buNone/>
            </a:pPr>
            <a:endParaRPr lang="en-US" dirty="0"/>
          </a:p>
        </p:txBody>
      </p:sp>
    </p:spTree>
    <p:extLst>
      <p:ext uri="{BB962C8B-B14F-4D97-AF65-F5344CB8AC3E}">
        <p14:creationId xmlns:p14="http://schemas.microsoft.com/office/powerpoint/2010/main" val="410435344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dirty="0"/>
              <a:t>NT/TB </a:t>
            </a:r>
            <a:r>
              <a:rPr lang="en-GB" sz="2400" dirty="0" smtClean="0"/>
              <a:t>Input Worksheets</a:t>
            </a:r>
            <a:r>
              <a:rPr lang="en-GB" sz="2400" dirty="0"/>
              <a:t/>
            </a:r>
            <a:br>
              <a:rPr lang="en-GB" sz="2400" dirty="0"/>
            </a:br>
            <a:r>
              <a:rPr lang="en-GB" sz="2400" dirty="0"/>
              <a:t>Family Medical </a:t>
            </a:r>
            <a:r>
              <a:rPr lang="en-GB" sz="2400" dirty="0" err="1"/>
              <a:t>Hx</a:t>
            </a:r>
            <a:r>
              <a:rPr lang="en-GB" sz="2400" dirty="0"/>
              <a:t> – Rows 445:498</a:t>
            </a:r>
            <a:endParaRPr lang="en-US" sz="2400" dirty="0"/>
          </a:p>
        </p:txBody>
      </p:sp>
      <p:sp>
        <p:nvSpPr>
          <p:cNvPr id="3" name="Content Placeholder 2"/>
          <p:cNvSpPr>
            <a:spLocks noGrp="1"/>
          </p:cNvSpPr>
          <p:nvPr>
            <p:ph idx="1"/>
          </p:nvPr>
        </p:nvSpPr>
        <p:spPr/>
        <p:txBody>
          <a:bodyPr/>
          <a:lstStyle/>
          <a:p>
            <a:pPr>
              <a:lnSpc>
                <a:spcPct val="150000"/>
              </a:lnSpc>
              <a:spcBef>
                <a:spcPts val="0"/>
              </a:spcBef>
            </a:pPr>
            <a:r>
              <a:rPr lang="en-US" sz="1400" dirty="0"/>
              <a:t>Six sections within each age range</a:t>
            </a:r>
          </a:p>
          <a:p>
            <a:pPr marL="0" indent="0">
              <a:buNone/>
            </a:pPr>
            <a:endParaRPr lang="en-US" dirty="0"/>
          </a:p>
        </p:txBody>
      </p:sp>
      <p:pic>
        <p:nvPicPr>
          <p:cNvPr id="4" name="Picture 3"/>
          <p:cNvPicPr>
            <a:picLocks noChangeAspect="1"/>
          </p:cNvPicPr>
          <p:nvPr/>
        </p:nvPicPr>
        <p:blipFill>
          <a:blip r:embed="rId2"/>
          <a:stretch>
            <a:fillRect/>
          </a:stretch>
        </p:blipFill>
        <p:spPr>
          <a:xfrm>
            <a:off x="438554" y="1758551"/>
            <a:ext cx="8266892" cy="3340898"/>
          </a:xfrm>
          <a:prstGeom prst="rect">
            <a:avLst/>
          </a:prstGeom>
        </p:spPr>
      </p:pic>
    </p:spTree>
    <p:extLst>
      <p:ext uri="{BB962C8B-B14F-4D97-AF65-F5344CB8AC3E}">
        <p14:creationId xmlns:p14="http://schemas.microsoft.com/office/powerpoint/2010/main" val="307238958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000" dirty="0"/>
              <a:t>“Input – {NT/TB}” </a:t>
            </a:r>
            <a:r>
              <a:rPr lang="en-GB" sz="2000" dirty="0" smtClean="0"/>
              <a:t>Worksheets</a:t>
            </a:r>
            <a:r>
              <a:rPr lang="en-GB" sz="2000" dirty="0"/>
              <a:t/>
            </a:r>
            <a:br>
              <a:rPr lang="en-GB" sz="2000" dirty="0"/>
            </a:br>
            <a:r>
              <a:rPr lang="en-GB" sz="2000" dirty="0"/>
              <a:t>“Family Medical </a:t>
            </a:r>
            <a:r>
              <a:rPr lang="en-GB" sz="2000" dirty="0" err="1"/>
              <a:t>Hx</a:t>
            </a:r>
            <a:r>
              <a:rPr lang="en-GB" sz="2000" dirty="0"/>
              <a:t>” </a:t>
            </a:r>
            <a:r>
              <a:rPr lang="en-GB" sz="2000" dirty="0" smtClean="0"/>
              <a:t>Qualification Values </a:t>
            </a:r>
            <a:r>
              <a:rPr lang="en-GB" sz="2000" dirty="0"/>
              <a:t>- </a:t>
            </a:r>
            <a:r>
              <a:rPr lang="en-GB" sz="2000" dirty="0" smtClean="0"/>
              <a:t>Sections </a:t>
            </a:r>
            <a:r>
              <a:rPr lang="en-GB" sz="2000" dirty="0"/>
              <a:t>2 </a:t>
            </a:r>
            <a:r>
              <a:rPr lang="en-GB" sz="2000" dirty="0" smtClean="0"/>
              <a:t>– 6  #1</a:t>
            </a:r>
            <a:endParaRPr lang="en-US" sz="2000" dirty="0"/>
          </a:p>
        </p:txBody>
      </p:sp>
      <p:sp>
        <p:nvSpPr>
          <p:cNvPr id="3" name="Content Placeholder 2"/>
          <p:cNvSpPr>
            <a:spLocks noGrp="1"/>
          </p:cNvSpPr>
          <p:nvPr>
            <p:ph idx="1"/>
          </p:nvPr>
        </p:nvSpPr>
        <p:spPr/>
        <p:txBody>
          <a:bodyPr/>
          <a:lstStyle/>
          <a:p>
            <a:pPr>
              <a:lnSpc>
                <a:spcPct val="150000"/>
              </a:lnSpc>
              <a:spcBef>
                <a:spcPts val="0"/>
              </a:spcBef>
            </a:pPr>
            <a:r>
              <a:rPr lang="en-US" sz="1400" b="1" u="sng" dirty="0"/>
              <a:t>Section 2</a:t>
            </a:r>
            <a:r>
              <a:rPr lang="en-US" sz="1400" dirty="0"/>
              <a:t> (rows 450:458)</a:t>
            </a:r>
          </a:p>
          <a:p>
            <a:pPr lvl="1">
              <a:lnSpc>
                <a:spcPct val="100000"/>
              </a:lnSpc>
              <a:spcBef>
                <a:spcPts val="0"/>
              </a:spcBef>
            </a:pPr>
            <a:r>
              <a:rPr lang="en-US" sz="1400" b="1" u="sng" dirty="0"/>
              <a:t>Risk Class</a:t>
            </a:r>
            <a:r>
              <a:rPr lang="en-US" sz="1400" dirty="0"/>
              <a:t> (cells A452:A458) – Defines the risk value to which that row’s value is assigned, if knock-out</a:t>
            </a:r>
          </a:p>
          <a:p>
            <a:pPr lvl="2">
              <a:lnSpc>
                <a:spcPct val="100000"/>
              </a:lnSpc>
              <a:spcBef>
                <a:spcPts val="0"/>
              </a:spcBef>
            </a:pPr>
            <a:r>
              <a:rPr lang="en-US" sz="1400" dirty="0"/>
              <a:t>Similar comments as in Blood Pressure section</a:t>
            </a:r>
          </a:p>
          <a:p>
            <a:pPr lvl="1">
              <a:lnSpc>
                <a:spcPct val="100000"/>
              </a:lnSpc>
              <a:spcBef>
                <a:spcPts val="0"/>
              </a:spcBef>
            </a:pPr>
            <a:r>
              <a:rPr lang="en-US" sz="1400" b="1" u="sng" dirty="0"/>
              <a:t>DC Points</a:t>
            </a:r>
            <a:r>
              <a:rPr lang="en-US" sz="1400" dirty="0"/>
              <a:t> (cells B452:B458) – Defines the number of D/C points assigned to the range defined in that row, if debit-credit</a:t>
            </a:r>
          </a:p>
          <a:p>
            <a:pPr lvl="2">
              <a:lnSpc>
                <a:spcPct val="100000"/>
              </a:lnSpc>
              <a:spcBef>
                <a:spcPts val="0"/>
              </a:spcBef>
            </a:pPr>
            <a:r>
              <a:rPr lang="en-US" sz="1400" dirty="0"/>
              <a:t>Similar comments as in Blood Pressure section</a:t>
            </a:r>
          </a:p>
          <a:p>
            <a:pPr lvl="1">
              <a:lnSpc>
                <a:spcPct val="100000"/>
              </a:lnSpc>
              <a:spcBef>
                <a:spcPts val="0"/>
              </a:spcBef>
            </a:pPr>
            <a:r>
              <a:rPr lang="en-US" sz="1400" b="1" u="sng" dirty="0"/>
              <a:t>Event definition</a:t>
            </a:r>
            <a:r>
              <a:rPr lang="en-US" sz="1400" dirty="0"/>
              <a:t> (cells C452:C458) – Defines whether the restricting event is either death or “death or </a:t>
            </a:r>
            <a:r>
              <a:rPr lang="en-US" sz="1400" dirty="0" smtClean="0"/>
              <a:t>diagnosis”</a:t>
            </a:r>
            <a:endParaRPr lang="en-US" sz="1400" dirty="0"/>
          </a:p>
          <a:p>
            <a:pPr lvl="1">
              <a:lnSpc>
                <a:spcPct val="100000"/>
              </a:lnSpc>
              <a:spcBef>
                <a:spcPts val="0"/>
              </a:spcBef>
            </a:pPr>
            <a:r>
              <a:rPr lang="en-US" sz="1400" b="1" u="sng" dirty="0"/>
              <a:t>Family relationship</a:t>
            </a:r>
            <a:r>
              <a:rPr lang="en-US" sz="1400" dirty="0"/>
              <a:t> (cells D452:D458) – Defines whether the family history of parents, siblings or other relatives is considered </a:t>
            </a:r>
          </a:p>
          <a:p>
            <a:pPr lvl="1">
              <a:lnSpc>
                <a:spcPct val="100000"/>
              </a:lnSpc>
              <a:spcBef>
                <a:spcPts val="0"/>
              </a:spcBef>
            </a:pPr>
            <a:r>
              <a:rPr lang="en-US" sz="1400" b="1" u="sng" dirty="0"/>
              <a:t>Max. no. of allowed events</a:t>
            </a:r>
            <a:r>
              <a:rPr lang="en-US" sz="1400" dirty="0"/>
              <a:t> (cells E427:E433) – Defines the maximum number of events which do not disqualify the individual risk for the defined risk class</a:t>
            </a:r>
          </a:p>
          <a:p>
            <a:pPr lvl="2">
              <a:lnSpc>
                <a:spcPct val="100000"/>
              </a:lnSpc>
              <a:spcBef>
                <a:spcPts val="0"/>
              </a:spcBef>
            </a:pPr>
            <a:r>
              <a:rPr lang="en-US" sz="1400" dirty="0"/>
              <a:t>Qualification wordings here can be misinterpreted. If the restriction is that 2 or more events will disqualify the risk for this category, then the maximum number of allowed events is one (1).</a:t>
            </a:r>
          </a:p>
          <a:p>
            <a:pPr lvl="1">
              <a:lnSpc>
                <a:spcPct val="100000"/>
              </a:lnSpc>
              <a:spcBef>
                <a:spcPts val="0"/>
              </a:spcBef>
            </a:pPr>
            <a:r>
              <a:rPr lang="en-US" sz="1400" b="1" u="sng" dirty="0"/>
              <a:t>Max age of family member</a:t>
            </a:r>
            <a:r>
              <a:rPr lang="en-US" sz="1400" dirty="0"/>
              <a:t> (cells F453:F458) – For the event to be considered as a qualification value, defines the maximum age of the family member at the occurrence of the event</a:t>
            </a:r>
          </a:p>
          <a:p>
            <a:pPr marL="0" indent="0">
              <a:buNone/>
            </a:pPr>
            <a:endParaRPr lang="en-US" dirty="0"/>
          </a:p>
        </p:txBody>
      </p:sp>
    </p:spTree>
    <p:extLst>
      <p:ext uri="{BB962C8B-B14F-4D97-AF65-F5344CB8AC3E}">
        <p14:creationId xmlns:p14="http://schemas.microsoft.com/office/powerpoint/2010/main" val="139186261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000" dirty="0"/>
              <a:t>“Input – {NT/TB}” </a:t>
            </a:r>
            <a:r>
              <a:rPr lang="en-GB" sz="2000" dirty="0" smtClean="0"/>
              <a:t>Worksheets</a:t>
            </a:r>
            <a:r>
              <a:rPr lang="en-GB" sz="2000" dirty="0"/>
              <a:t/>
            </a:r>
            <a:br>
              <a:rPr lang="en-GB" sz="2000" dirty="0"/>
            </a:br>
            <a:r>
              <a:rPr lang="en-GB" sz="2000" dirty="0"/>
              <a:t>“Family Medical </a:t>
            </a:r>
            <a:r>
              <a:rPr lang="en-GB" sz="2000" dirty="0" err="1"/>
              <a:t>Hx</a:t>
            </a:r>
            <a:r>
              <a:rPr lang="en-GB" sz="2000" dirty="0"/>
              <a:t>” </a:t>
            </a:r>
            <a:r>
              <a:rPr lang="en-GB" sz="2000" dirty="0" smtClean="0"/>
              <a:t>Qualification Values </a:t>
            </a:r>
            <a:r>
              <a:rPr lang="en-GB" sz="2000" dirty="0"/>
              <a:t>- </a:t>
            </a:r>
            <a:r>
              <a:rPr lang="en-GB" sz="2000" dirty="0" smtClean="0"/>
              <a:t>Sections </a:t>
            </a:r>
            <a:r>
              <a:rPr lang="en-GB" sz="2000" dirty="0"/>
              <a:t>2 </a:t>
            </a:r>
            <a:r>
              <a:rPr lang="en-GB" sz="2000" dirty="0" smtClean="0"/>
              <a:t>– 6  #2</a:t>
            </a:r>
            <a:endParaRPr lang="en-US" sz="2000" dirty="0"/>
          </a:p>
        </p:txBody>
      </p:sp>
      <p:sp>
        <p:nvSpPr>
          <p:cNvPr id="3" name="Content Placeholder 2"/>
          <p:cNvSpPr>
            <a:spLocks noGrp="1"/>
          </p:cNvSpPr>
          <p:nvPr>
            <p:ph idx="1"/>
          </p:nvPr>
        </p:nvSpPr>
        <p:spPr/>
        <p:txBody>
          <a:bodyPr/>
          <a:lstStyle/>
          <a:p>
            <a:pPr>
              <a:lnSpc>
                <a:spcPct val="150000"/>
              </a:lnSpc>
              <a:spcBef>
                <a:spcPts val="0"/>
              </a:spcBef>
            </a:pPr>
            <a:r>
              <a:rPr lang="en-US" sz="1400" b="1" u="sng" dirty="0"/>
              <a:t>Sections 3 - 6</a:t>
            </a:r>
            <a:r>
              <a:rPr lang="en-US" sz="1400" dirty="0"/>
              <a:t> (rows 460:498) </a:t>
            </a:r>
          </a:p>
          <a:p>
            <a:pPr lvl="1">
              <a:spcBef>
                <a:spcPts val="0"/>
              </a:spcBef>
            </a:pPr>
            <a:r>
              <a:rPr lang="en-US" sz="1400" dirty="0"/>
              <a:t>Comments are similar to those for section 2; except</a:t>
            </a:r>
          </a:p>
          <a:p>
            <a:pPr lvl="1">
              <a:spcBef>
                <a:spcPts val="0"/>
              </a:spcBef>
            </a:pPr>
            <a:r>
              <a:rPr lang="en-US" sz="1400" b="1" u="sng" dirty="0"/>
              <a:t>“</a:t>
            </a:r>
            <a:r>
              <a:rPr lang="en-US" sz="1400" b="1" u="sng" dirty="0" err="1"/>
              <a:t>FamHx</a:t>
            </a:r>
            <a:r>
              <a:rPr lang="en-US" sz="1400" b="1" u="sng" dirty="0"/>
              <a:t> additional conditions”</a:t>
            </a:r>
            <a:r>
              <a:rPr lang="en-US" sz="1400" dirty="0"/>
              <a:t> (section 6: rows 490:498)</a:t>
            </a:r>
          </a:p>
          <a:p>
            <a:pPr lvl="2">
              <a:spcBef>
                <a:spcPts val="0"/>
              </a:spcBef>
            </a:pPr>
            <a:r>
              <a:rPr lang="en-US" sz="1400" dirty="0"/>
              <a:t>“Max age of family member” is not included in the definition</a:t>
            </a:r>
          </a:p>
          <a:p>
            <a:pPr lvl="2">
              <a:spcBef>
                <a:spcPts val="0"/>
              </a:spcBef>
            </a:pPr>
            <a:r>
              <a:rPr lang="en-US" sz="1400" b="1" u="sng" dirty="0"/>
              <a:t>“Description”</a:t>
            </a:r>
            <a:r>
              <a:rPr lang="en-US" sz="1400" dirty="0"/>
              <a:t> – Insert a description of additional family history conditions that have a reasonable amount of mortality predictive value</a:t>
            </a:r>
          </a:p>
          <a:p>
            <a:pPr marL="817563" lvl="4">
              <a:spcBef>
                <a:spcPts val="0"/>
              </a:spcBef>
            </a:pPr>
            <a:r>
              <a:rPr lang="en-US" sz="1400" b="1" u="sng" dirty="0"/>
              <a:t>“No. of other diseases”</a:t>
            </a:r>
            <a:r>
              <a:rPr lang="en-US" sz="1400" dirty="0"/>
              <a:t> – Insert the number of other family history conditions used in the program qualifications. The program allows for up to two additional conditions.</a:t>
            </a:r>
          </a:p>
          <a:p>
            <a:pPr marL="0" indent="0">
              <a:buNone/>
            </a:pPr>
            <a:endParaRPr lang="en-US" dirty="0"/>
          </a:p>
        </p:txBody>
      </p:sp>
    </p:spTree>
    <p:extLst>
      <p:ext uri="{BB962C8B-B14F-4D97-AF65-F5344CB8AC3E}">
        <p14:creationId xmlns:p14="http://schemas.microsoft.com/office/powerpoint/2010/main" val="108133255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dirty="0"/>
              <a:t>NT/TB </a:t>
            </a:r>
            <a:r>
              <a:rPr lang="en-GB" sz="2400" dirty="0" smtClean="0"/>
              <a:t>Input Worksheets</a:t>
            </a:r>
            <a:r>
              <a:rPr lang="en-GB" sz="2400" dirty="0"/>
              <a:t/>
            </a:r>
            <a:br>
              <a:rPr lang="en-GB" sz="2400" dirty="0"/>
            </a:br>
            <a:r>
              <a:rPr lang="en-GB" sz="2400" dirty="0"/>
              <a:t>Personal Medical </a:t>
            </a:r>
            <a:r>
              <a:rPr lang="en-GB" sz="2400" dirty="0" err="1"/>
              <a:t>Hx</a:t>
            </a:r>
            <a:r>
              <a:rPr lang="en-GB" sz="2400" dirty="0"/>
              <a:t> – Rows 500:563</a:t>
            </a:r>
            <a:endParaRPr lang="en-US" sz="2400" dirty="0"/>
          </a:p>
        </p:txBody>
      </p:sp>
      <p:sp>
        <p:nvSpPr>
          <p:cNvPr id="3" name="Content Placeholder 2"/>
          <p:cNvSpPr>
            <a:spLocks noGrp="1"/>
          </p:cNvSpPr>
          <p:nvPr>
            <p:ph idx="1"/>
          </p:nvPr>
        </p:nvSpPr>
        <p:spPr/>
        <p:txBody>
          <a:bodyPr/>
          <a:lstStyle/>
          <a:p>
            <a:pPr>
              <a:lnSpc>
                <a:spcPct val="150000"/>
              </a:lnSpc>
              <a:spcBef>
                <a:spcPts val="0"/>
              </a:spcBef>
            </a:pPr>
            <a:r>
              <a:rPr lang="en-US" sz="1400" dirty="0"/>
              <a:t>Seven sections within each age range</a:t>
            </a:r>
          </a:p>
          <a:p>
            <a:pPr marL="0" indent="0">
              <a:buNone/>
            </a:pPr>
            <a:endParaRPr lang="en-US" dirty="0"/>
          </a:p>
        </p:txBody>
      </p:sp>
      <p:pic>
        <p:nvPicPr>
          <p:cNvPr id="4" name="Picture 3"/>
          <p:cNvPicPr>
            <a:picLocks noChangeAspect="1"/>
          </p:cNvPicPr>
          <p:nvPr/>
        </p:nvPicPr>
        <p:blipFill>
          <a:blip r:embed="rId2"/>
          <a:stretch>
            <a:fillRect/>
          </a:stretch>
        </p:blipFill>
        <p:spPr>
          <a:xfrm>
            <a:off x="419908" y="1676400"/>
            <a:ext cx="8266892" cy="3639627"/>
          </a:xfrm>
          <a:prstGeom prst="rect">
            <a:avLst/>
          </a:prstGeom>
        </p:spPr>
      </p:pic>
    </p:spTree>
    <p:extLst>
      <p:ext uri="{BB962C8B-B14F-4D97-AF65-F5344CB8AC3E}">
        <p14:creationId xmlns:p14="http://schemas.microsoft.com/office/powerpoint/2010/main" val="181025976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000" dirty="0"/>
              <a:t>“Input – {NT/TB}” </a:t>
            </a:r>
            <a:r>
              <a:rPr lang="en-GB" sz="2000" dirty="0" smtClean="0"/>
              <a:t>Worksheets</a:t>
            </a:r>
            <a:r>
              <a:rPr lang="en-GB" sz="2000" dirty="0"/>
              <a:t/>
            </a:r>
            <a:br>
              <a:rPr lang="en-GB" sz="2000" dirty="0"/>
            </a:br>
            <a:r>
              <a:rPr lang="en-GB" sz="2000" dirty="0"/>
              <a:t>“Personal Medical </a:t>
            </a:r>
            <a:r>
              <a:rPr lang="en-GB" sz="2000" dirty="0" err="1"/>
              <a:t>Hx</a:t>
            </a:r>
            <a:r>
              <a:rPr lang="en-GB" sz="2000" dirty="0"/>
              <a:t>” </a:t>
            </a:r>
            <a:r>
              <a:rPr lang="en-GB" sz="2000" dirty="0" smtClean="0"/>
              <a:t>Qualification Values </a:t>
            </a:r>
            <a:r>
              <a:rPr lang="en-GB" sz="2000" dirty="0"/>
              <a:t>- </a:t>
            </a:r>
            <a:r>
              <a:rPr lang="en-GB" sz="2000" dirty="0" smtClean="0"/>
              <a:t>Sections </a:t>
            </a:r>
            <a:r>
              <a:rPr lang="en-GB" sz="2000" dirty="0"/>
              <a:t>2 </a:t>
            </a:r>
            <a:r>
              <a:rPr lang="en-GB" sz="2000" dirty="0" smtClean="0"/>
              <a:t>– 7  #1</a:t>
            </a:r>
            <a:endParaRPr lang="en-US" sz="2000" dirty="0"/>
          </a:p>
        </p:txBody>
      </p:sp>
      <p:sp>
        <p:nvSpPr>
          <p:cNvPr id="3" name="Content Placeholder 2"/>
          <p:cNvSpPr>
            <a:spLocks noGrp="1"/>
          </p:cNvSpPr>
          <p:nvPr>
            <p:ph idx="1"/>
          </p:nvPr>
        </p:nvSpPr>
        <p:spPr/>
        <p:txBody>
          <a:bodyPr/>
          <a:lstStyle/>
          <a:p>
            <a:pPr>
              <a:lnSpc>
                <a:spcPct val="150000"/>
              </a:lnSpc>
              <a:spcBef>
                <a:spcPts val="0"/>
              </a:spcBef>
            </a:pPr>
            <a:r>
              <a:rPr lang="en-US" sz="1300" b="1" u="sng" dirty="0"/>
              <a:t>Section 2</a:t>
            </a:r>
            <a:r>
              <a:rPr lang="en-US" sz="1300" dirty="0"/>
              <a:t> (rows 505:513)</a:t>
            </a:r>
          </a:p>
          <a:p>
            <a:pPr lvl="1">
              <a:lnSpc>
                <a:spcPct val="100000"/>
              </a:lnSpc>
              <a:spcBef>
                <a:spcPts val="0"/>
              </a:spcBef>
            </a:pPr>
            <a:r>
              <a:rPr lang="en-US" sz="1300" b="1" u="sng" dirty="0"/>
              <a:t>Risk Class</a:t>
            </a:r>
            <a:r>
              <a:rPr lang="en-US" sz="1300" dirty="0"/>
              <a:t> (cells A507:A513) – Defines the risk value to which that row’s value is assigned, if knock-out</a:t>
            </a:r>
          </a:p>
          <a:p>
            <a:pPr lvl="2">
              <a:lnSpc>
                <a:spcPct val="100000"/>
              </a:lnSpc>
              <a:spcBef>
                <a:spcPts val="0"/>
              </a:spcBef>
            </a:pPr>
            <a:r>
              <a:rPr lang="en-US" sz="1300" dirty="0"/>
              <a:t>Similar comments as in Blood Pressure section</a:t>
            </a:r>
          </a:p>
          <a:p>
            <a:pPr lvl="1">
              <a:lnSpc>
                <a:spcPct val="100000"/>
              </a:lnSpc>
              <a:spcBef>
                <a:spcPts val="0"/>
              </a:spcBef>
            </a:pPr>
            <a:r>
              <a:rPr lang="en-US" sz="1300" b="1" u="sng" dirty="0"/>
              <a:t>DC Points</a:t>
            </a:r>
            <a:r>
              <a:rPr lang="en-US" sz="1300" dirty="0"/>
              <a:t> (cells B507:B513) – Defines the number of D/C points assigned to the range defined in that row, if debit-credit</a:t>
            </a:r>
          </a:p>
          <a:p>
            <a:pPr lvl="2">
              <a:lnSpc>
                <a:spcPct val="100000"/>
              </a:lnSpc>
              <a:spcBef>
                <a:spcPts val="0"/>
              </a:spcBef>
            </a:pPr>
            <a:r>
              <a:rPr lang="en-US" sz="1300" dirty="0"/>
              <a:t>Similar comments as in Blood Pressure section</a:t>
            </a:r>
          </a:p>
          <a:p>
            <a:pPr lvl="1">
              <a:lnSpc>
                <a:spcPct val="100000"/>
              </a:lnSpc>
              <a:spcBef>
                <a:spcPts val="0"/>
              </a:spcBef>
            </a:pPr>
            <a:r>
              <a:rPr lang="en-US" sz="1300" b="1" u="sng" dirty="0"/>
              <a:t>Flat Extra Rating</a:t>
            </a:r>
            <a:r>
              <a:rPr lang="en-US" sz="1300" dirty="0"/>
              <a:t> (cells C507:C513) – Indicates whether a “Flat Extra Rating” would disqualify a risk for this category</a:t>
            </a:r>
          </a:p>
          <a:p>
            <a:pPr>
              <a:lnSpc>
                <a:spcPct val="150000"/>
              </a:lnSpc>
              <a:spcBef>
                <a:spcPts val="0"/>
              </a:spcBef>
            </a:pPr>
            <a:r>
              <a:rPr lang="en-US" sz="1300" b="1" u="sng" dirty="0"/>
              <a:t>Sections 3 - 7</a:t>
            </a:r>
            <a:r>
              <a:rPr lang="en-US" sz="1300" dirty="0"/>
              <a:t> (rows 515:563) </a:t>
            </a:r>
          </a:p>
          <a:p>
            <a:pPr lvl="1">
              <a:lnSpc>
                <a:spcPct val="100000"/>
              </a:lnSpc>
              <a:spcBef>
                <a:spcPts val="0"/>
              </a:spcBef>
            </a:pPr>
            <a:r>
              <a:rPr lang="en-US" sz="1300" dirty="0"/>
              <a:t>Comments are similar to those for section 2; except</a:t>
            </a:r>
          </a:p>
          <a:p>
            <a:pPr lvl="1">
              <a:lnSpc>
                <a:spcPct val="100000"/>
              </a:lnSpc>
              <a:spcBef>
                <a:spcPts val="0"/>
              </a:spcBef>
            </a:pPr>
            <a:r>
              <a:rPr lang="en-US" sz="1300" b="1" u="sng" dirty="0"/>
              <a:t>“</a:t>
            </a:r>
            <a:r>
              <a:rPr lang="en-US" sz="1300" b="1" u="sng" dirty="0" err="1"/>
              <a:t>PerHx</a:t>
            </a:r>
            <a:r>
              <a:rPr lang="en-US" sz="1300" b="1" u="sng" dirty="0"/>
              <a:t> additional conditions”</a:t>
            </a:r>
            <a:r>
              <a:rPr lang="en-US" sz="1300" dirty="0"/>
              <a:t> (section 7: rows 555:563)</a:t>
            </a:r>
          </a:p>
          <a:p>
            <a:pPr lvl="2">
              <a:lnSpc>
                <a:spcPct val="100000"/>
              </a:lnSpc>
              <a:spcBef>
                <a:spcPts val="0"/>
              </a:spcBef>
            </a:pPr>
            <a:r>
              <a:rPr lang="en-US" sz="1300" b="1" u="sng" dirty="0"/>
              <a:t>“Number of other diseases”</a:t>
            </a:r>
            <a:r>
              <a:rPr lang="en-US" sz="1300" dirty="0"/>
              <a:t> – Insert the number of other personal history conditions used in the program qualifications. The program allows for up to two additional conditions.</a:t>
            </a:r>
          </a:p>
          <a:p>
            <a:pPr lvl="2">
              <a:lnSpc>
                <a:spcPct val="100000"/>
              </a:lnSpc>
              <a:spcBef>
                <a:spcPts val="0"/>
              </a:spcBef>
            </a:pPr>
            <a:r>
              <a:rPr lang="en-US" sz="1300" b="1" u="sng" dirty="0"/>
              <a:t>“Description”</a:t>
            </a:r>
            <a:r>
              <a:rPr lang="en-US" sz="1300" dirty="0"/>
              <a:t> – Insert a description of additional personal history conditions that have a reasonable amount of mortality predictive value</a:t>
            </a:r>
          </a:p>
          <a:p>
            <a:pPr lvl="2">
              <a:lnSpc>
                <a:spcPct val="100000"/>
              </a:lnSpc>
              <a:spcBef>
                <a:spcPts val="0"/>
              </a:spcBef>
            </a:pPr>
            <a:r>
              <a:rPr lang="en-US" sz="1300" dirty="0"/>
              <a:t>Only include conditions which have predictive mortality value, but would not already have been classified as “substandard” in the underwriting process</a:t>
            </a:r>
          </a:p>
          <a:p>
            <a:pPr marL="0" indent="0">
              <a:buNone/>
            </a:pPr>
            <a:endParaRPr lang="en-US" dirty="0"/>
          </a:p>
        </p:txBody>
      </p:sp>
    </p:spTree>
    <p:extLst>
      <p:ext uri="{BB962C8B-B14F-4D97-AF65-F5344CB8AC3E}">
        <p14:creationId xmlns:p14="http://schemas.microsoft.com/office/powerpoint/2010/main" val="76859361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dirty="0"/>
              <a:t>NT/TB </a:t>
            </a:r>
            <a:r>
              <a:rPr lang="en-GB" sz="2400" dirty="0" smtClean="0"/>
              <a:t>Input Worksheets</a:t>
            </a:r>
            <a:r>
              <a:rPr lang="en-GB" sz="2400" dirty="0"/>
              <a:t/>
            </a:r>
            <a:br>
              <a:rPr lang="en-GB" sz="2400" dirty="0"/>
            </a:br>
            <a:r>
              <a:rPr lang="en-GB" sz="2400" dirty="0"/>
              <a:t>Substance Abuse – Rows 565:588</a:t>
            </a:r>
            <a:endParaRPr lang="en-US" sz="2400" dirty="0"/>
          </a:p>
        </p:txBody>
      </p:sp>
      <p:sp>
        <p:nvSpPr>
          <p:cNvPr id="3" name="Content Placeholder 2"/>
          <p:cNvSpPr>
            <a:spLocks noGrp="1"/>
          </p:cNvSpPr>
          <p:nvPr>
            <p:ph idx="1"/>
          </p:nvPr>
        </p:nvSpPr>
        <p:spPr/>
        <p:txBody>
          <a:bodyPr/>
          <a:lstStyle/>
          <a:p>
            <a:pPr>
              <a:lnSpc>
                <a:spcPct val="150000"/>
              </a:lnSpc>
              <a:spcBef>
                <a:spcPts val="0"/>
              </a:spcBef>
            </a:pPr>
            <a:r>
              <a:rPr lang="en-US" sz="1400" dirty="0"/>
              <a:t>Three sections within each age range</a:t>
            </a:r>
          </a:p>
          <a:p>
            <a:pPr marL="0" indent="0">
              <a:buNone/>
            </a:pPr>
            <a:endParaRPr lang="en-US" dirty="0"/>
          </a:p>
        </p:txBody>
      </p:sp>
      <p:pic>
        <p:nvPicPr>
          <p:cNvPr id="4" name="Picture 3"/>
          <p:cNvPicPr>
            <a:picLocks noChangeAspect="1"/>
          </p:cNvPicPr>
          <p:nvPr/>
        </p:nvPicPr>
        <p:blipFill>
          <a:blip r:embed="rId2"/>
          <a:stretch>
            <a:fillRect/>
          </a:stretch>
        </p:blipFill>
        <p:spPr>
          <a:xfrm>
            <a:off x="419908" y="1752600"/>
            <a:ext cx="8266892" cy="1810669"/>
          </a:xfrm>
          <a:prstGeom prst="rect">
            <a:avLst/>
          </a:prstGeom>
        </p:spPr>
      </p:pic>
    </p:spTree>
    <p:extLst>
      <p:ext uri="{BB962C8B-B14F-4D97-AF65-F5344CB8AC3E}">
        <p14:creationId xmlns:p14="http://schemas.microsoft.com/office/powerpoint/2010/main" val="364866930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000" dirty="0"/>
              <a:t>“Input – {NT/TB}” </a:t>
            </a:r>
            <a:r>
              <a:rPr lang="en-GB" sz="2000" dirty="0" smtClean="0"/>
              <a:t>Worksheets</a:t>
            </a:r>
            <a:r>
              <a:rPr lang="en-GB" sz="2000" dirty="0"/>
              <a:t/>
            </a:r>
            <a:br>
              <a:rPr lang="en-GB" sz="2000" dirty="0"/>
            </a:br>
            <a:r>
              <a:rPr lang="en-GB" sz="2000" dirty="0"/>
              <a:t>“Substance Abuse” </a:t>
            </a:r>
            <a:r>
              <a:rPr lang="en-GB" sz="2000" dirty="0" smtClean="0"/>
              <a:t>Qualification Values </a:t>
            </a:r>
            <a:r>
              <a:rPr lang="en-GB" sz="2000" dirty="0"/>
              <a:t>- </a:t>
            </a:r>
            <a:r>
              <a:rPr lang="en-GB" sz="2000" dirty="0" smtClean="0"/>
              <a:t>Sections </a:t>
            </a:r>
            <a:r>
              <a:rPr lang="en-GB" sz="2000" dirty="0"/>
              <a:t>2 – 3</a:t>
            </a:r>
            <a:endParaRPr lang="en-US" sz="2000" dirty="0"/>
          </a:p>
        </p:txBody>
      </p:sp>
      <p:sp>
        <p:nvSpPr>
          <p:cNvPr id="3" name="Content Placeholder 2"/>
          <p:cNvSpPr>
            <a:spLocks noGrp="1"/>
          </p:cNvSpPr>
          <p:nvPr>
            <p:ph idx="1"/>
          </p:nvPr>
        </p:nvSpPr>
        <p:spPr/>
        <p:txBody>
          <a:bodyPr/>
          <a:lstStyle/>
          <a:p>
            <a:pPr>
              <a:lnSpc>
                <a:spcPct val="150000"/>
              </a:lnSpc>
              <a:spcBef>
                <a:spcPts val="0"/>
              </a:spcBef>
            </a:pPr>
            <a:r>
              <a:rPr lang="en-US" sz="1400" b="1" u="sng" dirty="0"/>
              <a:t>Section 2</a:t>
            </a:r>
            <a:r>
              <a:rPr lang="en-US" sz="1400" dirty="0"/>
              <a:t> (rows 570:578)</a:t>
            </a:r>
          </a:p>
          <a:p>
            <a:pPr lvl="1">
              <a:lnSpc>
                <a:spcPct val="100000"/>
              </a:lnSpc>
              <a:spcBef>
                <a:spcPts val="0"/>
              </a:spcBef>
            </a:pPr>
            <a:r>
              <a:rPr lang="en-US" sz="1400" b="1" u="sng" dirty="0"/>
              <a:t>Risk Class</a:t>
            </a:r>
            <a:r>
              <a:rPr lang="en-US" sz="1400" dirty="0"/>
              <a:t> (cells A572:A578) – Defines the risk value to which that row’s value is assigned, if knock-out</a:t>
            </a:r>
          </a:p>
          <a:p>
            <a:pPr lvl="2">
              <a:lnSpc>
                <a:spcPct val="100000"/>
              </a:lnSpc>
              <a:spcBef>
                <a:spcPts val="0"/>
              </a:spcBef>
            </a:pPr>
            <a:r>
              <a:rPr lang="en-US" sz="1400" dirty="0"/>
              <a:t>Similar comments as in Blood Pressure section</a:t>
            </a:r>
          </a:p>
          <a:p>
            <a:pPr lvl="1">
              <a:lnSpc>
                <a:spcPct val="100000"/>
              </a:lnSpc>
              <a:spcBef>
                <a:spcPts val="0"/>
              </a:spcBef>
            </a:pPr>
            <a:r>
              <a:rPr lang="en-US" sz="1400" b="1" u="sng" dirty="0"/>
              <a:t>DC Points</a:t>
            </a:r>
            <a:r>
              <a:rPr lang="en-US" sz="1400" dirty="0"/>
              <a:t> (cells B572:B578) – Defines the number of D/C points assigned to the range defined in that row, if debit-credit</a:t>
            </a:r>
          </a:p>
          <a:p>
            <a:pPr lvl="2">
              <a:lnSpc>
                <a:spcPct val="100000"/>
              </a:lnSpc>
              <a:spcBef>
                <a:spcPts val="0"/>
              </a:spcBef>
            </a:pPr>
            <a:r>
              <a:rPr lang="en-US" sz="1400" dirty="0"/>
              <a:t>Similar comments as in Blood Pressure section</a:t>
            </a:r>
          </a:p>
          <a:p>
            <a:pPr lvl="1">
              <a:lnSpc>
                <a:spcPct val="100000"/>
              </a:lnSpc>
              <a:spcBef>
                <a:spcPts val="0"/>
              </a:spcBef>
            </a:pPr>
            <a:r>
              <a:rPr lang="en-US" sz="1400" b="1" u="sng" dirty="0"/>
              <a:t>Measure period</a:t>
            </a:r>
            <a:r>
              <a:rPr lang="en-US" sz="1400" dirty="0"/>
              <a:t> (cells C572:C578) – Indicates the time period over which the individual’s driving record is considered</a:t>
            </a:r>
          </a:p>
          <a:p>
            <a:pPr lvl="2">
              <a:lnSpc>
                <a:spcPct val="100000"/>
              </a:lnSpc>
              <a:spcBef>
                <a:spcPts val="0"/>
              </a:spcBef>
            </a:pPr>
            <a:r>
              <a:rPr lang="en-US" sz="1400" dirty="0"/>
              <a:t>For alcohol abuse (cells E572:F575), a measure period of 7 years is considered to be standard. A shorter time period will increase the mortality of the overall portfolio.</a:t>
            </a:r>
          </a:p>
          <a:p>
            <a:pPr>
              <a:lnSpc>
                <a:spcPct val="150000"/>
              </a:lnSpc>
              <a:spcBef>
                <a:spcPts val="0"/>
              </a:spcBef>
            </a:pPr>
            <a:r>
              <a:rPr lang="en-US" sz="1400" b="1" u="sng" dirty="0"/>
              <a:t>Section 3</a:t>
            </a:r>
            <a:r>
              <a:rPr lang="en-US" sz="1400" dirty="0"/>
              <a:t> (rows 580:588) </a:t>
            </a:r>
          </a:p>
          <a:p>
            <a:pPr lvl="1">
              <a:lnSpc>
                <a:spcPct val="100000"/>
              </a:lnSpc>
              <a:spcBef>
                <a:spcPts val="0"/>
              </a:spcBef>
            </a:pPr>
            <a:r>
              <a:rPr lang="en-US" sz="1400" dirty="0"/>
              <a:t>Comments are similar to those above for section 2; except</a:t>
            </a:r>
          </a:p>
          <a:p>
            <a:pPr lvl="1">
              <a:lnSpc>
                <a:spcPct val="100000"/>
              </a:lnSpc>
              <a:spcBef>
                <a:spcPts val="0"/>
              </a:spcBef>
            </a:pPr>
            <a:r>
              <a:rPr lang="en-US" sz="1400" dirty="0"/>
              <a:t>For drug abuse (cells E582:F585), a measure period of 5 years is considered to be standard. A shorter time period will increase the mortality of the overall portfolio</a:t>
            </a:r>
          </a:p>
          <a:p>
            <a:pPr marL="0" indent="0">
              <a:buNone/>
            </a:pPr>
            <a:endParaRPr lang="en-US" dirty="0"/>
          </a:p>
        </p:txBody>
      </p:sp>
    </p:spTree>
    <p:extLst>
      <p:ext uri="{BB962C8B-B14F-4D97-AF65-F5344CB8AC3E}">
        <p14:creationId xmlns:p14="http://schemas.microsoft.com/office/powerpoint/2010/main" val="110153359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dirty="0"/>
              <a:t>NT/TB </a:t>
            </a:r>
            <a:r>
              <a:rPr lang="en-GB" sz="2400" dirty="0" smtClean="0"/>
              <a:t>Input Worksheets</a:t>
            </a:r>
            <a:r>
              <a:rPr lang="en-GB" sz="2400" dirty="0"/>
              <a:t/>
            </a:r>
            <a:br>
              <a:rPr lang="en-GB" sz="2400" dirty="0"/>
            </a:br>
            <a:r>
              <a:rPr lang="en-GB" sz="2400" dirty="0"/>
              <a:t>Other </a:t>
            </a:r>
            <a:r>
              <a:rPr lang="en-GB" sz="2400" dirty="0" smtClean="0"/>
              <a:t>Restrictions </a:t>
            </a:r>
            <a:r>
              <a:rPr lang="en-GB" sz="2400" dirty="0"/>
              <a:t>– Rows 590:663</a:t>
            </a:r>
            <a:endParaRPr lang="en-US" sz="2400" dirty="0"/>
          </a:p>
        </p:txBody>
      </p:sp>
      <p:sp>
        <p:nvSpPr>
          <p:cNvPr id="3" name="Content Placeholder 2"/>
          <p:cNvSpPr>
            <a:spLocks noGrp="1"/>
          </p:cNvSpPr>
          <p:nvPr>
            <p:ph idx="1"/>
          </p:nvPr>
        </p:nvSpPr>
        <p:spPr/>
        <p:txBody>
          <a:bodyPr/>
          <a:lstStyle/>
          <a:p>
            <a:pPr>
              <a:lnSpc>
                <a:spcPct val="150000"/>
              </a:lnSpc>
              <a:spcBef>
                <a:spcPts val="0"/>
              </a:spcBef>
            </a:pPr>
            <a:r>
              <a:rPr lang="en-US" sz="1400" dirty="0"/>
              <a:t>Eight sections within each age range</a:t>
            </a:r>
          </a:p>
          <a:p>
            <a:pPr marL="0" indent="0">
              <a:buNone/>
            </a:pPr>
            <a:endParaRPr lang="en-US" dirty="0"/>
          </a:p>
        </p:txBody>
      </p:sp>
      <p:pic>
        <p:nvPicPr>
          <p:cNvPr id="4" name="Picture 3"/>
          <p:cNvPicPr>
            <a:picLocks noChangeAspect="1"/>
          </p:cNvPicPr>
          <p:nvPr/>
        </p:nvPicPr>
        <p:blipFill>
          <a:blip r:embed="rId2"/>
          <a:stretch>
            <a:fillRect/>
          </a:stretch>
        </p:blipFill>
        <p:spPr>
          <a:xfrm>
            <a:off x="485805" y="1676400"/>
            <a:ext cx="8096190" cy="4096867"/>
          </a:xfrm>
          <a:prstGeom prst="rect">
            <a:avLst/>
          </a:prstGeom>
        </p:spPr>
      </p:pic>
    </p:spTree>
    <p:extLst>
      <p:ext uri="{BB962C8B-B14F-4D97-AF65-F5344CB8AC3E}">
        <p14:creationId xmlns:p14="http://schemas.microsoft.com/office/powerpoint/2010/main" val="18196464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Overview</a:t>
            </a:r>
            <a:endParaRPr lang="en-US" dirty="0"/>
          </a:p>
        </p:txBody>
      </p:sp>
      <p:sp>
        <p:nvSpPr>
          <p:cNvPr id="3" name="Content Placeholder 2"/>
          <p:cNvSpPr>
            <a:spLocks noGrp="1"/>
          </p:cNvSpPr>
          <p:nvPr>
            <p:ph idx="1"/>
          </p:nvPr>
        </p:nvSpPr>
        <p:spPr/>
        <p:txBody>
          <a:bodyPr/>
          <a:lstStyle/>
          <a:p>
            <a:pPr>
              <a:lnSpc>
                <a:spcPct val="150000"/>
              </a:lnSpc>
              <a:spcBef>
                <a:spcPts val="0"/>
              </a:spcBef>
            </a:pPr>
            <a:r>
              <a:rPr lang="en-US" sz="1400" dirty="0"/>
              <a:t>All worksheets are protected </a:t>
            </a:r>
          </a:p>
          <a:p>
            <a:pPr lvl="1">
              <a:spcBef>
                <a:spcPts val="0"/>
              </a:spcBef>
            </a:pPr>
            <a:r>
              <a:rPr lang="en-US" sz="1400" dirty="0"/>
              <a:t>Ensures no stray inputs are inserted into incorrect cells</a:t>
            </a:r>
          </a:p>
          <a:p>
            <a:pPr lvl="1">
              <a:spcBef>
                <a:spcPts val="0"/>
              </a:spcBef>
            </a:pPr>
            <a:r>
              <a:rPr lang="en-US" sz="1400" dirty="0"/>
              <a:t>No password is needed to unprotect a worksheet</a:t>
            </a:r>
          </a:p>
          <a:p>
            <a:pPr>
              <a:lnSpc>
                <a:spcPct val="150000"/>
              </a:lnSpc>
              <a:spcBef>
                <a:spcPts val="0"/>
              </a:spcBef>
            </a:pPr>
            <a:r>
              <a:rPr lang="en-US" sz="1400" dirty="0"/>
              <a:t>Cell locking</a:t>
            </a:r>
          </a:p>
          <a:p>
            <a:pPr lvl="1">
              <a:spcBef>
                <a:spcPts val="0"/>
              </a:spcBef>
            </a:pPr>
            <a:r>
              <a:rPr lang="en-US" sz="1400" dirty="0"/>
              <a:t>Only cells used to define parameters of “Preferred Program” are unlocked for input</a:t>
            </a:r>
          </a:p>
          <a:p>
            <a:pPr lvl="1">
              <a:spcBef>
                <a:spcPts val="0"/>
              </a:spcBef>
            </a:pPr>
            <a:r>
              <a:rPr lang="en-US" sz="1400" dirty="0"/>
              <a:t>These are only cells which can be changed when a worksheet is protected</a:t>
            </a:r>
          </a:p>
          <a:p>
            <a:pPr>
              <a:lnSpc>
                <a:spcPct val="150000"/>
              </a:lnSpc>
              <a:spcBef>
                <a:spcPts val="0"/>
              </a:spcBef>
            </a:pPr>
            <a:r>
              <a:rPr lang="en-US" sz="1400" dirty="0"/>
              <a:t>Cell hiding</a:t>
            </a:r>
          </a:p>
          <a:p>
            <a:pPr lvl="1">
              <a:spcBef>
                <a:spcPts val="0"/>
              </a:spcBef>
            </a:pPr>
            <a:r>
              <a:rPr lang="en-US" sz="1400" dirty="0"/>
              <a:t>Cells in the input worksheets are hidden and unhidden based on the inputted program definitions</a:t>
            </a:r>
          </a:p>
          <a:p>
            <a:pPr lvl="1">
              <a:spcBef>
                <a:spcPts val="0"/>
              </a:spcBef>
            </a:pPr>
            <a:r>
              <a:rPr lang="en-US" sz="1400" dirty="0"/>
              <a:t>Cell value contents of hidden cells are not deleted. However, they are ignored in all calculations</a:t>
            </a:r>
          </a:p>
          <a:p>
            <a:pPr>
              <a:lnSpc>
                <a:spcPct val="150000"/>
              </a:lnSpc>
              <a:spcBef>
                <a:spcPts val="0"/>
              </a:spcBef>
            </a:pPr>
            <a:r>
              <a:rPr lang="en-US" sz="1400" dirty="0"/>
              <a:t>Edits</a:t>
            </a:r>
          </a:p>
          <a:p>
            <a:pPr lvl="1">
              <a:spcBef>
                <a:spcPts val="0"/>
              </a:spcBef>
            </a:pPr>
            <a:r>
              <a:rPr lang="en-US" sz="1400" dirty="0"/>
              <a:t>There are no edits to ensure that all inputs are consistent</a:t>
            </a:r>
          </a:p>
          <a:p>
            <a:pPr marL="0" indent="0">
              <a:buNone/>
            </a:pPr>
            <a:endParaRPr lang="en-US" dirty="0"/>
          </a:p>
        </p:txBody>
      </p:sp>
    </p:spTree>
    <p:extLst>
      <p:ext uri="{BB962C8B-B14F-4D97-AF65-F5344CB8AC3E}">
        <p14:creationId xmlns:p14="http://schemas.microsoft.com/office/powerpoint/2010/main" val="100490036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000" dirty="0"/>
              <a:t>“Input – {NT/TB}” </a:t>
            </a:r>
            <a:r>
              <a:rPr lang="en-GB" sz="2000" dirty="0" smtClean="0"/>
              <a:t>Worksheets</a:t>
            </a:r>
            <a:r>
              <a:rPr lang="en-GB" sz="2000" dirty="0"/>
              <a:t/>
            </a:r>
            <a:br>
              <a:rPr lang="en-GB" sz="2000" dirty="0"/>
            </a:br>
            <a:r>
              <a:rPr lang="en-GB" sz="2000" dirty="0"/>
              <a:t>“Personal Medical </a:t>
            </a:r>
            <a:r>
              <a:rPr lang="en-GB" sz="2000" dirty="0" err="1"/>
              <a:t>Hx</a:t>
            </a:r>
            <a:r>
              <a:rPr lang="en-GB" sz="2000" dirty="0"/>
              <a:t>” </a:t>
            </a:r>
            <a:r>
              <a:rPr lang="en-GB" sz="2000" dirty="0" smtClean="0"/>
              <a:t>Qualification Values </a:t>
            </a:r>
            <a:r>
              <a:rPr lang="en-GB" sz="2000" dirty="0"/>
              <a:t>- </a:t>
            </a:r>
            <a:r>
              <a:rPr lang="en-GB" sz="2000" dirty="0" smtClean="0"/>
              <a:t>Sections </a:t>
            </a:r>
            <a:r>
              <a:rPr lang="en-GB" sz="2000" dirty="0"/>
              <a:t>2 - 8</a:t>
            </a:r>
            <a:endParaRPr lang="en-US" sz="2000" dirty="0"/>
          </a:p>
        </p:txBody>
      </p:sp>
      <p:sp>
        <p:nvSpPr>
          <p:cNvPr id="3" name="Content Placeholder 2"/>
          <p:cNvSpPr>
            <a:spLocks noGrp="1"/>
          </p:cNvSpPr>
          <p:nvPr>
            <p:ph idx="1"/>
          </p:nvPr>
        </p:nvSpPr>
        <p:spPr/>
        <p:txBody>
          <a:bodyPr/>
          <a:lstStyle/>
          <a:p>
            <a:pPr>
              <a:lnSpc>
                <a:spcPct val="150000"/>
              </a:lnSpc>
              <a:spcBef>
                <a:spcPts val="0"/>
              </a:spcBef>
            </a:pPr>
            <a:r>
              <a:rPr lang="en-US" sz="1300" b="1" u="sng" dirty="0"/>
              <a:t>Section 2</a:t>
            </a:r>
            <a:r>
              <a:rPr lang="en-US" sz="1300" dirty="0"/>
              <a:t> (rows 595:603)</a:t>
            </a:r>
          </a:p>
          <a:p>
            <a:pPr lvl="1">
              <a:lnSpc>
                <a:spcPct val="100000"/>
              </a:lnSpc>
              <a:spcBef>
                <a:spcPts val="0"/>
              </a:spcBef>
            </a:pPr>
            <a:r>
              <a:rPr lang="en-US" sz="1300" b="1" u="sng" dirty="0"/>
              <a:t>Risk Class</a:t>
            </a:r>
            <a:r>
              <a:rPr lang="en-US" sz="1300" dirty="0"/>
              <a:t> (cells A507:A513) – Defines the risk value to which that row’s value is assigned, if knock-out</a:t>
            </a:r>
          </a:p>
          <a:p>
            <a:pPr lvl="2">
              <a:lnSpc>
                <a:spcPct val="100000"/>
              </a:lnSpc>
              <a:spcBef>
                <a:spcPts val="0"/>
              </a:spcBef>
            </a:pPr>
            <a:r>
              <a:rPr lang="en-US" sz="1300" dirty="0"/>
              <a:t>Similar comments as in Blood Pressure section</a:t>
            </a:r>
          </a:p>
          <a:p>
            <a:pPr lvl="1">
              <a:lnSpc>
                <a:spcPct val="100000"/>
              </a:lnSpc>
              <a:spcBef>
                <a:spcPts val="0"/>
              </a:spcBef>
            </a:pPr>
            <a:r>
              <a:rPr lang="en-US" sz="1300" b="1" u="sng" dirty="0"/>
              <a:t>DC Points</a:t>
            </a:r>
            <a:r>
              <a:rPr lang="en-US" sz="1300" dirty="0"/>
              <a:t> (cells B507:B513) – Defines the number of D/C points assigned to the range defined in that row, if debit-credit</a:t>
            </a:r>
          </a:p>
          <a:p>
            <a:pPr lvl="2">
              <a:lnSpc>
                <a:spcPct val="100000"/>
              </a:lnSpc>
              <a:spcBef>
                <a:spcPts val="0"/>
              </a:spcBef>
            </a:pPr>
            <a:r>
              <a:rPr lang="en-US" sz="1300" dirty="0"/>
              <a:t>Similar comments as in Blood Pressure section</a:t>
            </a:r>
          </a:p>
          <a:p>
            <a:pPr lvl="1">
              <a:lnSpc>
                <a:spcPct val="100000"/>
              </a:lnSpc>
              <a:spcBef>
                <a:spcPts val="0"/>
              </a:spcBef>
            </a:pPr>
            <a:r>
              <a:rPr lang="en-US" sz="1300" b="1" u="sng" dirty="0"/>
              <a:t>Restriction included?</a:t>
            </a:r>
            <a:r>
              <a:rPr lang="en-US" sz="1300" dirty="0"/>
              <a:t> (cells C507:C513) – Indicates whether this category is used as a restriction to qualifying for the specified risk class</a:t>
            </a:r>
          </a:p>
          <a:p>
            <a:pPr>
              <a:lnSpc>
                <a:spcPct val="150000"/>
              </a:lnSpc>
              <a:spcBef>
                <a:spcPts val="0"/>
              </a:spcBef>
            </a:pPr>
            <a:r>
              <a:rPr lang="en-US" sz="1300" b="1" u="sng" dirty="0"/>
              <a:t>Sections 3 - 8</a:t>
            </a:r>
            <a:r>
              <a:rPr lang="en-US" sz="1300" dirty="0"/>
              <a:t> (rows 605:663) </a:t>
            </a:r>
          </a:p>
          <a:p>
            <a:pPr lvl="1">
              <a:lnSpc>
                <a:spcPct val="100000"/>
              </a:lnSpc>
              <a:spcBef>
                <a:spcPts val="0"/>
              </a:spcBef>
            </a:pPr>
            <a:r>
              <a:rPr lang="en-US" sz="1300" dirty="0"/>
              <a:t>Comments are similar to those above for section 2; except</a:t>
            </a:r>
          </a:p>
          <a:p>
            <a:pPr lvl="1">
              <a:lnSpc>
                <a:spcPct val="100000"/>
              </a:lnSpc>
              <a:spcBef>
                <a:spcPts val="0"/>
              </a:spcBef>
            </a:pPr>
            <a:r>
              <a:rPr lang="en-US" sz="1300" b="1" u="sng" dirty="0"/>
              <a:t>“Other additional conditions”</a:t>
            </a:r>
            <a:r>
              <a:rPr lang="en-US" sz="1300" dirty="0"/>
              <a:t> (section 8: rows 655:663)</a:t>
            </a:r>
          </a:p>
          <a:p>
            <a:pPr lvl="2">
              <a:lnSpc>
                <a:spcPct val="100000"/>
              </a:lnSpc>
              <a:spcBef>
                <a:spcPts val="0"/>
              </a:spcBef>
            </a:pPr>
            <a:r>
              <a:rPr lang="en-US" sz="1300" b="1" u="sng" dirty="0"/>
              <a:t>“</a:t>
            </a:r>
            <a:r>
              <a:rPr lang="en-US" sz="1300" b="1" u="sng" dirty="0" smtClean="0"/>
              <a:t>No. </a:t>
            </a:r>
            <a:r>
              <a:rPr lang="en-US" sz="1300" b="1" u="sng" dirty="0"/>
              <a:t>of other restrictions”</a:t>
            </a:r>
            <a:r>
              <a:rPr lang="en-US" sz="1300" dirty="0"/>
              <a:t> – Insert the number of other general conditions used in the program qualifications. The program allows for up to two additional conditions.</a:t>
            </a:r>
          </a:p>
          <a:p>
            <a:pPr lvl="2">
              <a:lnSpc>
                <a:spcPct val="100000"/>
              </a:lnSpc>
              <a:spcBef>
                <a:spcPts val="0"/>
              </a:spcBef>
            </a:pPr>
            <a:r>
              <a:rPr lang="en-US" sz="1300" b="1" u="sng" dirty="0"/>
              <a:t>“Description”</a:t>
            </a:r>
            <a:r>
              <a:rPr lang="en-US" sz="1300" dirty="0"/>
              <a:t> – Insert a description of additional conditions that have a reasonable amount of mortality predictive value</a:t>
            </a:r>
          </a:p>
          <a:p>
            <a:pPr lvl="2">
              <a:lnSpc>
                <a:spcPct val="100000"/>
              </a:lnSpc>
              <a:spcBef>
                <a:spcPts val="0"/>
              </a:spcBef>
            </a:pPr>
            <a:r>
              <a:rPr lang="en-US" sz="1300" dirty="0"/>
              <a:t>Only include conditions which have predictive mortality value, but would not already have been classified as “substandard” in the underwriting process</a:t>
            </a:r>
          </a:p>
          <a:p>
            <a:pPr marL="0" indent="0">
              <a:buNone/>
            </a:pPr>
            <a:endParaRPr lang="en-US" dirty="0"/>
          </a:p>
        </p:txBody>
      </p:sp>
    </p:spTree>
    <p:extLst>
      <p:ext uri="{BB962C8B-B14F-4D97-AF65-F5344CB8AC3E}">
        <p14:creationId xmlns:p14="http://schemas.microsoft.com/office/powerpoint/2010/main" val="267919916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 </a:t>
            </a:r>
            <a:r>
              <a:rPr lang="en-US" dirty="0" smtClean="0"/>
              <a:t>Closing</a:t>
            </a:r>
            <a:endParaRPr lang="en-US" dirty="0"/>
          </a:p>
        </p:txBody>
      </p:sp>
      <p:sp>
        <p:nvSpPr>
          <p:cNvPr id="3" name="Content Placeholder 2"/>
          <p:cNvSpPr>
            <a:spLocks noGrp="1"/>
          </p:cNvSpPr>
          <p:nvPr>
            <p:ph idx="1"/>
          </p:nvPr>
        </p:nvSpPr>
        <p:spPr/>
        <p:txBody>
          <a:bodyPr/>
          <a:lstStyle/>
          <a:p>
            <a:pPr>
              <a:lnSpc>
                <a:spcPct val="150000"/>
              </a:lnSpc>
              <a:spcBef>
                <a:spcPts val="0"/>
              </a:spcBef>
            </a:pPr>
            <a:r>
              <a:rPr lang="en-US" sz="1400" dirty="0"/>
              <a:t>This is a draft version </a:t>
            </a:r>
            <a:r>
              <a:rPr lang="en-US" sz="1400" dirty="0" smtClean="0"/>
              <a:t>of </a:t>
            </a:r>
            <a:r>
              <a:rPr lang="en-US" sz="1400" dirty="0"/>
              <a:t>the instructions documentation. </a:t>
            </a:r>
          </a:p>
          <a:p>
            <a:pPr>
              <a:lnSpc>
                <a:spcPct val="150000"/>
              </a:lnSpc>
              <a:spcBef>
                <a:spcPts val="0"/>
              </a:spcBef>
            </a:pPr>
            <a:r>
              <a:rPr lang="en-US" sz="1400" dirty="0"/>
              <a:t>Suggestions for clarifying or improving comments are welcome and appreciated. Send any suggestions to Jack Luff, Society of </a:t>
            </a:r>
            <a:r>
              <a:rPr lang="en-US" sz="1400" dirty="0" smtClean="0"/>
              <a:t>Actuaries, </a:t>
            </a:r>
            <a:r>
              <a:rPr lang="en-US" sz="1400" dirty="0"/>
              <a:t>at the email </a:t>
            </a:r>
            <a:r>
              <a:rPr lang="en-US" sz="1400" dirty="0" smtClean="0"/>
              <a:t>address: jluff@soa.org.</a:t>
            </a:r>
            <a:endParaRPr lang="en-US" sz="1400" dirty="0"/>
          </a:p>
          <a:p>
            <a:endParaRPr lang="en-US" dirty="0"/>
          </a:p>
          <a:p>
            <a:pPr marL="0" indent="0">
              <a:buNone/>
            </a:pPr>
            <a:endParaRPr lang="en-US" dirty="0"/>
          </a:p>
        </p:txBody>
      </p:sp>
    </p:spTree>
    <p:extLst>
      <p:ext uri="{BB962C8B-B14F-4D97-AF65-F5344CB8AC3E}">
        <p14:creationId xmlns:p14="http://schemas.microsoft.com/office/powerpoint/2010/main" val="27325524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dirty="0"/>
              <a:t>Overview</a:t>
            </a:r>
            <a:br>
              <a:rPr lang="en-GB" sz="2400" dirty="0"/>
            </a:br>
            <a:r>
              <a:rPr lang="en-GB" sz="2400" dirty="0"/>
              <a:t>Choosing a </a:t>
            </a:r>
            <a:r>
              <a:rPr lang="en-GB" sz="2400" dirty="0" smtClean="0"/>
              <a:t>Specific </a:t>
            </a:r>
            <a:r>
              <a:rPr lang="en-GB" sz="2400" dirty="0"/>
              <a:t>“NT” and “TB” </a:t>
            </a:r>
            <a:r>
              <a:rPr lang="en-GB" sz="2400" dirty="0" smtClean="0"/>
              <a:t>Worksheet Set</a:t>
            </a:r>
            <a:endParaRPr lang="en-US" sz="2400" dirty="0"/>
          </a:p>
        </p:txBody>
      </p:sp>
      <p:sp>
        <p:nvSpPr>
          <p:cNvPr id="3" name="Content Placeholder 2"/>
          <p:cNvSpPr>
            <a:spLocks noGrp="1"/>
          </p:cNvSpPr>
          <p:nvPr>
            <p:ph idx="1"/>
          </p:nvPr>
        </p:nvSpPr>
        <p:spPr/>
        <p:txBody>
          <a:bodyPr/>
          <a:lstStyle/>
          <a:p>
            <a:pPr>
              <a:lnSpc>
                <a:spcPct val="150000"/>
              </a:lnSpc>
              <a:spcBef>
                <a:spcPts val="0"/>
              </a:spcBef>
            </a:pPr>
            <a:r>
              <a:rPr lang="en-US" sz="1400" dirty="0"/>
              <a:t>Program allows the saving of up to 8 separate preferred program definitions</a:t>
            </a:r>
          </a:p>
          <a:p>
            <a:pPr lvl="1">
              <a:spcBef>
                <a:spcPts val="0"/>
              </a:spcBef>
            </a:pPr>
            <a:r>
              <a:rPr lang="en-US" sz="1400" dirty="0"/>
              <a:t>Eight separate NT/TB input worksheet sets - named “Input-{</a:t>
            </a:r>
            <a:r>
              <a:rPr lang="en-US" sz="1400" i="1" dirty="0"/>
              <a:t>NT/TB}</a:t>
            </a:r>
            <a:r>
              <a:rPr lang="en-US" sz="1400" dirty="0"/>
              <a:t>  </a:t>
            </a:r>
            <a:r>
              <a:rPr lang="en-US" sz="1400" i="1" dirty="0"/>
              <a:t>xxx</a:t>
            </a:r>
            <a:r>
              <a:rPr lang="en-US" sz="1400" dirty="0"/>
              <a:t>”</a:t>
            </a:r>
          </a:p>
          <a:p>
            <a:pPr>
              <a:lnSpc>
                <a:spcPct val="150000"/>
              </a:lnSpc>
              <a:spcBef>
                <a:spcPts val="0"/>
              </a:spcBef>
            </a:pPr>
            <a:r>
              <a:rPr lang="en-US" sz="1400" dirty="0"/>
              <a:t>Choosing preferred program set for input / calculation</a:t>
            </a:r>
          </a:p>
          <a:p>
            <a:pPr lvl="1">
              <a:spcBef>
                <a:spcPts val="0"/>
              </a:spcBef>
            </a:pPr>
            <a:r>
              <a:rPr lang="en-US" sz="1400" dirty="0"/>
              <a:t>Worksheet </a:t>
            </a:r>
            <a:r>
              <a:rPr lang="en-US" sz="1400" b="1" i="1" dirty="0"/>
              <a:t>“1. Input Calculator”</a:t>
            </a:r>
          </a:p>
          <a:p>
            <a:pPr lvl="2">
              <a:spcBef>
                <a:spcPts val="0"/>
              </a:spcBef>
            </a:pPr>
            <a:r>
              <a:rPr lang="en-US" sz="1400" dirty="0"/>
              <a:t>Set is chosen in cell C3</a:t>
            </a:r>
          </a:p>
          <a:p>
            <a:pPr lvl="2">
              <a:spcBef>
                <a:spcPts val="0"/>
              </a:spcBef>
            </a:pPr>
            <a:r>
              <a:rPr lang="en-US" sz="1400" dirty="0"/>
              <a:t>Cells E3:E4 provide the NT/TB worksheet names of the chosen set</a:t>
            </a:r>
          </a:p>
          <a:p>
            <a:pPr lvl="3">
              <a:spcBef>
                <a:spcPts val="0"/>
              </a:spcBef>
            </a:pPr>
            <a:r>
              <a:rPr lang="en-US" sz="1400" dirty="0"/>
              <a:t>“NT” and “TB” worksheets are linked; they work together</a:t>
            </a:r>
          </a:p>
          <a:p>
            <a:pPr lvl="2">
              <a:spcBef>
                <a:spcPts val="0"/>
              </a:spcBef>
            </a:pPr>
            <a:r>
              <a:rPr lang="en-US" sz="1400" dirty="0"/>
              <a:t>Cells A8:Y8 show the calculation results based on the definitions of the worksheets shown in E3:E4</a:t>
            </a:r>
          </a:p>
          <a:p>
            <a:pPr lvl="2">
              <a:spcBef>
                <a:spcPts val="0"/>
              </a:spcBef>
            </a:pPr>
            <a:r>
              <a:rPr lang="en-US" sz="1400" dirty="0"/>
              <a:t>Cell values in B8:Y8 can be manually copied into any of the rows in cells B14:Y21, to allow for result comparisons of various programs</a:t>
            </a:r>
          </a:p>
          <a:p>
            <a:pPr marL="0" indent="0">
              <a:buNone/>
            </a:pPr>
            <a:endParaRPr lang="en-US" dirty="0"/>
          </a:p>
        </p:txBody>
      </p:sp>
    </p:spTree>
    <p:extLst>
      <p:ext uri="{BB962C8B-B14F-4D97-AF65-F5344CB8AC3E}">
        <p14:creationId xmlns:p14="http://schemas.microsoft.com/office/powerpoint/2010/main" val="35436339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000" dirty="0"/>
              <a:t>Overview</a:t>
            </a:r>
            <a:br>
              <a:rPr lang="en-GB" sz="2000" dirty="0"/>
            </a:br>
            <a:r>
              <a:rPr lang="en-GB" sz="2000" dirty="0"/>
              <a:t>Worksheets </a:t>
            </a:r>
            <a:r>
              <a:rPr lang="en-GB" sz="2000" dirty="0" smtClean="0"/>
              <a:t>Defining </a:t>
            </a:r>
            <a:r>
              <a:rPr lang="en-GB" sz="2000" dirty="0"/>
              <a:t>a </a:t>
            </a:r>
            <a:r>
              <a:rPr lang="en-GB" sz="2000" dirty="0" smtClean="0"/>
              <a:t>Specific Preferred Program Structure</a:t>
            </a:r>
            <a:endParaRPr lang="en-US" sz="2000" dirty="0"/>
          </a:p>
        </p:txBody>
      </p:sp>
      <p:sp>
        <p:nvSpPr>
          <p:cNvPr id="3" name="Content Placeholder 2"/>
          <p:cNvSpPr>
            <a:spLocks noGrp="1"/>
          </p:cNvSpPr>
          <p:nvPr>
            <p:ph idx="1"/>
          </p:nvPr>
        </p:nvSpPr>
        <p:spPr/>
        <p:txBody>
          <a:bodyPr/>
          <a:lstStyle/>
          <a:p>
            <a:pPr>
              <a:lnSpc>
                <a:spcPct val="150000"/>
              </a:lnSpc>
              <a:spcBef>
                <a:spcPts val="0"/>
              </a:spcBef>
            </a:pPr>
            <a:r>
              <a:rPr lang="en-US" sz="1400" dirty="0"/>
              <a:t>Only the program (one set of NT / TB inputs) chosen in cell C3 is calculated</a:t>
            </a:r>
          </a:p>
          <a:p>
            <a:pPr>
              <a:lnSpc>
                <a:spcPct val="150000"/>
              </a:lnSpc>
              <a:spcBef>
                <a:spcPts val="0"/>
              </a:spcBef>
            </a:pPr>
            <a:r>
              <a:rPr lang="en-US" sz="1400" dirty="0"/>
              <a:t>All {NT, TB} combo worksheets not chosen (and therefore not being calculated) have an orange background color</a:t>
            </a:r>
          </a:p>
          <a:p>
            <a:pPr>
              <a:lnSpc>
                <a:spcPct val="150000"/>
              </a:lnSpc>
              <a:spcBef>
                <a:spcPts val="0"/>
              </a:spcBef>
            </a:pPr>
            <a:r>
              <a:rPr lang="en-US" sz="1400" dirty="0"/>
              <a:t>No other worksheets in the file need input</a:t>
            </a:r>
          </a:p>
          <a:p>
            <a:pPr lvl="1">
              <a:spcBef>
                <a:spcPts val="0"/>
              </a:spcBef>
            </a:pPr>
            <a:r>
              <a:rPr lang="en-US" sz="1400" dirty="0"/>
              <a:t>All locked (without a password)</a:t>
            </a:r>
          </a:p>
          <a:p>
            <a:pPr marL="0" indent="0">
              <a:buNone/>
            </a:pPr>
            <a:endParaRPr lang="en-US" dirty="0"/>
          </a:p>
        </p:txBody>
      </p:sp>
    </p:spTree>
    <p:extLst>
      <p:ext uri="{BB962C8B-B14F-4D97-AF65-F5344CB8AC3E}">
        <p14:creationId xmlns:p14="http://schemas.microsoft.com/office/powerpoint/2010/main" val="29454421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NT/TB </a:t>
            </a:r>
            <a:r>
              <a:rPr lang="en-GB" dirty="0" smtClean="0"/>
              <a:t>Input Worksheets</a:t>
            </a:r>
            <a:endParaRPr lang="en-US" dirty="0"/>
          </a:p>
        </p:txBody>
      </p:sp>
      <p:sp>
        <p:nvSpPr>
          <p:cNvPr id="3" name="Content Placeholder 2"/>
          <p:cNvSpPr>
            <a:spLocks noGrp="1"/>
          </p:cNvSpPr>
          <p:nvPr>
            <p:ph idx="1"/>
          </p:nvPr>
        </p:nvSpPr>
        <p:spPr/>
        <p:txBody>
          <a:bodyPr/>
          <a:lstStyle/>
          <a:p>
            <a:pPr>
              <a:lnSpc>
                <a:spcPct val="150000"/>
              </a:lnSpc>
              <a:spcBef>
                <a:spcPts val="0"/>
              </a:spcBef>
            </a:pPr>
            <a:r>
              <a:rPr lang="en-US" sz="1400" dirty="0"/>
              <a:t>Structure of “NT and “TB” input worksheets are the same</a:t>
            </a:r>
          </a:p>
          <a:p>
            <a:pPr>
              <a:lnSpc>
                <a:spcPct val="150000"/>
              </a:lnSpc>
              <a:spcBef>
                <a:spcPts val="0"/>
              </a:spcBef>
            </a:pPr>
            <a:r>
              <a:rPr lang="en-US" sz="1400" dirty="0"/>
              <a:t>Same instructions apply to both, unless specifically stated otherwise</a:t>
            </a:r>
          </a:p>
          <a:p>
            <a:pPr>
              <a:lnSpc>
                <a:spcPct val="150000"/>
              </a:lnSpc>
              <a:spcBef>
                <a:spcPts val="0"/>
              </a:spcBef>
            </a:pPr>
            <a:r>
              <a:rPr lang="en-US" sz="1400" dirty="0"/>
              <a:t>Insert non-tobacco criteria into “NT” worksheet</a:t>
            </a:r>
          </a:p>
          <a:p>
            <a:pPr>
              <a:lnSpc>
                <a:spcPct val="150000"/>
              </a:lnSpc>
              <a:spcBef>
                <a:spcPts val="0"/>
              </a:spcBef>
            </a:pPr>
            <a:r>
              <a:rPr lang="en-US" sz="1400" dirty="0"/>
              <a:t>Insert tobacco criteria into “TB” worksheet</a:t>
            </a:r>
          </a:p>
          <a:p>
            <a:pPr>
              <a:lnSpc>
                <a:spcPct val="150000"/>
              </a:lnSpc>
              <a:spcBef>
                <a:spcPts val="0"/>
              </a:spcBef>
            </a:pPr>
            <a:r>
              <a:rPr lang="en-US" sz="1400" dirty="0"/>
              <a:t>Up to 6 non-tobacco and 6 tobacco classes can be included in any one program</a:t>
            </a:r>
          </a:p>
          <a:p>
            <a:pPr>
              <a:lnSpc>
                <a:spcPct val="150000"/>
              </a:lnSpc>
              <a:spcBef>
                <a:spcPts val="0"/>
              </a:spcBef>
            </a:pPr>
            <a:r>
              <a:rPr lang="en-US" sz="1400" dirty="0"/>
              <a:t>DO NOT copy/paste inputs from one section to another or between worksheets</a:t>
            </a:r>
          </a:p>
          <a:p>
            <a:pPr lvl="1">
              <a:spcBef>
                <a:spcPts val="0"/>
              </a:spcBef>
            </a:pPr>
            <a:r>
              <a:rPr lang="en-US" sz="1400" dirty="0"/>
              <a:t>This will impact the “conditional formatting” formulas built into the worksheet</a:t>
            </a:r>
          </a:p>
          <a:p>
            <a:pPr lvl="2">
              <a:spcBef>
                <a:spcPts val="0"/>
              </a:spcBef>
            </a:pPr>
            <a:r>
              <a:rPr lang="en-US" sz="1400" dirty="0"/>
              <a:t>Used to hide and unhide cells as needed for input based on the program specifics</a:t>
            </a:r>
          </a:p>
          <a:p>
            <a:pPr marL="0" indent="0">
              <a:buNone/>
            </a:pPr>
            <a:endParaRPr lang="en-US" dirty="0"/>
          </a:p>
        </p:txBody>
      </p:sp>
    </p:spTree>
    <p:extLst>
      <p:ext uri="{BB962C8B-B14F-4D97-AF65-F5344CB8AC3E}">
        <p14:creationId xmlns:p14="http://schemas.microsoft.com/office/powerpoint/2010/main" val="34924696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dirty="0"/>
              <a:t>NT/TB </a:t>
            </a:r>
            <a:r>
              <a:rPr lang="en-GB" sz="2400" dirty="0" smtClean="0"/>
              <a:t>Input Worksheets</a:t>
            </a:r>
            <a:r>
              <a:rPr lang="en-GB" sz="2400" dirty="0"/>
              <a:t/>
            </a:r>
            <a:br>
              <a:rPr lang="en-GB" sz="2400" dirty="0"/>
            </a:br>
            <a:r>
              <a:rPr lang="en-GB" sz="2400" dirty="0"/>
              <a:t>Preferred </a:t>
            </a:r>
            <a:r>
              <a:rPr lang="en-GB" sz="2400" dirty="0" smtClean="0"/>
              <a:t>Program </a:t>
            </a:r>
            <a:r>
              <a:rPr lang="en-GB" sz="2400" dirty="0"/>
              <a:t>Documentation: Cells C2:C5</a:t>
            </a:r>
            <a:endParaRPr lang="en-US" sz="2400" dirty="0"/>
          </a:p>
        </p:txBody>
      </p:sp>
      <p:sp>
        <p:nvSpPr>
          <p:cNvPr id="3" name="Content Placeholder 2"/>
          <p:cNvSpPr>
            <a:spLocks noGrp="1"/>
          </p:cNvSpPr>
          <p:nvPr>
            <p:ph idx="1"/>
          </p:nvPr>
        </p:nvSpPr>
        <p:spPr/>
        <p:txBody>
          <a:bodyPr/>
          <a:lstStyle/>
          <a:p>
            <a:pPr>
              <a:lnSpc>
                <a:spcPct val="150000"/>
              </a:lnSpc>
              <a:spcBef>
                <a:spcPts val="0"/>
              </a:spcBef>
            </a:pPr>
            <a:r>
              <a:rPr lang="en-US" sz="1400" dirty="0"/>
              <a:t>Title / description of the program </a:t>
            </a:r>
          </a:p>
          <a:p>
            <a:pPr>
              <a:lnSpc>
                <a:spcPct val="150000"/>
              </a:lnSpc>
              <a:spcBef>
                <a:spcPts val="0"/>
              </a:spcBef>
            </a:pPr>
            <a:r>
              <a:rPr lang="en-US" sz="1400" dirty="0"/>
              <a:t>No impact on calculation</a:t>
            </a:r>
          </a:p>
          <a:p>
            <a:pPr>
              <a:lnSpc>
                <a:spcPct val="150000"/>
              </a:lnSpc>
              <a:spcBef>
                <a:spcPts val="0"/>
              </a:spcBef>
            </a:pPr>
            <a:r>
              <a:rPr lang="en-US" sz="1400" dirty="0"/>
              <a:t>Insert desired information into the “NT” worksheet, this information will also show up automatically in the “TB” worksheet</a:t>
            </a:r>
          </a:p>
          <a:p>
            <a:pPr marL="0" indent="0">
              <a:buNone/>
            </a:pPr>
            <a:endParaRPr lang="en-US" dirty="0"/>
          </a:p>
        </p:txBody>
      </p:sp>
    </p:spTree>
    <p:extLst>
      <p:ext uri="{BB962C8B-B14F-4D97-AF65-F5344CB8AC3E}">
        <p14:creationId xmlns:p14="http://schemas.microsoft.com/office/powerpoint/2010/main" val="5984871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dirty="0"/>
              <a:t>NT/TB </a:t>
            </a:r>
            <a:r>
              <a:rPr lang="en-GB" sz="2400" dirty="0" smtClean="0"/>
              <a:t>Input Worksheets</a:t>
            </a:r>
            <a:r>
              <a:rPr lang="en-GB" sz="2400" dirty="0"/>
              <a:t/>
            </a:r>
            <a:br>
              <a:rPr lang="en-GB" sz="2400" dirty="0"/>
            </a:br>
            <a:r>
              <a:rPr lang="en-GB" sz="2400" dirty="0"/>
              <a:t>Outputs: Cells A7:F15</a:t>
            </a:r>
            <a:endParaRPr lang="en-US" sz="2400" dirty="0"/>
          </a:p>
        </p:txBody>
      </p:sp>
      <p:sp>
        <p:nvSpPr>
          <p:cNvPr id="3" name="Content Placeholder 2"/>
          <p:cNvSpPr>
            <a:spLocks noGrp="1"/>
          </p:cNvSpPr>
          <p:nvPr>
            <p:ph idx="1"/>
          </p:nvPr>
        </p:nvSpPr>
        <p:spPr/>
        <p:txBody>
          <a:bodyPr/>
          <a:lstStyle/>
          <a:p>
            <a:pPr>
              <a:lnSpc>
                <a:spcPct val="150000"/>
              </a:lnSpc>
              <a:spcBef>
                <a:spcPts val="0"/>
              </a:spcBef>
            </a:pPr>
            <a:r>
              <a:rPr lang="en-US" sz="1400" dirty="0"/>
              <a:t>Relative Risk Ratio (RRR) and prevalence values determined from calculation</a:t>
            </a:r>
          </a:p>
          <a:p>
            <a:pPr>
              <a:lnSpc>
                <a:spcPct val="150000"/>
              </a:lnSpc>
              <a:spcBef>
                <a:spcPts val="0"/>
              </a:spcBef>
            </a:pPr>
            <a:r>
              <a:rPr lang="en-US" sz="1400" dirty="0"/>
              <a:t>No inputs in this section</a:t>
            </a:r>
          </a:p>
          <a:p>
            <a:pPr>
              <a:lnSpc>
                <a:spcPct val="150000"/>
              </a:lnSpc>
              <a:spcBef>
                <a:spcPts val="0"/>
              </a:spcBef>
            </a:pPr>
            <a:r>
              <a:rPr lang="en-US" sz="1400" dirty="0"/>
              <a:t>Data column location</a:t>
            </a:r>
          </a:p>
          <a:p>
            <a:pPr>
              <a:lnSpc>
                <a:spcPct val="114000"/>
              </a:lnSpc>
            </a:pPr>
            <a:endParaRPr lang="en-US" sz="1400" dirty="0"/>
          </a:p>
          <a:p>
            <a:pPr>
              <a:lnSpc>
                <a:spcPct val="114000"/>
              </a:lnSpc>
            </a:pPr>
            <a:endParaRPr lang="en-US" sz="1400" dirty="0"/>
          </a:p>
          <a:p>
            <a:pPr>
              <a:lnSpc>
                <a:spcPct val="114000"/>
              </a:lnSpc>
            </a:pPr>
            <a:endParaRPr lang="en-US" sz="1400" dirty="0"/>
          </a:p>
          <a:p>
            <a:pPr>
              <a:lnSpc>
                <a:spcPct val="114000"/>
              </a:lnSpc>
            </a:pPr>
            <a:endParaRPr lang="en-US" sz="1400" dirty="0"/>
          </a:p>
          <a:p>
            <a:pPr marL="0" indent="0">
              <a:lnSpc>
                <a:spcPct val="114000"/>
              </a:lnSpc>
              <a:buNone/>
            </a:pPr>
            <a:endParaRPr lang="en-US" sz="1400" dirty="0"/>
          </a:p>
          <a:p>
            <a:pPr>
              <a:lnSpc>
                <a:spcPct val="114000"/>
              </a:lnSpc>
            </a:pPr>
            <a:endParaRPr lang="en-US" sz="1400" dirty="0" smtClean="0"/>
          </a:p>
          <a:p>
            <a:pPr>
              <a:lnSpc>
                <a:spcPct val="114000"/>
              </a:lnSpc>
            </a:pPr>
            <a:endParaRPr lang="en-US" sz="1400" dirty="0" smtClean="0"/>
          </a:p>
          <a:p>
            <a:pPr>
              <a:lnSpc>
                <a:spcPct val="150000"/>
              </a:lnSpc>
              <a:spcBef>
                <a:spcPts val="0"/>
              </a:spcBef>
            </a:pPr>
            <a:r>
              <a:rPr lang="en-US" sz="1400" dirty="0" smtClean="0"/>
              <a:t>Relative </a:t>
            </a:r>
            <a:r>
              <a:rPr lang="en-US" sz="1400" dirty="0"/>
              <a:t>Risk Ratio – Expected actual/expected ratio of the specific risk class as a percentage of normal overall portfolio. Overall program is 100%, unless modified by program “non industry standard” min/max values</a:t>
            </a:r>
          </a:p>
          <a:p>
            <a:pPr>
              <a:lnSpc>
                <a:spcPct val="150000"/>
              </a:lnSpc>
              <a:spcBef>
                <a:spcPts val="0"/>
              </a:spcBef>
            </a:pPr>
            <a:r>
              <a:rPr lang="en-US" sz="1400" dirty="0"/>
              <a:t>Prevalence – Percentage of total business expected to qualify for the specific risk class, based on an industry average distribution of risks (probably different distribution than that of the program of any particular company)</a:t>
            </a:r>
          </a:p>
          <a:p>
            <a:pPr marL="0" indent="0">
              <a:buNone/>
            </a:pPr>
            <a:endParaRPr lang="en-US" sz="1400" dirty="0"/>
          </a:p>
        </p:txBody>
      </p:sp>
      <p:pic>
        <p:nvPicPr>
          <p:cNvPr id="4" name="Picture 3"/>
          <p:cNvPicPr>
            <a:picLocks noChangeAspect="1"/>
          </p:cNvPicPr>
          <p:nvPr/>
        </p:nvPicPr>
        <p:blipFill>
          <a:blip r:embed="rId2"/>
          <a:stretch>
            <a:fillRect/>
          </a:stretch>
        </p:blipFill>
        <p:spPr>
          <a:xfrm>
            <a:off x="1371600" y="2362200"/>
            <a:ext cx="5933476" cy="1769426"/>
          </a:xfrm>
          <a:prstGeom prst="rect">
            <a:avLst/>
          </a:prstGeom>
        </p:spPr>
      </p:pic>
    </p:spTree>
    <p:extLst>
      <p:ext uri="{BB962C8B-B14F-4D97-AF65-F5344CB8AC3E}">
        <p14:creationId xmlns:p14="http://schemas.microsoft.com/office/powerpoint/2010/main" val="2644425239"/>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Presentation">
  <a:themeElements>
    <a:clrScheme name="">
      <a:dk1>
        <a:srgbClr val="3E3E3E"/>
      </a:dk1>
      <a:lt1>
        <a:srgbClr val="FFFFFF"/>
      </a:lt1>
      <a:dk2>
        <a:srgbClr val="4C4C4C"/>
      </a:dk2>
      <a:lt2>
        <a:srgbClr val="9F9F9F"/>
      </a:lt2>
      <a:accent1>
        <a:srgbClr val="B2B801"/>
      </a:accent1>
      <a:accent2>
        <a:srgbClr val="D81303"/>
      </a:accent2>
      <a:accent3>
        <a:srgbClr val="FFFFFF"/>
      </a:accent3>
      <a:accent4>
        <a:srgbClr val="343434"/>
      </a:accent4>
      <a:accent5>
        <a:srgbClr val="D5D8AA"/>
      </a:accent5>
      <a:accent6>
        <a:srgbClr val="C41002"/>
      </a:accent6>
      <a:hlink>
        <a:srgbClr val="0092A6"/>
      </a:hlink>
      <a:folHlink>
        <a:srgbClr val="EB9900"/>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5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5000" b="0" i="0" u="none" strike="noStrike" cap="none" normalizeH="0" baseline="0" smtClean="0">
            <a:ln>
              <a:noFill/>
            </a:ln>
            <a:solidFill>
              <a:schemeClr val="tx1"/>
            </a:solidFill>
            <a:effectLst/>
            <a:latin typeface="Arial"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984</TotalTime>
  <Words>3915</Words>
  <Application>Microsoft Office PowerPoint</Application>
  <PresentationFormat>On-screen Show (4:3)</PresentationFormat>
  <Paragraphs>339</Paragraphs>
  <Slides>41</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41</vt:i4>
      </vt:variant>
    </vt:vector>
  </HeadingPairs>
  <TitlesOfParts>
    <vt:vector size="47" baseType="lpstr">
      <vt:lpstr>Arial</vt:lpstr>
      <vt:lpstr>Times</vt:lpstr>
      <vt:lpstr>Times New Roman</vt:lpstr>
      <vt:lpstr>Wingdings</vt:lpstr>
      <vt:lpstr>Blank Presentation</vt:lpstr>
      <vt:lpstr>Microsoft PowerPoint 97-2003 Presentation</vt:lpstr>
      <vt:lpstr>UCS Calculator – 2014 Version User Instructions</vt:lpstr>
      <vt:lpstr>Table of Contents</vt:lpstr>
      <vt:lpstr>Purpose</vt:lpstr>
      <vt:lpstr>Overview</vt:lpstr>
      <vt:lpstr>Overview Choosing a Specific “NT” and “TB” Worksheet Set</vt:lpstr>
      <vt:lpstr>Overview Worksheets Defining a Specific Preferred Program Structure</vt:lpstr>
      <vt:lpstr>NT/TB Input Worksheets</vt:lpstr>
      <vt:lpstr>NT/TB Input Worksheets Preferred Program Documentation: Cells C2:C5</vt:lpstr>
      <vt:lpstr>NT/TB Input Worksheets Outputs: Cells A7:F15</vt:lpstr>
      <vt:lpstr>NT/TB Input Worksheets Risk Class Structure Definition - Cells A18:D33</vt:lpstr>
      <vt:lpstr>NT/TB Input Worksheets Risk Class Structure Definition #1</vt:lpstr>
      <vt:lpstr>NT/TB Input Worksheets Risk Class Structure Definition #2</vt:lpstr>
      <vt:lpstr>NT/TB Input Worksheets Debit-Credit Qualification Values - Cells A35:D43</vt:lpstr>
      <vt:lpstr>NT/TB Input Worksheets Age Ranges</vt:lpstr>
      <vt:lpstr>NT/TB Input Worksheets Age Range Definition - Cells A48:F51</vt:lpstr>
      <vt:lpstr>NT/TB Input Worksheets Tobacco Definition - Cells A54:H62</vt:lpstr>
      <vt:lpstr>NT/TB Input Worksheets Blood Pressure Criterion - Rows 64:196</vt:lpstr>
      <vt:lpstr>NT/TB Input Worksheets Blood Pressure Criterion - Cells A64:H68, Section 1  #1</vt:lpstr>
      <vt:lpstr>NT/TB Input Worksheets Blood Pressure Criterion - Cells A64:H68, Section 1  #2</vt:lpstr>
      <vt:lpstr>NT/TB Input Worksheets Blood Pressure Qualification Values - Sections 2 – 7  #1</vt:lpstr>
      <vt:lpstr>NT/TB Input Worksheets Blood Pressure Qualification Values - Sections 2 – 7  #2</vt:lpstr>
      <vt:lpstr>NT/TB Input Worksheets Blood Pressure Qualification Values - Sections 2 – 7  #3</vt:lpstr>
      <vt:lpstr>NT/TB Input Worksheets Build Criterion - Rows 199:283</vt:lpstr>
      <vt:lpstr>NT/TB Input Worksheets Build Criterion - Cells A199:F203</vt:lpstr>
      <vt:lpstr>NT/TB Input Worksheets Build Qualification Values - Sections 2 – 5  #1</vt:lpstr>
      <vt:lpstr>NT/TB Input Worksheets Build Qualification Values - Sections 2 – 5  #2</vt:lpstr>
      <vt:lpstr>NT/TB Input Worksheets Cholesterol Criterion - Rows 285:418</vt:lpstr>
      <vt:lpstr>NT/TB Input Worksheets Cholesterol Criterion</vt:lpstr>
      <vt:lpstr>NT/TB Input Worksheets Driving Record – Rows 420:443</vt:lpstr>
      <vt:lpstr>“Input – {NT/TB}” Worksheets Driving Record Qualification Values - Sections 2 – 3  #1</vt:lpstr>
      <vt:lpstr>“Input – {NT/TB}” Worksheets Driving Record Qualification Values - Sections 2 – 3  #2</vt:lpstr>
      <vt:lpstr>NT/TB Input Worksheets Family Medical Hx – Rows 445:498</vt:lpstr>
      <vt:lpstr>“Input – {NT/TB}” Worksheets “Family Medical Hx” Qualification Values - Sections 2 – 6  #1</vt:lpstr>
      <vt:lpstr>“Input – {NT/TB}” Worksheets “Family Medical Hx” Qualification Values - Sections 2 – 6  #2</vt:lpstr>
      <vt:lpstr>NT/TB Input Worksheets Personal Medical Hx – Rows 500:563</vt:lpstr>
      <vt:lpstr>“Input – {NT/TB}” Worksheets “Personal Medical Hx” Qualification Values - Sections 2 – 7  #1</vt:lpstr>
      <vt:lpstr>NT/TB Input Worksheets Substance Abuse – Rows 565:588</vt:lpstr>
      <vt:lpstr>“Input – {NT/TB}” Worksheets “Substance Abuse” Qualification Values - Sections 2 – 3</vt:lpstr>
      <vt:lpstr>NT/TB Input Worksheets Other Restrictions – Rows 590:663</vt:lpstr>
      <vt:lpstr>“Input – {NT/TB}” Worksheets “Personal Medical Hx” Qualification Values - Sections 2 - 8</vt:lpstr>
      <vt:lpstr>In Closing</vt:lpstr>
    </vt:vector>
  </TitlesOfParts>
  <Company>Society of Actuaries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Korrel Rosenberg</dc:creator>
  <cp:lastModifiedBy>Krystalle Williams</cp:lastModifiedBy>
  <cp:revision>198</cp:revision>
  <cp:lastPrinted>2006-09-12T23:58:44Z</cp:lastPrinted>
  <dcterms:created xsi:type="dcterms:W3CDTF">2011-01-06T19:57:16Z</dcterms:created>
  <dcterms:modified xsi:type="dcterms:W3CDTF">2015-07-09T13:13:47Z</dcterms:modified>
</cp:coreProperties>
</file>